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39"/>
  </p:notesMasterIdLst>
  <p:sldIdLst>
    <p:sldId id="256" r:id="rId5"/>
    <p:sldId id="270" r:id="rId6"/>
    <p:sldId id="330" r:id="rId7"/>
    <p:sldId id="327" r:id="rId8"/>
    <p:sldId id="269" r:id="rId9"/>
    <p:sldId id="268" r:id="rId10"/>
    <p:sldId id="503" r:id="rId11"/>
    <p:sldId id="325" r:id="rId12"/>
    <p:sldId id="292" r:id="rId13"/>
    <p:sldId id="321" r:id="rId14"/>
    <p:sldId id="499" r:id="rId15"/>
    <p:sldId id="498" r:id="rId16"/>
    <p:sldId id="510" r:id="rId17"/>
    <p:sldId id="276" r:id="rId18"/>
    <p:sldId id="286" r:id="rId19"/>
    <p:sldId id="497" r:id="rId20"/>
    <p:sldId id="501" r:id="rId21"/>
    <p:sldId id="496" r:id="rId22"/>
    <p:sldId id="326" r:id="rId23"/>
    <p:sldId id="504" r:id="rId24"/>
    <p:sldId id="505" r:id="rId25"/>
    <p:sldId id="297" r:id="rId26"/>
    <p:sldId id="506" r:id="rId27"/>
    <p:sldId id="282" r:id="rId28"/>
    <p:sldId id="283" r:id="rId29"/>
    <p:sldId id="296" r:id="rId30"/>
    <p:sldId id="502" r:id="rId31"/>
    <p:sldId id="507" r:id="rId32"/>
    <p:sldId id="508" r:id="rId33"/>
    <p:sldId id="293" r:id="rId34"/>
    <p:sldId id="328" r:id="rId35"/>
    <p:sldId id="329" r:id="rId36"/>
    <p:sldId id="500" r:id="rId37"/>
    <p:sldId id="267"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A5D366-FB95-84FB-E200-44C667813DC2}" name="Josh Stickle" initials="JS" userId="430a975d04664f9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stings, Shannon F" initials="HSF" lastIdx="2" clrIdx="0">
    <p:extLst>
      <p:ext uri="{19B8F6BF-5375-455C-9EA6-DF929625EA0E}">
        <p15:presenceInfo xmlns:p15="http://schemas.microsoft.com/office/powerpoint/2012/main" userId="S-1-5-21-1388330954-3705283503-357513848-13862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C0B53-1194-4322-A723-24ACFD978F45}" v="7" dt="2024-02-01T16:30:56.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77058" autoAdjust="0"/>
  </p:normalViewPr>
  <p:slideViewPr>
    <p:cSldViewPr snapToGrid="0">
      <p:cViewPr varScale="1">
        <p:scale>
          <a:sx n="111" d="100"/>
          <a:sy n="111" d="100"/>
        </p:scale>
        <p:origin x="600" y="102"/>
      </p:cViewPr>
      <p:guideLst>
        <p:guide orient="horz" pos="2160"/>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63585-79B7-491C-9178-32A26568B24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4D630229-ACEA-49ED-A76E-D8E723C6666E}">
      <dgm:prSet phldrT="[Text]" custT="1"/>
      <dgm:spPr/>
      <dgm:t>
        <a:bodyPr/>
        <a:lstStyle/>
        <a:p>
          <a:r>
            <a:rPr lang="en-US" sz="2600" b="1" dirty="0"/>
            <a:t>Community</a:t>
          </a:r>
        </a:p>
      </dgm:t>
    </dgm:pt>
    <dgm:pt modelId="{401D5826-9815-4BD6-B9EF-6D6F9A5E1C4D}" type="parTrans" cxnId="{704FBB74-BD48-4CB5-B2F9-C5D343E1A99B}">
      <dgm:prSet/>
      <dgm:spPr/>
      <dgm:t>
        <a:bodyPr/>
        <a:lstStyle/>
        <a:p>
          <a:endParaRPr lang="en-US"/>
        </a:p>
      </dgm:t>
    </dgm:pt>
    <dgm:pt modelId="{D434FC09-B270-4F9E-9CD0-387E365EDCBA}" type="sibTrans" cxnId="{704FBB74-BD48-4CB5-B2F9-C5D343E1A99B}">
      <dgm:prSet/>
      <dgm:spPr/>
      <dgm:t>
        <a:bodyPr/>
        <a:lstStyle/>
        <a:p>
          <a:endParaRPr lang="en-US"/>
        </a:p>
      </dgm:t>
    </dgm:pt>
    <dgm:pt modelId="{85F6FA7B-94F1-484A-BA87-82E36C4B4F2D}">
      <dgm:prSet phldrT="[Text]" custT="1"/>
      <dgm:spPr/>
      <dgm:t>
        <a:bodyPr/>
        <a:lstStyle/>
        <a:p>
          <a:r>
            <a:rPr lang="en-US" sz="2600" b="1" dirty="0"/>
            <a:t>Unit/NYNG</a:t>
          </a:r>
        </a:p>
      </dgm:t>
    </dgm:pt>
    <dgm:pt modelId="{17B8D7FE-F717-4DCB-84B8-92ADB0227E9F}" type="parTrans" cxnId="{11687110-5911-4419-9922-97BD1E882AAA}">
      <dgm:prSet/>
      <dgm:spPr/>
      <dgm:t>
        <a:bodyPr/>
        <a:lstStyle/>
        <a:p>
          <a:endParaRPr lang="en-US"/>
        </a:p>
      </dgm:t>
    </dgm:pt>
    <dgm:pt modelId="{C88EC0C1-A913-43C6-B65F-7B9B794F6321}" type="sibTrans" cxnId="{11687110-5911-4419-9922-97BD1E882AAA}">
      <dgm:prSet/>
      <dgm:spPr/>
      <dgm:t>
        <a:bodyPr/>
        <a:lstStyle/>
        <a:p>
          <a:endParaRPr lang="en-US"/>
        </a:p>
      </dgm:t>
    </dgm:pt>
    <dgm:pt modelId="{52E14BD7-2127-4CE9-8690-976BB3F7B0D8}">
      <dgm:prSet phldrT="[Text]" custT="1"/>
      <dgm:spPr/>
      <dgm:t>
        <a:bodyPr/>
        <a:lstStyle/>
        <a:p>
          <a:r>
            <a:rPr lang="en-US" sz="2600" b="1" dirty="0"/>
            <a:t>Individual</a:t>
          </a:r>
        </a:p>
      </dgm:t>
    </dgm:pt>
    <dgm:pt modelId="{921132DA-3711-4A96-B162-247F42F02BE1}" type="parTrans" cxnId="{91E38183-348D-4485-BB16-9A7864E94C38}">
      <dgm:prSet/>
      <dgm:spPr/>
      <dgm:t>
        <a:bodyPr/>
        <a:lstStyle/>
        <a:p>
          <a:endParaRPr lang="en-US"/>
        </a:p>
      </dgm:t>
    </dgm:pt>
    <dgm:pt modelId="{29B000A4-497B-4869-BF71-194789A9614C}" type="sibTrans" cxnId="{91E38183-348D-4485-BB16-9A7864E94C38}">
      <dgm:prSet/>
      <dgm:spPr/>
      <dgm:t>
        <a:bodyPr/>
        <a:lstStyle/>
        <a:p>
          <a:endParaRPr lang="en-US"/>
        </a:p>
      </dgm:t>
    </dgm:pt>
    <dgm:pt modelId="{EBE86E9D-F7E7-48D9-B124-DAAE125AA84F}" type="pres">
      <dgm:prSet presAssocID="{FB563585-79B7-491C-9178-32A26568B242}" presName="Name0" presStyleCnt="0">
        <dgm:presLayoutVars>
          <dgm:chMax val="7"/>
          <dgm:resizeHandles val="exact"/>
        </dgm:presLayoutVars>
      </dgm:prSet>
      <dgm:spPr/>
    </dgm:pt>
    <dgm:pt modelId="{6BC757EB-2ACA-451A-8CA0-3C8C45A70F20}" type="pres">
      <dgm:prSet presAssocID="{FB563585-79B7-491C-9178-32A26568B242}" presName="comp1" presStyleCnt="0"/>
      <dgm:spPr/>
    </dgm:pt>
    <dgm:pt modelId="{BB861E15-AAA2-47A9-B4E9-8A4DC23ED364}" type="pres">
      <dgm:prSet presAssocID="{FB563585-79B7-491C-9178-32A26568B242}" presName="circle1" presStyleLbl="node1" presStyleIdx="0" presStyleCnt="3"/>
      <dgm:spPr/>
    </dgm:pt>
    <dgm:pt modelId="{830AD9D5-B933-48CD-96AD-AD0B175CF298}" type="pres">
      <dgm:prSet presAssocID="{FB563585-79B7-491C-9178-32A26568B242}" presName="c1text" presStyleLbl="node1" presStyleIdx="0" presStyleCnt="3">
        <dgm:presLayoutVars>
          <dgm:bulletEnabled val="1"/>
        </dgm:presLayoutVars>
      </dgm:prSet>
      <dgm:spPr/>
    </dgm:pt>
    <dgm:pt modelId="{EDBFC8A6-F4A4-429A-A29E-487FFF739EF5}" type="pres">
      <dgm:prSet presAssocID="{FB563585-79B7-491C-9178-32A26568B242}" presName="comp2" presStyleCnt="0"/>
      <dgm:spPr/>
    </dgm:pt>
    <dgm:pt modelId="{54673C3D-33E2-448D-9942-DDD2F3EB668F}" type="pres">
      <dgm:prSet presAssocID="{FB563585-79B7-491C-9178-32A26568B242}" presName="circle2" presStyleLbl="node1" presStyleIdx="1" presStyleCnt="3"/>
      <dgm:spPr/>
    </dgm:pt>
    <dgm:pt modelId="{9C3BD9CF-5BF6-494A-BAD4-04CEF2363905}" type="pres">
      <dgm:prSet presAssocID="{FB563585-79B7-491C-9178-32A26568B242}" presName="c2text" presStyleLbl="node1" presStyleIdx="1" presStyleCnt="3">
        <dgm:presLayoutVars>
          <dgm:bulletEnabled val="1"/>
        </dgm:presLayoutVars>
      </dgm:prSet>
      <dgm:spPr/>
    </dgm:pt>
    <dgm:pt modelId="{7D7B9637-F183-413E-AE46-DF87A35F47AA}" type="pres">
      <dgm:prSet presAssocID="{FB563585-79B7-491C-9178-32A26568B242}" presName="comp3" presStyleCnt="0"/>
      <dgm:spPr/>
    </dgm:pt>
    <dgm:pt modelId="{77517C37-EC07-47F2-9577-70FDFB82C158}" type="pres">
      <dgm:prSet presAssocID="{FB563585-79B7-491C-9178-32A26568B242}" presName="circle3" presStyleLbl="node1" presStyleIdx="2" presStyleCnt="3"/>
      <dgm:spPr/>
    </dgm:pt>
    <dgm:pt modelId="{86DCC2F4-C523-469B-8EBB-7213DC0A070B}" type="pres">
      <dgm:prSet presAssocID="{FB563585-79B7-491C-9178-32A26568B242}" presName="c3text" presStyleLbl="node1" presStyleIdx="2" presStyleCnt="3">
        <dgm:presLayoutVars>
          <dgm:bulletEnabled val="1"/>
        </dgm:presLayoutVars>
      </dgm:prSet>
      <dgm:spPr/>
    </dgm:pt>
  </dgm:ptLst>
  <dgm:cxnLst>
    <dgm:cxn modelId="{82231D0D-DC33-48A3-8CBB-03C45E1EFEC2}" type="presOf" srcId="{4D630229-ACEA-49ED-A76E-D8E723C6666E}" destId="{BB861E15-AAA2-47A9-B4E9-8A4DC23ED364}" srcOrd="0" destOrd="0" presId="urn:microsoft.com/office/officeart/2005/8/layout/venn2"/>
    <dgm:cxn modelId="{11687110-5911-4419-9922-97BD1E882AAA}" srcId="{FB563585-79B7-491C-9178-32A26568B242}" destId="{85F6FA7B-94F1-484A-BA87-82E36C4B4F2D}" srcOrd="1" destOrd="0" parTransId="{17B8D7FE-F717-4DCB-84B8-92ADB0227E9F}" sibTransId="{C88EC0C1-A913-43C6-B65F-7B9B794F6321}"/>
    <dgm:cxn modelId="{07032B18-3C3E-49C6-B5C2-10B418E962BB}" type="presOf" srcId="{85F6FA7B-94F1-484A-BA87-82E36C4B4F2D}" destId="{54673C3D-33E2-448D-9942-DDD2F3EB668F}" srcOrd="0" destOrd="0" presId="urn:microsoft.com/office/officeart/2005/8/layout/venn2"/>
    <dgm:cxn modelId="{0AE4C118-8EF9-447E-BDF2-2C744D839C60}" type="presOf" srcId="{4D630229-ACEA-49ED-A76E-D8E723C6666E}" destId="{830AD9D5-B933-48CD-96AD-AD0B175CF298}" srcOrd="1" destOrd="0" presId="urn:microsoft.com/office/officeart/2005/8/layout/venn2"/>
    <dgm:cxn modelId="{099CD569-1832-42A6-A036-2F36CC28547C}" type="presOf" srcId="{FB563585-79B7-491C-9178-32A26568B242}" destId="{EBE86E9D-F7E7-48D9-B124-DAAE125AA84F}" srcOrd="0" destOrd="0" presId="urn:microsoft.com/office/officeart/2005/8/layout/venn2"/>
    <dgm:cxn modelId="{704FBB74-BD48-4CB5-B2F9-C5D343E1A99B}" srcId="{FB563585-79B7-491C-9178-32A26568B242}" destId="{4D630229-ACEA-49ED-A76E-D8E723C6666E}" srcOrd="0" destOrd="0" parTransId="{401D5826-9815-4BD6-B9EF-6D6F9A5E1C4D}" sibTransId="{D434FC09-B270-4F9E-9CD0-387E365EDCBA}"/>
    <dgm:cxn modelId="{AEDBEF59-BBF8-4842-8B92-9F2BAA64AA46}" type="presOf" srcId="{52E14BD7-2127-4CE9-8690-976BB3F7B0D8}" destId="{86DCC2F4-C523-469B-8EBB-7213DC0A070B}" srcOrd="1" destOrd="0" presId="urn:microsoft.com/office/officeart/2005/8/layout/venn2"/>
    <dgm:cxn modelId="{91E38183-348D-4485-BB16-9A7864E94C38}" srcId="{FB563585-79B7-491C-9178-32A26568B242}" destId="{52E14BD7-2127-4CE9-8690-976BB3F7B0D8}" srcOrd="2" destOrd="0" parTransId="{921132DA-3711-4A96-B162-247F42F02BE1}" sibTransId="{29B000A4-497B-4869-BF71-194789A9614C}"/>
    <dgm:cxn modelId="{6D31D3BD-855D-4EE7-98F3-2F43943A21C9}" type="presOf" srcId="{52E14BD7-2127-4CE9-8690-976BB3F7B0D8}" destId="{77517C37-EC07-47F2-9577-70FDFB82C158}" srcOrd="0" destOrd="0" presId="urn:microsoft.com/office/officeart/2005/8/layout/venn2"/>
    <dgm:cxn modelId="{BBB390FE-2151-42E3-8F0D-E66A4A4AF2AB}" type="presOf" srcId="{85F6FA7B-94F1-484A-BA87-82E36C4B4F2D}" destId="{9C3BD9CF-5BF6-494A-BAD4-04CEF2363905}" srcOrd="1" destOrd="0" presId="urn:microsoft.com/office/officeart/2005/8/layout/venn2"/>
    <dgm:cxn modelId="{4681DEBF-5C32-4AB2-8B12-09A2748A33EE}" type="presParOf" srcId="{EBE86E9D-F7E7-48D9-B124-DAAE125AA84F}" destId="{6BC757EB-2ACA-451A-8CA0-3C8C45A70F20}" srcOrd="0" destOrd="0" presId="urn:microsoft.com/office/officeart/2005/8/layout/venn2"/>
    <dgm:cxn modelId="{31C6A31C-40AC-4823-8CA5-A5A2F313F902}" type="presParOf" srcId="{6BC757EB-2ACA-451A-8CA0-3C8C45A70F20}" destId="{BB861E15-AAA2-47A9-B4E9-8A4DC23ED364}" srcOrd="0" destOrd="0" presId="urn:microsoft.com/office/officeart/2005/8/layout/venn2"/>
    <dgm:cxn modelId="{380539DB-89F6-451D-A3EA-FB90249E2DAC}" type="presParOf" srcId="{6BC757EB-2ACA-451A-8CA0-3C8C45A70F20}" destId="{830AD9D5-B933-48CD-96AD-AD0B175CF298}" srcOrd="1" destOrd="0" presId="urn:microsoft.com/office/officeart/2005/8/layout/venn2"/>
    <dgm:cxn modelId="{B40D302F-BC5D-471F-BB4A-07C9F5749107}" type="presParOf" srcId="{EBE86E9D-F7E7-48D9-B124-DAAE125AA84F}" destId="{EDBFC8A6-F4A4-429A-A29E-487FFF739EF5}" srcOrd="1" destOrd="0" presId="urn:microsoft.com/office/officeart/2005/8/layout/venn2"/>
    <dgm:cxn modelId="{4996E635-AB0D-4F57-9261-07124010EB5B}" type="presParOf" srcId="{EDBFC8A6-F4A4-429A-A29E-487FFF739EF5}" destId="{54673C3D-33E2-448D-9942-DDD2F3EB668F}" srcOrd="0" destOrd="0" presId="urn:microsoft.com/office/officeart/2005/8/layout/venn2"/>
    <dgm:cxn modelId="{20A784BA-AAC4-4682-8D7A-A3EBC6B0D8CA}" type="presParOf" srcId="{EDBFC8A6-F4A4-429A-A29E-487FFF739EF5}" destId="{9C3BD9CF-5BF6-494A-BAD4-04CEF2363905}" srcOrd="1" destOrd="0" presId="urn:microsoft.com/office/officeart/2005/8/layout/venn2"/>
    <dgm:cxn modelId="{B468AEFC-8839-454C-9EE6-F648F51F2EC1}" type="presParOf" srcId="{EBE86E9D-F7E7-48D9-B124-DAAE125AA84F}" destId="{7D7B9637-F183-413E-AE46-DF87A35F47AA}" srcOrd="2" destOrd="0" presId="urn:microsoft.com/office/officeart/2005/8/layout/venn2"/>
    <dgm:cxn modelId="{3E1EEEB4-345C-45FF-BB37-A2F3CDA213CC}" type="presParOf" srcId="{7D7B9637-F183-413E-AE46-DF87A35F47AA}" destId="{77517C37-EC07-47F2-9577-70FDFB82C158}" srcOrd="0" destOrd="0" presId="urn:microsoft.com/office/officeart/2005/8/layout/venn2"/>
    <dgm:cxn modelId="{12A89D37-ECC0-49D2-BAA0-8A742C6EDCBD}" type="presParOf" srcId="{7D7B9637-F183-413E-AE46-DF87A35F47AA}" destId="{86DCC2F4-C523-469B-8EBB-7213DC0A070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51D56-A3A3-4035-9498-32EDAC35A25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F89E228-BEA4-494D-9F75-2D64A3D6467A}">
      <dgm:prSet phldrT="[Text]" custT="1"/>
      <dgm:spPr>
        <a:noFill/>
        <a:ln>
          <a:solidFill>
            <a:schemeClr val="accent1"/>
          </a:solidFill>
        </a:ln>
      </dgm:spPr>
      <dgm:t>
        <a:bodyPr/>
        <a:lstStyle/>
        <a:p>
          <a:r>
            <a:rPr lang="en-US" sz="2800" b="1" dirty="0">
              <a:solidFill>
                <a:schemeClr val="accent2"/>
              </a:solidFill>
            </a:rPr>
            <a:t>BOTH Restricted &amp; Unrestricted Reports </a:t>
          </a:r>
        </a:p>
        <a:p>
          <a:r>
            <a:rPr lang="en-US" sz="2200" dirty="0">
              <a:solidFill>
                <a:schemeClr val="tx1"/>
              </a:solidFill>
            </a:rPr>
            <a:t>Sexual Assault Response Coordinator (SARC)</a:t>
          </a:r>
        </a:p>
        <a:p>
          <a:r>
            <a:rPr lang="en-US" sz="2200" dirty="0">
              <a:solidFill>
                <a:schemeClr val="tx1"/>
              </a:solidFill>
            </a:rPr>
            <a:t>Victim Advocate (VA)</a:t>
          </a:r>
        </a:p>
        <a:p>
          <a:endParaRPr lang="en-US" sz="2200" dirty="0">
            <a:solidFill>
              <a:schemeClr val="tx1"/>
            </a:solidFill>
          </a:endParaRPr>
        </a:p>
        <a:p>
          <a:r>
            <a:rPr lang="en-US" sz="2200" dirty="0">
              <a:solidFill>
                <a:schemeClr val="tx1"/>
              </a:solidFill>
            </a:rPr>
            <a:t>Chaplain, medical, and behavioral health communications remain confidential, but they </a:t>
          </a:r>
          <a:r>
            <a:rPr lang="en-US" sz="2200" b="1" dirty="0">
              <a:solidFill>
                <a:schemeClr val="tx1"/>
              </a:solidFill>
            </a:rPr>
            <a:t>cannot</a:t>
          </a:r>
          <a:r>
            <a:rPr lang="en-US" sz="2200" dirty="0">
              <a:solidFill>
                <a:schemeClr val="tx1"/>
              </a:solidFill>
            </a:rPr>
            <a:t> file a report</a:t>
          </a:r>
        </a:p>
      </dgm:t>
    </dgm:pt>
    <dgm:pt modelId="{7510BE4D-996E-4F58-B565-F0178ED2CACA}" type="parTrans" cxnId="{1A02494F-BB76-4C6D-95E3-A330B091975F}">
      <dgm:prSet/>
      <dgm:spPr/>
      <dgm:t>
        <a:bodyPr/>
        <a:lstStyle/>
        <a:p>
          <a:endParaRPr lang="en-US"/>
        </a:p>
      </dgm:t>
    </dgm:pt>
    <dgm:pt modelId="{2877D6D3-3FD5-47D2-B33E-082E07EA1D4A}" type="sibTrans" cxnId="{1A02494F-BB76-4C6D-95E3-A330B091975F}">
      <dgm:prSet/>
      <dgm:spPr/>
      <dgm:t>
        <a:bodyPr/>
        <a:lstStyle/>
        <a:p>
          <a:endParaRPr lang="en-US"/>
        </a:p>
      </dgm:t>
    </dgm:pt>
    <dgm:pt modelId="{BC72DD1A-FE8C-425D-AD01-7C10AECD9161}">
      <dgm:prSet phldrT="[Text]" custT="1"/>
      <dgm:spPr>
        <a:noFill/>
        <a:ln>
          <a:solidFill>
            <a:schemeClr val="accent1"/>
          </a:solidFill>
        </a:ln>
      </dgm:spPr>
      <dgm:t>
        <a:bodyPr/>
        <a:lstStyle/>
        <a:p>
          <a:r>
            <a:rPr lang="en-US" sz="2800" b="1" dirty="0">
              <a:solidFill>
                <a:schemeClr val="accent2"/>
              </a:solidFill>
            </a:rPr>
            <a:t>ONLY Unrestricted Reports</a:t>
          </a:r>
        </a:p>
        <a:p>
          <a:r>
            <a:rPr lang="en-US" sz="2200" dirty="0">
              <a:solidFill>
                <a:schemeClr val="tx1"/>
              </a:solidFill>
            </a:rPr>
            <a:t>Commander</a:t>
          </a:r>
        </a:p>
        <a:p>
          <a:r>
            <a:rPr lang="en-US" sz="2200" dirty="0">
              <a:solidFill>
                <a:schemeClr val="tx1"/>
              </a:solidFill>
            </a:rPr>
            <a:t>JAG</a:t>
          </a:r>
        </a:p>
        <a:p>
          <a:r>
            <a:rPr lang="en-US" sz="2200" dirty="0">
              <a:solidFill>
                <a:schemeClr val="tx1"/>
              </a:solidFill>
            </a:rPr>
            <a:t>IG </a:t>
          </a:r>
        </a:p>
      </dgm:t>
    </dgm:pt>
    <dgm:pt modelId="{CC0D113B-A51F-45D1-9C3B-EBD1D381BA85}" type="parTrans" cxnId="{E1374920-7943-4117-A8B8-4F9667360F97}">
      <dgm:prSet/>
      <dgm:spPr/>
      <dgm:t>
        <a:bodyPr/>
        <a:lstStyle/>
        <a:p>
          <a:endParaRPr lang="en-US"/>
        </a:p>
      </dgm:t>
    </dgm:pt>
    <dgm:pt modelId="{4BB06EF0-6F0C-4E81-97D9-13A600AADA6C}" type="sibTrans" cxnId="{E1374920-7943-4117-A8B8-4F9667360F97}">
      <dgm:prSet/>
      <dgm:spPr/>
      <dgm:t>
        <a:bodyPr/>
        <a:lstStyle/>
        <a:p>
          <a:endParaRPr lang="en-US"/>
        </a:p>
      </dgm:t>
    </dgm:pt>
    <dgm:pt modelId="{AD68450A-62E4-45A6-9EC1-8A3B74B03A0E}" type="pres">
      <dgm:prSet presAssocID="{E7851D56-A3A3-4035-9498-32EDAC35A253}" presName="diagram" presStyleCnt="0">
        <dgm:presLayoutVars>
          <dgm:chPref val="1"/>
          <dgm:dir/>
          <dgm:animOne val="branch"/>
          <dgm:animLvl val="lvl"/>
          <dgm:resizeHandles val="exact"/>
        </dgm:presLayoutVars>
      </dgm:prSet>
      <dgm:spPr/>
    </dgm:pt>
    <dgm:pt modelId="{F2301C2A-2FC6-46F0-84B9-754C3E2E4488}" type="pres">
      <dgm:prSet presAssocID="{0F89E228-BEA4-494D-9F75-2D64A3D6467A}" presName="root1" presStyleCnt="0"/>
      <dgm:spPr/>
    </dgm:pt>
    <dgm:pt modelId="{F0A50852-9224-4009-AEC5-05EFAD886670}" type="pres">
      <dgm:prSet presAssocID="{0F89E228-BEA4-494D-9F75-2D64A3D6467A}" presName="LevelOneTextNode" presStyleLbl="node0" presStyleIdx="0" presStyleCnt="1" custScaleX="142908" custScaleY="183768">
        <dgm:presLayoutVars>
          <dgm:chPref val="3"/>
        </dgm:presLayoutVars>
      </dgm:prSet>
      <dgm:spPr/>
    </dgm:pt>
    <dgm:pt modelId="{AE9BFB8B-225F-4FBD-898C-467F60100D11}" type="pres">
      <dgm:prSet presAssocID="{0F89E228-BEA4-494D-9F75-2D64A3D6467A}" presName="level2hierChild" presStyleCnt="0"/>
      <dgm:spPr/>
    </dgm:pt>
    <dgm:pt modelId="{66B1C88F-4019-417D-B847-69CCC8D90954}" type="pres">
      <dgm:prSet presAssocID="{CC0D113B-A51F-45D1-9C3B-EBD1D381BA85}" presName="conn2-1" presStyleLbl="parChTrans1D2" presStyleIdx="0" presStyleCnt="1"/>
      <dgm:spPr/>
    </dgm:pt>
    <dgm:pt modelId="{1D76414D-9235-4557-9840-54827A80A3B9}" type="pres">
      <dgm:prSet presAssocID="{CC0D113B-A51F-45D1-9C3B-EBD1D381BA85}" presName="connTx" presStyleLbl="parChTrans1D2" presStyleIdx="0" presStyleCnt="1"/>
      <dgm:spPr/>
    </dgm:pt>
    <dgm:pt modelId="{6322C9CF-EFBA-46CD-A3B6-7018CB1AFA72}" type="pres">
      <dgm:prSet presAssocID="{BC72DD1A-FE8C-425D-AD01-7C10AECD9161}" presName="root2" presStyleCnt="0"/>
      <dgm:spPr/>
    </dgm:pt>
    <dgm:pt modelId="{70DCB262-B97B-47F4-BD5D-9494EB3E447F}" type="pres">
      <dgm:prSet presAssocID="{BC72DD1A-FE8C-425D-AD01-7C10AECD9161}" presName="LevelTwoTextNode" presStyleLbl="node2" presStyleIdx="0" presStyleCnt="1" custScaleX="112723" custScaleY="136765">
        <dgm:presLayoutVars>
          <dgm:chPref val="3"/>
        </dgm:presLayoutVars>
      </dgm:prSet>
      <dgm:spPr/>
    </dgm:pt>
    <dgm:pt modelId="{22F8A3EA-D4EA-40C2-89F5-9542EB3232CD}" type="pres">
      <dgm:prSet presAssocID="{BC72DD1A-FE8C-425D-AD01-7C10AECD9161}" presName="level3hierChild" presStyleCnt="0"/>
      <dgm:spPr/>
    </dgm:pt>
  </dgm:ptLst>
  <dgm:cxnLst>
    <dgm:cxn modelId="{E1374920-7943-4117-A8B8-4F9667360F97}" srcId="{0F89E228-BEA4-494D-9F75-2D64A3D6467A}" destId="{BC72DD1A-FE8C-425D-AD01-7C10AECD9161}" srcOrd="0" destOrd="0" parTransId="{CC0D113B-A51F-45D1-9C3B-EBD1D381BA85}" sibTransId="{4BB06EF0-6F0C-4E81-97D9-13A600AADA6C}"/>
    <dgm:cxn modelId="{4B6FFF3F-3506-4FCE-8454-AD6028F9BD9D}" type="presOf" srcId="{E7851D56-A3A3-4035-9498-32EDAC35A253}" destId="{AD68450A-62E4-45A6-9EC1-8A3B74B03A0E}" srcOrd="0" destOrd="0" presId="urn:microsoft.com/office/officeart/2005/8/layout/hierarchy2"/>
    <dgm:cxn modelId="{FC2D6662-5D44-46E6-9993-72B1A2EFE5CA}" type="presOf" srcId="{CC0D113B-A51F-45D1-9C3B-EBD1D381BA85}" destId="{1D76414D-9235-4557-9840-54827A80A3B9}" srcOrd="1" destOrd="0" presId="urn:microsoft.com/office/officeart/2005/8/layout/hierarchy2"/>
    <dgm:cxn modelId="{F3ECC262-D556-4E1C-9068-0CC148E7DB00}" type="presOf" srcId="{CC0D113B-A51F-45D1-9C3B-EBD1D381BA85}" destId="{66B1C88F-4019-417D-B847-69CCC8D90954}" srcOrd="0" destOrd="0" presId="urn:microsoft.com/office/officeart/2005/8/layout/hierarchy2"/>
    <dgm:cxn modelId="{1A02494F-BB76-4C6D-95E3-A330B091975F}" srcId="{E7851D56-A3A3-4035-9498-32EDAC35A253}" destId="{0F89E228-BEA4-494D-9F75-2D64A3D6467A}" srcOrd="0" destOrd="0" parTransId="{7510BE4D-996E-4F58-B565-F0178ED2CACA}" sibTransId="{2877D6D3-3FD5-47D2-B33E-082E07EA1D4A}"/>
    <dgm:cxn modelId="{7BB8B993-C858-4378-961A-63CD469521EE}" type="presOf" srcId="{BC72DD1A-FE8C-425D-AD01-7C10AECD9161}" destId="{70DCB262-B97B-47F4-BD5D-9494EB3E447F}" srcOrd="0" destOrd="0" presId="urn:microsoft.com/office/officeart/2005/8/layout/hierarchy2"/>
    <dgm:cxn modelId="{555D81A3-AFB2-4617-A870-A1B8F1CE1F3B}" type="presOf" srcId="{0F89E228-BEA4-494D-9F75-2D64A3D6467A}" destId="{F0A50852-9224-4009-AEC5-05EFAD886670}" srcOrd="0" destOrd="0" presId="urn:microsoft.com/office/officeart/2005/8/layout/hierarchy2"/>
    <dgm:cxn modelId="{E1D15FEF-D703-4C45-9D67-5695AC7292E4}" type="presParOf" srcId="{AD68450A-62E4-45A6-9EC1-8A3B74B03A0E}" destId="{F2301C2A-2FC6-46F0-84B9-754C3E2E4488}" srcOrd="0" destOrd="0" presId="urn:microsoft.com/office/officeart/2005/8/layout/hierarchy2"/>
    <dgm:cxn modelId="{ED3CDE73-2488-42E1-903E-D04C448EA29F}" type="presParOf" srcId="{F2301C2A-2FC6-46F0-84B9-754C3E2E4488}" destId="{F0A50852-9224-4009-AEC5-05EFAD886670}" srcOrd="0" destOrd="0" presId="urn:microsoft.com/office/officeart/2005/8/layout/hierarchy2"/>
    <dgm:cxn modelId="{2426799D-5C8F-4EC0-9223-0B3224C42527}" type="presParOf" srcId="{F2301C2A-2FC6-46F0-84B9-754C3E2E4488}" destId="{AE9BFB8B-225F-4FBD-898C-467F60100D11}" srcOrd="1" destOrd="0" presId="urn:microsoft.com/office/officeart/2005/8/layout/hierarchy2"/>
    <dgm:cxn modelId="{93ACA1E4-3D18-4EFC-9EEB-0620B89D6DE3}" type="presParOf" srcId="{AE9BFB8B-225F-4FBD-898C-467F60100D11}" destId="{66B1C88F-4019-417D-B847-69CCC8D90954}" srcOrd="0" destOrd="0" presId="urn:microsoft.com/office/officeart/2005/8/layout/hierarchy2"/>
    <dgm:cxn modelId="{E2298DF2-B01A-46DB-909E-ADB14BE9291A}" type="presParOf" srcId="{66B1C88F-4019-417D-B847-69CCC8D90954}" destId="{1D76414D-9235-4557-9840-54827A80A3B9}" srcOrd="0" destOrd="0" presId="urn:microsoft.com/office/officeart/2005/8/layout/hierarchy2"/>
    <dgm:cxn modelId="{1CFDA7D0-6A4A-4B27-B62A-BE3D3E828984}" type="presParOf" srcId="{AE9BFB8B-225F-4FBD-898C-467F60100D11}" destId="{6322C9CF-EFBA-46CD-A3B6-7018CB1AFA72}" srcOrd="1" destOrd="0" presId="urn:microsoft.com/office/officeart/2005/8/layout/hierarchy2"/>
    <dgm:cxn modelId="{BAB2270A-8CC9-468B-827F-AC7A17C0FE6E}" type="presParOf" srcId="{6322C9CF-EFBA-46CD-A3B6-7018CB1AFA72}" destId="{70DCB262-B97B-47F4-BD5D-9494EB3E447F}" srcOrd="0" destOrd="0" presId="urn:microsoft.com/office/officeart/2005/8/layout/hierarchy2"/>
    <dgm:cxn modelId="{6F7E77FA-A02C-482C-93E6-70D139072F2E}" type="presParOf" srcId="{6322C9CF-EFBA-46CD-A3B6-7018CB1AFA72}" destId="{22F8A3EA-D4EA-40C2-89F5-9542EB3232C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61E15-AAA2-47A9-B4E9-8A4DC23ED364}">
      <dsp:nvSpPr>
        <dsp:cNvPr id="0" name=""/>
        <dsp:cNvSpPr/>
      </dsp:nvSpPr>
      <dsp:spPr>
        <a:xfrm>
          <a:off x="687241" y="0"/>
          <a:ext cx="5851266" cy="58512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Community</a:t>
          </a:r>
        </a:p>
      </dsp:txBody>
      <dsp:txXfrm>
        <a:off x="2590365" y="292563"/>
        <a:ext cx="2045017" cy="877689"/>
      </dsp:txXfrm>
    </dsp:sp>
    <dsp:sp modelId="{54673C3D-33E2-448D-9942-DDD2F3EB668F}">
      <dsp:nvSpPr>
        <dsp:cNvPr id="0" name=""/>
        <dsp:cNvSpPr/>
      </dsp:nvSpPr>
      <dsp:spPr>
        <a:xfrm>
          <a:off x="1418649" y="1462816"/>
          <a:ext cx="4388449" cy="438844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Unit/NYNG</a:t>
          </a:r>
        </a:p>
      </dsp:txBody>
      <dsp:txXfrm>
        <a:off x="2590365" y="1737094"/>
        <a:ext cx="2045017" cy="822834"/>
      </dsp:txXfrm>
    </dsp:sp>
    <dsp:sp modelId="{77517C37-EC07-47F2-9577-70FDFB82C158}">
      <dsp:nvSpPr>
        <dsp:cNvPr id="0" name=""/>
        <dsp:cNvSpPr/>
      </dsp:nvSpPr>
      <dsp:spPr>
        <a:xfrm>
          <a:off x="2150057" y="2925633"/>
          <a:ext cx="2925633" cy="292563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Individual</a:t>
          </a:r>
        </a:p>
      </dsp:txBody>
      <dsp:txXfrm>
        <a:off x="2578506" y="3657041"/>
        <a:ext cx="2068734" cy="146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50852-9224-4009-AEC5-05EFAD886670}">
      <dsp:nvSpPr>
        <dsp:cNvPr id="0" name=""/>
        <dsp:cNvSpPr/>
      </dsp:nvSpPr>
      <dsp:spPr>
        <a:xfrm>
          <a:off x="11850" y="512686"/>
          <a:ext cx="5449827" cy="3504016"/>
        </a:xfrm>
        <a:prstGeom prst="roundRect">
          <a:avLst>
            <a:gd name="adj" fmla="val 10000"/>
          </a:avLst>
        </a:prstGeom>
        <a:no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2"/>
              </a:solidFill>
            </a:rPr>
            <a:t>BOTH Restricted &amp; Unrestricted Reports </a:t>
          </a:r>
        </a:p>
        <a:p>
          <a:pPr marL="0" lvl="0" indent="0" algn="ctr" defTabSz="1244600">
            <a:lnSpc>
              <a:spcPct val="90000"/>
            </a:lnSpc>
            <a:spcBef>
              <a:spcPct val="0"/>
            </a:spcBef>
            <a:spcAft>
              <a:spcPct val="35000"/>
            </a:spcAft>
            <a:buNone/>
          </a:pPr>
          <a:r>
            <a:rPr lang="en-US" sz="2200" kern="1200" dirty="0">
              <a:solidFill>
                <a:schemeClr val="tx1"/>
              </a:solidFill>
            </a:rPr>
            <a:t>Sexual Assault Response Coordinator (SARC)</a:t>
          </a:r>
        </a:p>
        <a:p>
          <a:pPr marL="0" lvl="0" indent="0" algn="ctr" defTabSz="1244600">
            <a:lnSpc>
              <a:spcPct val="90000"/>
            </a:lnSpc>
            <a:spcBef>
              <a:spcPct val="0"/>
            </a:spcBef>
            <a:spcAft>
              <a:spcPct val="35000"/>
            </a:spcAft>
            <a:buNone/>
          </a:pPr>
          <a:r>
            <a:rPr lang="en-US" sz="2200" kern="1200" dirty="0">
              <a:solidFill>
                <a:schemeClr val="tx1"/>
              </a:solidFill>
            </a:rPr>
            <a:t>Victim Advocate (VA)</a:t>
          </a:r>
        </a:p>
        <a:p>
          <a:pPr marL="0" lvl="0" indent="0" algn="ctr" defTabSz="1244600">
            <a:lnSpc>
              <a:spcPct val="90000"/>
            </a:lnSpc>
            <a:spcBef>
              <a:spcPct val="0"/>
            </a:spcBef>
            <a:spcAft>
              <a:spcPct val="35000"/>
            </a:spcAft>
            <a:buNone/>
          </a:pPr>
          <a:endParaRPr lang="en-US" sz="2200" kern="1200" dirty="0">
            <a:solidFill>
              <a:schemeClr val="tx1"/>
            </a:solidFill>
          </a:endParaRPr>
        </a:p>
        <a:p>
          <a:pPr marL="0" lvl="0" indent="0" algn="ctr" defTabSz="1244600">
            <a:lnSpc>
              <a:spcPct val="90000"/>
            </a:lnSpc>
            <a:spcBef>
              <a:spcPct val="0"/>
            </a:spcBef>
            <a:spcAft>
              <a:spcPct val="35000"/>
            </a:spcAft>
            <a:buNone/>
          </a:pPr>
          <a:r>
            <a:rPr lang="en-US" sz="2200" kern="1200" dirty="0">
              <a:solidFill>
                <a:schemeClr val="tx1"/>
              </a:solidFill>
            </a:rPr>
            <a:t>Chaplain, medical, and behavioral health communications remain confidential, but they </a:t>
          </a:r>
          <a:r>
            <a:rPr lang="en-US" sz="2200" b="1" kern="1200" dirty="0">
              <a:solidFill>
                <a:schemeClr val="tx1"/>
              </a:solidFill>
            </a:rPr>
            <a:t>cannot</a:t>
          </a:r>
          <a:r>
            <a:rPr lang="en-US" sz="2200" kern="1200" dirty="0">
              <a:solidFill>
                <a:schemeClr val="tx1"/>
              </a:solidFill>
            </a:rPr>
            <a:t> file a report</a:t>
          </a:r>
        </a:p>
      </dsp:txBody>
      <dsp:txXfrm>
        <a:off x="114479" y="615315"/>
        <a:ext cx="5244569" cy="3298758"/>
      </dsp:txXfrm>
    </dsp:sp>
    <dsp:sp modelId="{66B1C88F-4019-417D-B847-69CCC8D90954}">
      <dsp:nvSpPr>
        <dsp:cNvPr id="0" name=""/>
        <dsp:cNvSpPr/>
      </dsp:nvSpPr>
      <dsp:spPr>
        <a:xfrm>
          <a:off x="5461677" y="2226807"/>
          <a:ext cx="1525408" cy="75775"/>
        </a:xfrm>
        <a:custGeom>
          <a:avLst/>
          <a:gdLst/>
          <a:ahLst/>
          <a:cxnLst/>
          <a:rect l="0" t="0" r="0" b="0"/>
          <a:pathLst>
            <a:path>
              <a:moveTo>
                <a:pt x="0" y="37887"/>
              </a:moveTo>
              <a:lnTo>
                <a:pt x="1525408" y="378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86247" y="2226559"/>
        <a:ext cx="76270" cy="76270"/>
      </dsp:txXfrm>
    </dsp:sp>
    <dsp:sp modelId="{70DCB262-B97B-47F4-BD5D-9494EB3E447F}">
      <dsp:nvSpPr>
        <dsp:cNvPr id="0" name=""/>
        <dsp:cNvSpPr/>
      </dsp:nvSpPr>
      <dsp:spPr>
        <a:xfrm>
          <a:off x="6987086" y="960804"/>
          <a:ext cx="4298716" cy="2607781"/>
        </a:xfrm>
        <a:prstGeom prst="roundRect">
          <a:avLst>
            <a:gd name="adj" fmla="val 10000"/>
          </a:avLst>
        </a:prstGeom>
        <a:no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2"/>
              </a:solidFill>
            </a:rPr>
            <a:t>ONLY Unrestricted Reports</a:t>
          </a:r>
        </a:p>
        <a:p>
          <a:pPr marL="0" lvl="0" indent="0" algn="ctr" defTabSz="1244600">
            <a:lnSpc>
              <a:spcPct val="90000"/>
            </a:lnSpc>
            <a:spcBef>
              <a:spcPct val="0"/>
            </a:spcBef>
            <a:spcAft>
              <a:spcPct val="35000"/>
            </a:spcAft>
            <a:buNone/>
          </a:pPr>
          <a:r>
            <a:rPr lang="en-US" sz="2200" kern="1200" dirty="0">
              <a:solidFill>
                <a:schemeClr val="tx1"/>
              </a:solidFill>
            </a:rPr>
            <a:t>Commander</a:t>
          </a:r>
        </a:p>
        <a:p>
          <a:pPr marL="0" lvl="0" indent="0" algn="ctr" defTabSz="1244600">
            <a:lnSpc>
              <a:spcPct val="90000"/>
            </a:lnSpc>
            <a:spcBef>
              <a:spcPct val="0"/>
            </a:spcBef>
            <a:spcAft>
              <a:spcPct val="35000"/>
            </a:spcAft>
            <a:buNone/>
          </a:pPr>
          <a:r>
            <a:rPr lang="en-US" sz="2200" kern="1200" dirty="0">
              <a:solidFill>
                <a:schemeClr val="tx1"/>
              </a:solidFill>
            </a:rPr>
            <a:t>JAG</a:t>
          </a:r>
        </a:p>
        <a:p>
          <a:pPr marL="0" lvl="0" indent="0" algn="ctr" defTabSz="1244600">
            <a:lnSpc>
              <a:spcPct val="90000"/>
            </a:lnSpc>
            <a:spcBef>
              <a:spcPct val="0"/>
            </a:spcBef>
            <a:spcAft>
              <a:spcPct val="35000"/>
            </a:spcAft>
            <a:buNone/>
          </a:pPr>
          <a:r>
            <a:rPr lang="en-US" sz="2200" kern="1200" dirty="0">
              <a:solidFill>
                <a:schemeClr val="tx1"/>
              </a:solidFill>
            </a:rPr>
            <a:t>IG </a:t>
          </a:r>
        </a:p>
      </dsp:txBody>
      <dsp:txXfrm>
        <a:off x="7063465" y="1037183"/>
        <a:ext cx="4145958" cy="245502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2BBC5A-A6AD-4C62-96F0-223DCC877A65}" type="datetimeFigureOut">
              <a:rPr lang="en-US" smtClean="0"/>
              <a:t>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471E1B-C51E-4057-9E0F-6149C59CCC79}" type="slidenum">
              <a:rPr lang="en-US" smtClean="0"/>
              <a:t>‹#›</a:t>
            </a:fld>
            <a:endParaRPr lang="en-US"/>
          </a:p>
        </p:txBody>
      </p:sp>
    </p:spTree>
    <p:extLst>
      <p:ext uri="{BB962C8B-B14F-4D97-AF65-F5344CB8AC3E}">
        <p14:creationId xmlns:p14="http://schemas.microsoft.com/office/powerpoint/2010/main" val="212735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Add your name and unit and introduce yourself as a Victim Advocate, their confidential resource for sexual assault related issues. Tell the audience about your victim advocate credentials and experience to let them know that you’re a subject matter expert. </a:t>
            </a:r>
          </a:p>
          <a:p>
            <a:endParaRPr lang="en-US" baseline="0" dirty="0"/>
          </a:p>
          <a:p>
            <a:r>
              <a:rPr lang="en-US" baseline="0" dirty="0"/>
              <a:t>You are encouraged to engage the audience in discussion as much as possible throughout the training. </a:t>
            </a:r>
          </a:p>
        </p:txBody>
      </p:sp>
      <p:sp>
        <p:nvSpPr>
          <p:cNvPr id="4" name="Slide Number Placeholder 3"/>
          <p:cNvSpPr>
            <a:spLocks noGrp="1"/>
          </p:cNvSpPr>
          <p:nvPr>
            <p:ph type="sldNum" sz="quarter" idx="10"/>
          </p:nvPr>
        </p:nvSpPr>
        <p:spPr/>
        <p:txBody>
          <a:bodyPr/>
          <a:lstStyle/>
          <a:p>
            <a:fld id="{64471E1B-C51E-4057-9E0F-6149C59CCC79}" type="slidenum">
              <a:rPr lang="en-US" smtClean="0"/>
              <a:t>1</a:t>
            </a:fld>
            <a:endParaRPr lang="en-US"/>
          </a:p>
        </p:txBody>
      </p:sp>
    </p:spTree>
    <p:extLst>
      <p:ext uri="{BB962C8B-B14F-4D97-AF65-F5344CB8AC3E}">
        <p14:creationId xmlns:p14="http://schemas.microsoft.com/office/powerpoint/2010/main" val="327475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a:p>
            <a:endParaRPr lang="en-US" dirty="0"/>
          </a:p>
          <a:p>
            <a:r>
              <a:rPr lang="en-US" dirty="0"/>
              <a:t>-What</a:t>
            </a:r>
            <a:r>
              <a:rPr lang="en-US" baseline="0" dirty="0"/>
              <a:t> are some of the impacts you think someone who has been sexually assaulted experiences? Have SMs list impacts at each level.</a:t>
            </a:r>
          </a:p>
          <a:p>
            <a:endParaRPr lang="en-US" baseline="0" dirty="0"/>
          </a:p>
          <a:p>
            <a:r>
              <a:rPr lang="en-US" b="1" baseline="0" dirty="0"/>
              <a:t>Individual</a:t>
            </a:r>
          </a:p>
          <a:p>
            <a:r>
              <a:rPr lang="en-US" baseline="0" dirty="0"/>
              <a:t>-Isolation, fear, reduction in performance, self-blame, avoidance, depression, anxiety, anger, less productive</a:t>
            </a:r>
          </a:p>
          <a:p>
            <a:r>
              <a:rPr lang="en-US" b="1" baseline="0" dirty="0"/>
              <a:t>Unit/NYNG</a:t>
            </a:r>
          </a:p>
          <a:p>
            <a:r>
              <a:rPr lang="en-US" baseline="0" dirty="0"/>
              <a:t>-Low morale, loss of unit cohesion and teamwork, disrupts good order and discipline, undermines readiness, loss of personnel </a:t>
            </a:r>
          </a:p>
          <a:p>
            <a:r>
              <a:rPr lang="en-US" b="1" baseline="0" dirty="0"/>
              <a:t>Community</a:t>
            </a:r>
            <a:r>
              <a:rPr lang="en-US" baseline="0" dirty="0"/>
              <a:t> </a:t>
            </a:r>
          </a:p>
          <a:p>
            <a:r>
              <a:rPr lang="en-US" dirty="0"/>
              <a:t>-Diminishes community relations, higher rates of violent crimes, instability, degradation to community, loss of safety and trust </a:t>
            </a:r>
          </a:p>
          <a:p>
            <a:endParaRPr lang="en-US" baseline="0" dirty="0"/>
          </a:p>
          <a:p>
            <a:r>
              <a:rPr lang="en-US" baseline="0" dirty="0"/>
              <a:t>Key Point: When individuals are impacted by traumatic events it effects their attitude and performance, which effects others in the unit and our ability to complete the mission. Victims of rape are 6 times more likely than combat veterans to experience PTSD. Given the prevalence of sexual assault, not dealing with this issue and caring for the individuals effected can cause serious damage to our readiness. </a:t>
            </a:r>
            <a:endParaRPr lang="en-US" dirty="0"/>
          </a:p>
          <a:p>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14</a:t>
            </a:fld>
            <a:endParaRPr lang="en-US"/>
          </a:p>
        </p:txBody>
      </p:sp>
    </p:spTree>
    <p:extLst>
      <p:ext uri="{BB962C8B-B14F-4D97-AF65-F5344CB8AC3E}">
        <p14:creationId xmlns:p14="http://schemas.microsoft.com/office/powerpoint/2010/main" val="2033498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Continuum</a:t>
            </a:r>
            <a:r>
              <a:rPr lang="en-US" baseline="0" dirty="0"/>
              <a:t> of Harm shows the range of problematic sexual behavior from things we might consider minor, like jokes and innuendo, all the way to the crime of sexual assault including sodomy, rape, etc. </a:t>
            </a:r>
          </a:p>
          <a:p>
            <a:endParaRPr lang="en-US" baseline="0" dirty="0"/>
          </a:p>
          <a:p>
            <a:r>
              <a:rPr lang="en-US" baseline="0" dirty="0"/>
              <a:t>-We know that a small number of people commit multiple offenses. If given the opportunity, they will reoffend over and over. We also know that offenders almost always show behaviors in the sexual harassment range of the spectrum before progressing to sexual assault. If you think about it, its human nature, they will test the water to see what they can get away with before they escalate into more dangerous behavior. </a:t>
            </a:r>
          </a:p>
          <a:p>
            <a:r>
              <a:rPr lang="en-US" baseline="0" dirty="0"/>
              <a:t>	</a:t>
            </a:r>
            <a:r>
              <a:rPr lang="en-US" b="1" baseline="0" dirty="0"/>
              <a:t>Which point on the spectrum do you think is the best time to identify and stop people from progressing? (yellow)	</a:t>
            </a:r>
          </a:p>
          <a:p>
            <a:r>
              <a:rPr lang="en-US" baseline="0" dirty="0"/>
              <a:t>	Key Points:</a:t>
            </a:r>
          </a:p>
          <a:p>
            <a:r>
              <a:rPr lang="en-US" baseline="0" dirty="0"/>
              <a:t>	-Catch the behavior before it becomes more severe and damaging.</a:t>
            </a:r>
          </a:p>
          <a:p>
            <a:r>
              <a:rPr lang="en-US" baseline="0" dirty="0"/>
              <a:t>	-Sexual harassment tends to have more witnesses (=more opportunity for intervention), by the time things escalate to sexual assault, its usually just the victim and perpetrator present. </a:t>
            </a:r>
          </a:p>
          <a:p>
            <a:r>
              <a:rPr lang="en-US" baseline="0" dirty="0"/>
              <a:t>	-Sexual harassment may be the only red flag we see that someone is capable of sexual assault. </a:t>
            </a:r>
          </a:p>
          <a:p>
            <a:endParaRPr lang="en-US" baseline="0" dirty="0"/>
          </a:p>
          <a:p>
            <a:r>
              <a:rPr lang="en-US" baseline="0" dirty="0"/>
              <a:t>-The other thing we know about sexual predators is that one of the factors that makes them reoffend-more often, more severely, or both- is when they are in environments where they perceive they are among like-minded people. The other people in the group or the unit don’t have to think the same, the perpetrator just has to believe that they do. </a:t>
            </a:r>
          </a:p>
          <a:p>
            <a:r>
              <a:rPr lang="en-US" b="1" baseline="0" dirty="0"/>
              <a:t>	What kinds of behaviors in a unit might make these people think everyone else thinks the same way as them? </a:t>
            </a:r>
            <a:r>
              <a:rPr lang="en-US" baseline="0" dirty="0"/>
              <a:t>(prompt audience to identify some of the other behaviors on the spectrum that are common in units: jokes, innuendo, sexual harassment.)</a:t>
            </a:r>
          </a:p>
          <a:p>
            <a:r>
              <a:rPr lang="en-US" baseline="0" dirty="0"/>
              <a:t>	Key Points:</a:t>
            </a:r>
          </a:p>
          <a:p>
            <a:r>
              <a:rPr lang="en-US" baseline="0" dirty="0"/>
              <a:t>	-We all have the power to set the standard in our unit for what is acceptable. What’s your standard? </a:t>
            </a:r>
          </a:p>
          <a:p>
            <a:r>
              <a:rPr lang="en-US" baseline="0" dirty="0"/>
              <a:t>	-We can reduce sexual assault drastically by making it clear that we do not think the same as sexual predators and we will not tolerate 	harmful behavior.  </a:t>
            </a:r>
          </a:p>
          <a:p>
            <a:r>
              <a:rPr lang="en-US" baseline="0" dirty="0"/>
              <a:t>	-The FY18 DoD Annual Report found that in units where sexual harassment was occurring, females were 3 times more likely to be sexually assaulted and men were 12 times more likely to be sexually assaulted!</a:t>
            </a:r>
          </a:p>
        </p:txBody>
      </p:sp>
      <p:sp>
        <p:nvSpPr>
          <p:cNvPr id="4" name="Slide Number Placeholder 3"/>
          <p:cNvSpPr>
            <a:spLocks noGrp="1"/>
          </p:cNvSpPr>
          <p:nvPr>
            <p:ph type="sldNum" sz="quarter" idx="10"/>
          </p:nvPr>
        </p:nvSpPr>
        <p:spPr/>
        <p:txBody>
          <a:bodyPr/>
          <a:lstStyle/>
          <a:p>
            <a:fld id="{64471E1B-C51E-4057-9E0F-6149C59CCC79}" type="slidenum">
              <a:rPr lang="en-US" smtClean="0"/>
              <a:t>15</a:t>
            </a:fld>
            <a:endParaRPr lang="en-US"/>
          </a:p>
        </p:txBody>
      </p:sp>
    </p:spTree>
    <p:extLst>
      <p:ext uri="{BB962C8B-B14F-4D97-AF65-F5344CB8AC3E}">
        <p14:creationId xmlns:p14="http://schemas.microsoft.com/office/powerpoint/2010/main" val="3777581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that we understand our role in prevention, we’re going to talk about our role in intervening when we see red flags. </a:t>
            </a:r>
            <a:endParaRPr lang="en-US" dirty="0"/>
          </a:p>
          <a:p>
            <a:endParaRPr lang="en-US" dirty="0"/>
          </a:p>
          <a:p>
            <a:r>
              <a:rPr lang="en-US" dirty="0"/>
              <a:t>STEP IN</a:t>
            </a:r>
            <a:r>
              <a:rPr lang="en-US" baseline="0" dirty="0"/>
              <a:t> AND STOP IT! Is the TAG’s directive when it comes to witnessing sexual harassment or sexual assault risk behaviors. It is our duty to one another.</a:t>
            </a:r>
          </a:p>
          <a:p>
            <a:endParaRPr lang="en-US" baseline="0" dirty="0"/>
          </a:p>
          <a:p>
            <a:r>
              <a:rPr lang="en-US" baseline="0" dirty="0"/>
              <a:t>Review the 3 D’s of bystander intervention and ask the audience whether anyone’s used these techniques?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18</a:t>
            </a:fld>
            <a:endParaRPr lang="en-US"/>
          </a:p>
        </p:txBody>
      </p:sp>
    </p:spTree>
    <p:extLst>
      <p:ext uri="{BB962C8B-B14F-4D97-AF65-F5344CB8AC3E}">
        <p14:creationId xmlns:p14="http://schemas.microsoft.com/office/powerpoint/2010/main" val="3792144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covered what sexual assault is, the impacts, and our responsibilities in terms of</a:t>
            </a:r>
            <a:r>
              <a:rPr lang="en-US" baseline="0" dirty="0"/>
              <a:t> prevention and intervention. So what do you do if you or someone you know has experienced a sexual assault? There are 2 reporting options-Restricted and Unrestricted. We’re going to review them 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*It’s important to remember military members have a right to make a report and receive help for incidents that happened at any time in their lives, regardless of military status at the time. </a:t>
            </a:r>
          </a:p>
          <a:p>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19</a:t>
            </a:fld>
            <a:endParaRPr lang="en-US"/>
          </a:p>
        </p:txBody>
      </p:sp>
    </p:spTree>
    <p:extLst>
      <p:ext uri="{BB962C8B-B14F-4D97-AF65-F5344CB8AC3E}">
        <p14:creationId xmlns:p14="http://schemas.microsoft.com/office/powerpoint/2010/main" val="163681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REQUIRED:</a:t>
            </a:r>
          </a:p>
          <a:p>
            <a:endParaRPr lang="en-US" baseline="0" dirty="0"/>
          </a:p>
          <a:p>
            <a:r>
              <a:rPr lang="en-US" baseline="0" dirty="0"/>
              <a:t>Emphasize the following points:</a:t>
            </a:r>
          </a:p>
          <a:p>
            <a:pPr marL="220690" indent="-220690">
              <a:buAutoNum type="arabicParenR"/>
            </a:pPr>
            <a:r>
              <a:rPr lang="en-US" baseline="0" dirty="0"/>
              <a:t>Soldiers needs to remember this information for their Battle Buddy, not for themselves!  When people are in trauma their brain will not allow them to recall this information and a service member who has experienced a sexual assault is more likely to tell a friend first.  They will not think to call their SARC or VA; they need you, their friend, to remember for them.    </a:t>
            </a:r>
          </a:p>
          <a:p>
            <a:pPr marL="220690" indent="-220690">
              <a:buAutoNum type="arabicParenR"/>
            </a:pPr>
            <a:endParaRPr lang="en-US" baseline="0" dirty="0"/>
          </a:p>
          <a:p>
            <a:pPr marL="220690" indent="-220690">
              <a:buAutoNum type="arabicParenR"/>
            </a:pPr>
            <a:r>
              <a:rPr lang="en-US" baseline="0" dirty="0"/>
              <a:t>If they remember nothing else just remember three people, a </a:t>
            </a:r>
            <a:r>
              <a:rPr lang="en-US" b="1" baseline="0" dirty="0"/>
              <a:t>SARC, a VA, and a Chaplain </a:t>
            </a:r>
            <a:r>
              <a:rPr lang="en-US" baseline="0" dirty="0"/>
              <a:t>because they can protect both reporting options.  Ensure those </a:t>
            </a:r>
            <a:r>
              <a:rPr lang="en-US" b="1" baseline="0" dirty="0"/>
              <a:t>Big 3 (SARC, VA, Chaplain) </a:t>
            </a:r>
            <a:r>
              <a:rPr lang="en-US" baseline="0" dirty="0"/>
              <a:t>are covered and retained at the end of class. </a:t>
            </a:r>
          </a:p>
          <a:p>
            <a:r>
              <a:rPr lang="en-US" baseline="0" dirty="0"/>
              <a:t>   </a:t>
            </a:r>
          </a:p>
          <a:p>
            <a:pPr defTabSz="882762">
              <a:defRPr/>
            </a:pPr>
            <a:r>
              <a:rPr lang="en-US" baseline="0" dirty="0"/>
              <a:t>3) On reporting options emphasize the primary difference between UR and RR is the investigation process; ask the audience which one is which. </a:t>
            </a:r>
            <a:r>
              <a:rPr lang="en-US" b="1" baseline="0" dirty="0"/>
              <a:t>Emphasize that ONLY law enforcement agencies (Military Criminal Investigation Offices or Civilian Law Enforcement) investigate allegations of sexual assault.  Commands DO NOT investigate sexual assault; it is prohibited by federal law.  </a:t>
            </a:r>
          </a:p>
          <a:p>
            <a:endParaRPr lang="en-US" baseline="0" dirty="0"/>
          </a:p>
          <a:p>
            <a:r>
              <a:rPr lang="en-US" baseline="0" dirty="0"/>
              <a:t>4)  Service members can report a sexual assault even if they were not in a duty status when the assault occurred AND they can report sexual assaults that occurred prior to military service.  Both reporting options are available in either of these cases as long as they do not disclose to a mandated reporter…</a:t>
            </a:r>
            <a:r>
              <a:rPr lang="en-US" b="1" baseline="0" dirty="0"/>
              <a:t>remember the Big 3</a:t>
            </a:r>
            <a:r>
              <a:rPr lang="en-US" baseline="0" dirty="0"/>
              <a:t>.    </a:t>
            </a:r>
          </a:p>
          <a:p>
            <a:endParaRPr lang="en-US" baseline="0" dirty="0"/>
          </a:p>
          <a:p>
            <a:pPr marL="220690" indent="-220690">
              <a:buAutoNum type="arabicParenR" startAt="5"/>
            </a:pPr>
            <a:r>
              <a:rPr lang="en-US" baseline="0" dirty="0"/>
              <a:t>Service members can report sexual assaults prior to military service and sexual assaults that occur while they are off duty in a civilian status.  There is no statute of limitations on reporting to the SARC or VA; this is not the same as legal statute of limitations for offender accountability. </a:t>
            </a:r>
          </a:p>
          <a:p>
            <a:pPr marL="677890" lvl="1" indent="-220690">
              <a:buAutoNum type="arabicParenR" startAt="5"/>
            </a:pPr>
            <a:r>
              <a:rPr lang="en-US" baseline="0" dirty="0"/>
              <a:t>Adult civilian dependents (in DEERS) and T32/T5 civilian employees are also eligible for limited SAPR services.    </a:t>
            </a:r>
          </a:p>
          <a:p>
            <a:pPr marL="220690" indent="-220690">
              <a:buAutoNum type="arabicParenR" startAt="5"/>
            </a:pPr>
            <a:endParaRPr lang="en-US" baseline="0" dirty="0"/>
          </a:p>
          <a:p>
            <a:pPr marL="220690" indent="-220690">
              <a:buAutoNum type="arabicParenR" startAt="5"/>
            </a:pPr>
            <a:r>
              <a:rPr lang="en-US" baseline="0" dirty="0"/>
              <a:t>Talking to one of the </a:t>
            </a:r>
            <a:r>
              <a:rPr lang="en-US" b="1" baseline="0" dirty="0"/>
              <a:t>Big 3: SARC, VA, Chaplain</a:t>
            </a:r>
            <a:r>
              <a:rPr lang="en-US" b="0" baseline="0" dirty="0"/>
              <a:t> does not require anyone to file a report and the Big 3 are not required to report anything with one exception.  EXCEPTION:  SARC &amp; VA are mandatory reporters when someone discloses harm to self, harm to others, child abuse, or elder abuse.  Chaplain still have 100% confidentiality.  </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64471E1B-C51E-4057-9E0F-6149C59CCC79}" type="slidenum">
              <a:rPr lang="en-US" smtClean="0"/>
              <a:t>20</a:t>
            </a:fld>
            <a:endParaRPr lang="en-US"/>
          </a:p>
        </p:txBody>
      </p:sp>
    </p:spTree>
    <p:extLst>
      <p:ext uri="{BB962C8B-B14F-4D97-AF65-F5344CB8AC3E}">
        <p14:creationId xmlns:p14="http://schemas.microsoft.com/office/powerpoint/2010/main" val="41960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who can</a:t>
            </a:r>
            <a:r>
              <a:rPr lang="en-US" baseline="0" dirty="0"/>
              <a:t> accept each type of report. </a:t>
            </a:r>
          </a:p>
          <a:p>
            <a:endParaRPr lang="en-US" baseline="0" dirty="0"/>
          </a:p>
          <a:p>
            <a:r>
              <a:rPr lang="en-US" baseline="0" dirty="0"/>
              <a:t>If someone approaches you regarding an incident of sexual assault, you must understand the value of the information they are about to disclose.  If they have not disclosed specifics to you, it’s important to escort them to the nearest VA (or SARC) or provide them the hotline information.  </a:t>
            </a:r>
          </a:p>
          <a:p>
            <a:endParaRPr lang="en-US" baseline="0" dirty="0"/>
          </a:p>
          <a:p>
            <a:r>
              <a:rPr lang="en-US" baseline="0" dirty="0"/>
              <a:t>If someone has disclosed details to you, and you are not in the chain of command, it’s important that you not disclose the information to anyone else until the victim has made a decision as to whether they will make a restricted or unrestricted report. </a:t>
            </a:r>
            <a:endParaRPr lang="en-US" dirty="0"/>
          </a:p>
          <a:p>
            <a:endParaRPr lang="en-US" dirty="0"/>
          </a:p>
        </p:txBody>
      </p:sp>
      <p:sp>
        <p:nvSpPr>
          <p:cNvPr id="4" name="Slide Number Placeholder 3"/>
          <p:cNvSpPr>
            <a:spLocks noGrp="1"/>
          </p:cNvSpPr>
          <p:nvPr>
            <p:ph type="sldNum" sz="quarter" idx="5"/>
          </p:nvPr>
        </p:nvSpPr>
        <p:spPr/>
        <p:txBody>
          <a:bodyPr/>
          <a:lstStyle/>
          <a:p>
            <a:fld id="{64471E1B-C51E-4057-9E0F-6149C59CCC79}" type="slidenum">
              <a:rPr lang="en-US" smtClean="0"/>
              <a:t>21</a:t>
            </a:fld>
            <a:endParaRPr lang="en-US"/>
          </a:p>
        </p:txBody>
      </p:sp>
    </p:spTree>
    <p:extLst>
      <p:ext uri="{BB962C8B-B14F-4D97-AF65-F5344CB8AC3E}">
        <p14:creationId xmlns:p14="http://schemas.microsoft.com/office/powerpoint/2010/main" val="1614190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471E1B-C51E-4057-9E0F-6149C59CCC79}" type="slidenum">
              <a:rPr lang="en-US" smtClean="0"/>
              <a:t>22</a:t>
            </a:fld>
            <a:endParaRPr lang="en-US"/>
          </a:p>
        </p:txBody>
      </p:sp>
    </p:spTree>
    <p:extLst>
      <p:ext uri="{BB962C8B-B14F-4D97-AF65-F5344CB8AC3E}">
        <p14:creationId xmlns:p14="http://schemas.microsoft.com/office/powerpoint/2010/main" val="675556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CATCH program is an option for</a:t>
            </a:r>
            <a:r>
              <a:rPr lang="en-US" baseline="0" dirty="0"/>
              <a:t> people who make a Restricted Report to anonymously share suspect information. If DOD finds that a suspect has been entered into CATCH more than once, there is a “match”, and the client will be notified by the SARC. </a:t>
            </a:r>
          </a:p>
          <a:p>
            <a:endParaRPr lang="en-US" baseline="0" dirty="0"/>
          </a:p>
        </p:txBody>
      </p:sp>
      <p:sp>
        <p:nvSpPr>
          <p:cNvPr id="4" name="Slide Number Placeholder 3"/>
          <p:cNvSpPr>
            <a:spLocks noGrp="1"/>
          </p:cNvSpPr>
          <p:nvPr>
            <p:ph type="sldNum" sz="quarter" idx="10"/>
          </p:nvPr>
        </p:nvSpPr>
        <p:spPr/>
        <p:txBody>
          <a:bodyPr/>
          <a:lstStyle/>
          <a:p>
            <a:fld id="{64471E1B-C51E-4057-9E0F-6149C59CCC79}" type="slidenum">
              <a:rPr lang="en-US" smtClean="0"/>
              <a:t>24</a:t>
            </a:fld>
            <a:endParaRPr lang="en-US"/>
          </a:p>
        </p:txBody>
      </p:sp>
    </p:spTree>
    <p:extLst>
      <p:ext uri="{BB962C8B-B14F-4D97-AF65-F5344CB8AC3E}">
        <p14:creationId xmlns:p14="http://schemas.microsoft.com/office/powerpoint/2010/main" val="113206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a:t>
            </a:r>
            <a:r>
              <a:rPr lang="en-US" baseline="0" dirty="0"/>
              <a:t> the investigation process. </a:t>
            </a:r>
          </a:p>
          <a:p>
            <a:endParaRPr lang="en-US" baseline="0" dirty="0"/>
          </a:p>
          <a:p>
            <a:r>
              <a:rPr lang="en-US" dirty="0"/>
              <a:t>Key points for this slide: </a:t>
            </a:r>
          </a:p>
          <a:p>
            <a:r>
              <a:rPr lang="en-US" dirty="0"/>
              <a:t>CID investigates</a:t>
            </a:r>
            <a:r>
              <a:rPr lang="en-US" baseline="0" dirty="0"/>
              <a:t> those on T10 orders and if it’s occurred on a federal military installation. </a:t>
            </a:r>
          </a:p>
          <a:p>
            <a:r>
              <a:rPr lang="en-US" baseline="0" dirty="0"/>
              <a:t>NYSP investigates SAD, T32 status and if it’s occurred on a state military installation. </a:t>
            </a:r>
          </a:p>
          <a:p>
            <a:endParaRPr lang="en-US" baseline="0" dirty="0"/>
          </a:p>
          <a:p>
            <a:r>
              <a:rPr lang="en-US" baseline="0" dirty="0"/>
              <a:t>Examples of administrative action taken at NYNG: rank reduction, separation. </a:t>
            </a:r>
          </a:p>
          <a:p>
            <a:r>
              <a:rPr lang="en-US" baseline="0" dirty="0"/>
              <a:t>NYARNG has separated multiple Soldiers, including some O6s and E8s for sexual harassment and assault. We do not tolerate this behavior. </a:t>
            </a:r>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25</a:t>
            </a:fld>
            <a:endParaRPr lang="en-US"/>
          </a:p>
        </p:txBody>
      </p:sp>
    </p:spTree>
    <p:extLst>
      <p:ext uri="{BB962C8B-B14F-4D97-AF65-F5344CB8AC3E}">
        <p14:creationId xmlns:p14="http://schemas.microsoft.com/office/powerpoint/2010/main" val="3989804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a:t>
            </a:r>
            <a:r>
              <a:rPr lang="en-US" baseline="0" dirty="0"/>
              <a:t> the investigation process. </a:t>
            </a:r>
          </a:p>
          <a:p>
            <a:endParaRPr lang="en-US" baseline="0" dirty="0"/>
          </a:p>
          <a:p>
            <a:r>
              <a:rPr lang="en-US" dirty="0"/>
              <a:t>Key points for this slide: </a:t>
            </a:r>
          </a:p>
          <a:p>
            <a:r>
              <a:rPr lang="en-US" dirty="0"/>
              <a:t>CID investigates</a:t>
            </a:r>
            <a:r>
              <a:rPr lang="en-US" baseline="0" dirty="0"/>
              <a:t> those on T10 orders and if it’s occurred on a federal military installation. </a:t>
            </a:r>
          </a:p>
          <a:p>
            <a:r>
              <a:rPr lang="en-US" baseline="0" dirty="0"/>
              <a:t>NYSP investigates SAD, T32 status and if it’s occurred on a state military installation. </a:t>
            </a:r>
          </a:p>
          <a:p>
            <a:endParaRPr lang="en-US" baseline="0" dirty="0"/>
          </a:p>
          <a:p>
            <a:r>
              <a:rPr lang="en-US" baseline="0" dirty="0"/>
              <a:t>Examples of administrative action taken at NYNG: rank reduction, separation. </a:t>
            </a:r>
          </a:p>
          <a:p>
            <a:r>
              <a:rPr lang="en-US" baseline="0" dirty="0"/>
              <a:t>NYARNG has separated multiple Soldiers, including some O6s and E8s for sexual harassment and assault. We do not tolerate this behavior. </a:t>
            </a:r>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26</a:t>
            </a:fld>
            <a:endParaRPr lang="en-US"/>
          </a:p>
        </p:txBody>
      </p:sp>
    </p:spTree>
    <p:extLst>
      <p:ext uri="{BB962C8B-B14F-4D97-AF65-F5344CB8AC3E}">
        <p14:creationId xmlns:p14="http://schemas.microsoft.com/office/powerpoint/2010/main" val="178572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feel free to take a short break during the presentation or follow up with us afterwards if you’d like to talk. </a:t>
            </a:r>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2</a:t>
            </a:fld>
            <a:endParaRPr lang="en-US"/>
          </a:p>
        </p:txBody>
      </p:sp>
    </p:spTree>
    <p:extLst>
      <p:ext uri="{BB962C8B-B14F-4D97-AF65-F5344CB8AC3E}">
        <p14:creationId xmlns:p14="http://schemas.microsoft.com/office/powerpoint/2010/main" val="2029501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these are limited services through the SAPR program. SAPR professionals will not intake, initiate, or process sexual harassment complaints, but will offer a referral of all sexual harassment complainants to the State Equal Employment Manager (SEEM) or Equal Opportunity (EO) personnel for reporting options and processing of the complaint. Referrals to the SEEM or EO personnel will only be made with the complainant’s permission.</a:t>
            </a:r>
          </a:p>
          <a:p>
            <a:endParaRPr lang="en-US" dirty="0"/>
          </a:p>
          <a:p>
            <a:r>
              <a:rPr lang="en-US" dirty="0"/>
              <a:t>At the request of the complainant, facilitate a warm hand-off to appropriate services, filing a retaliation complaint with an Inspector General or filing a retaliation complaint with the Military EO office if due to protected EO communication.</a:t>
            </a:r>
          </a:p>
          <a:p>
            <a:endParaRPr lang="en-US" dirty="0"/>
          </a:p>
          <a:p>
            <a:r>
              <a:rPr lang="en-US" dirty="0"/>
              <a:t>Protective order can be an MPO or CPO. </a:t>
            </a:r>
          </a:p>
        </p:txBody>
      </p:sp>
      <p:sp>
        <p:nvSpPr>
          <p:cNvPr id="4" name="Slide Number Placeholder 3"/>
          <p:cNvSpPr>
            <a:spLocks noGrp="1"/>
          </p:cNvSpPr>
          <p:nvPr>
            <p:ph type="sldNum" sz="quarter" idx="5"/>
          </p:nvPr>
        </p:nvSpPr>
        <p:spPr/>
        <p:txBody>
          <a:bodyPr/>
          <a:lstStyle/>
          <a:p>
            <a:fld id="{64471E1B-C51E-4057-9E0F-6149C59CCC79}" type="slidenum">
              <a:rPr lang="en-US" smtClean="0"/>
              <a:t>28</a:t>
            </a:fld>
            <a:endParaRPr lang="en-US"/>
          </a:p>
        </p:txBody>
      </p:sp>
    </p:spTree>
    <p:extLst>
      <p:ext uri="{BB962C8B-B14F-4D97-AF65-F5344CB8AC3E}">
        <p14:creationId xmlns:p14="http://schemas.microsoft.com/office/powerpoint/2010/main" val="3731682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National Guard Bureau (NGB) policy that individuals who seek information about SAPR services from any National Guard (NG) organization or NG entity will receive full assistance as practical, and never be denied or inappropriately delayed in receiving care and support. All NG designated NWD representatives will coordinate an in-person or virtual warm handoff or transfer of the individual requesting assistance to another service provider to ensure the individual receives the most appropriate care and services.</a:t>
            </a:r>
          </a:p>
        </p:txBody>
      </p:sp>
      <p:sp>
        <p:nvSpPr>
          <p:cNvPr id="4" name="Slide Number Placeholder 3"/>
          <p:cNvSpPr>
            <a:spLocks noGrp="1"/>
          </p:cNvSpPr>
          <p:nvPr>
            <p:ph type="sldNum" sz="quarter" idx="5"/>
          </p:nvPr>
        </p:nvSpPr>
        <p:spPr/>
        <p:txBody>
          <a:bodyPr/>
          <a:lstStyle/>
          <a:p>
            <a:fld id="{64471E1B-C51E-4057-9E0F-6149C59CCC79}" type="slidenum">
              <a:rPr lang="en-US" smtClean="0"/>
              <a:t>29</a:t>
            </a:fld>
            <a:endParaRPr lang="en-US"/>
          </a:p>
        </p:txBody>
      </p:sp>
    </p:spTree>
    <p:extLst>
      <p:ext uri="{BB962C8B-B14F-4D97-AF65-F5344CB8AC3E}">
        <p14:creationId xmlns:p14="http://schemas.microsoft.com/office/powerpoint/2010/main" val="424473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30</a:t>
            </a:fld>
            <a:endParaRPr lang="en-US"/>
          </a:p>
        </p:txBody>
      </p:sp>
    </p:spTree>
    <p:extLst>
      <p:ext uri="{BB962C8B-B14F-4D97-AF65-F5344CB8AC3E}">
        <p14:creationId xmlns:p14="http://schemas.microsoft.com/office/powerpoint/2010/main" val="2819798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471E1B-C51E-4057-9E0F-6149C59CCC79}" type="slidenum">
              <a:rPr lang="en-US" smtClean="0"/>
              <a:t>31</a:t>
            </a:fld>
            <a:endParaRPr lang="en-US"/>
          </a:p>
        </p:txBody>
      </p:sp>
    </p:spTree>
    <p:extLst>
      <p:ext uri="{BB962C8B-B14F-4D97-AF65-F5344CB8AC3E}">
        <p14:creationId xmlns:p14="http://schemas.microsoft.com/office/powerpoint/2010/main" val="1325024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471E1B-C51E-4057-9E0F-6149C59CCC79}" type="slidenum">
              <a:rPr lang="en-US" smtClean="0"/>
              <a:t>32</a:t>
            </a:fld>
            <a:endParaRPr lang="en-US"/>
          </a:p>
        </p:txBody>
      </p:sp>
    </p:spTree>
    <p:extLst>
      <p:ext uri="{BB962C8B-B14F-4D97-AF65-F5344CB8AC3E}">
        <p14:creationId xmlns:p14="http://schemas.microsoft.com/office/powerpoint/2010/main" val="1005525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fill in contact information for VAs in your unit. </a:t>
            </a:r>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34</a:t>
            </a:fld>
            <a:endParaRPr lang="en-US"/>
          </a:p>
        </p:txBody>
      </p:sp>
    </p:spTree>
    <p:extLst>
      <p:ext uri="{BB962C8B-B14F-4D97-AF65-F5344CB8AC3E}">
        <p14:creationId xmlns:p14="http://schemas.microsoft.com/office/powerpoint/2010/main" val="397617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a:t>
            </a:r>
            <a:r>
              <a:rPr lang="en-US" baseline="0" dirty="0"/>
              <a:t>  Support bullet points with examples of how this would look in real time and /or ask the audience if they can share examples of what they think its means.  </a:t>
            </a:r>
          </a:p>
          <a:p>
            <a:endParaRPr lang="en-US" baseline="0" dirty="0"/>
          </a:p>
          <a:p>
            <a:pPr marL="228600" indent="-228600">
              <a:buAutoNum type="arabicPeriod"/>
            </a:pPr>
            <a:r>
              <a:rPr lang="en-US" baseline="0" dirty="0"/>
              <a:t>Assist in communicating needs to leadership can look like client has an appointment during drill to meet with an investigator / counselor / VA, etc.; worried their supervisor (who does not know about their Unrestricted Report) will ask questions.  VA can discuss with this concern with command who can address it with the supervisor without providing information related to their case.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Can be in the room as the client meets with investigators to provide moral support.  If the interview is triggering they can ask the investigators for breaks on behalf of their client, etc.</a:t>
            </a:r>
          </a:p>
          <a:p>
            <a:pPr marL="0" indent="0">
              <a:buNone/>
            </a:pPr>
            <a:r>
              <a:rPr lang="en-US" baseline="0" dirty="0"/>
              <a:t>3.   Expedited Transfers: explain the process to the client and what they can request in the ET (temp reassignment, separate drill weekends from offender, etc.)  </a:t>
            </a:r>
          </a:p>
          <a:p>
            <a:pPr marL="228600" indent="-228600">
              <a:buAutoNum type="arabicPeriod" startAt="4"/>
            </a:pPr>
            <a:r>
              <a:rPr lang="en-US" baseline="0" dirty="0"/>
              <a:t>Request MPO / CPO:  explain the protective order process to the client and help request them as needed. Can help develop a safety plan if one is needed.</a:t>
            </a:r>
          </a:p>
          <a:p>
            <a:pPr marL="228600" indent="-228600">
              <a:buAutoNum type="arabicPeriod" startAt="4"/>
            </a:pPr>
            <a:r>
              <a:rPr lang="en-US" baseline="0" dirty="0"/>
              <a:t>Retaliation: explain the process of reporting retaliation and assist the client in completing the DD 2910-2 (Retaliation Reporting Form) as needed</a:t>
            </a:r>
          </a:p>
          <a:p>
            <a:pPr marL="0" indent="0">
              <a:buNone/>
            </a:pPr>
            <a:r>
              <a:rPr lang="en-US" baseline="0" dirty="0"/>
              <a:t>6.  All SARCs and VAs assigned to a case will report only to the FT staff on all matters regarding a case.  The command cannot ask the SARC/VA for information shared by the client regarding a case.  The SARC/VA cannot share information shared by the client with the command without the written permission of the client.  </a:t>
            </a:r>
          </a:p>
        </p:txBody>
      </p:sp>
      <p:sp>
        <p:nvSpPr>
          <p:cNvPr id="4" name="Slide Number Placeholder 3"/>
          <p:cNvSpPr>
            <a:spLocks noGrp="1"/>
          </p:cNvSpPr>
          <p:nvPr>
            <p:ph type="sldNum" sz="quarter" idx="10"/>
          </p:nvPr>
        </p:nvSpPr>
        <p:spPr/>
        <p:txBody>
          <a:bodyPr/>
          <a:lstStyle/>
          <a:p>
            <a:fld id="{94CB6075-4E1E-4FC7-94A3-9DA363BB2645}" type="slidenum">
              <a:rPr lang="en-US" smtClean="0"/>
              <a:t>3</a:t>
            </a:fld>
            <a:endParaRPr lang="en-US" dirty="0"/>
          </a:p>
        </p:txBody>
      </p:sp>
    </p:spTree>
    <p:extLst>
      <p:ext uri="{BB962C8B-B14F-4D97-AF65-F5344CB8AC3E}">
        <p14:creationId xmlns:p14="http://schemas.microsoft.com/office/powerpoint/2010/main" val="334481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a:t>
            </a:r>
            <a:r>
              <a:rPr lang="en-US" baseline="0" dirty="0"/>
              <a:t>  Support bullet points with examples of how this would look in real time and /or ask the audience if they can share examples of what they think its means.</a:t>
            </a:r>
          </a:p>
          <a:p>
            <a:endParaRPr lang="en-US" baseline="0" dirty="0"/>
          </a:p>
          <a:p>
            <a:pPr marL="228600" indent="-228600">
              <a:buAutoNum type="arabicPeriod"/>
            </a:pPr>
            <a:r>
              <a:rPr lang="en-US" baseline="0" dirty="0"/>
              <a:t>Self explanatory: we can ask clients questions as needed to gather information for DSAID or to help understand their needs are but we do not investigate.  </a:t>
            </a:r>
          </a:p>
          <a:p>
            <a:pPr marL="228600" indent="-228600">
              <a:buAutoNum type="arabicPeriod"/>
            </a:pPr>
            <a:r>
              <a:rPr lang="en-US" baseline="0" dirty="0"/>
              <a:t>We do not tell the client what to do in any given situation.  It is important they make their own choices to regain their power; only they know what they best choice is for them.</a:t>
            </a:r>
          </a:p>
          <a:p>
            <a:pPr marL="228600" indent="-228600">
              <a:buAutoNum type="arabicPeriod"/>
            </a:pPr>
            <a:r>
              <a:rPr lang="en-US" baseline="0" dirty="0"/>
              <a:t>Personal / sexual relationships will damage the trust the client, leadership and others have in the SHARP/SAPR Program.  It will also negatively impact the clients ability to heal from the trauma. </a:t>
            </a:r>
          </a:p>
          <a:p>
            <a:pPr marL="228600" indent="-228600">
              <a:buAutoNum type="arabicPeriod"/>
            </a:pPr>
            <a:r>
              <a:rPr lang="en-US" baseline="0" dirty="0"/>
              <a:t>Solicit clients – if a SARC / VA hears from a third party that a soldier was sexually assault they will not approach that soldier first.  It is important to the healing and empowerment process that the person who experienced the sexual assault reach out to, or request, the SARC/VA.</a:t>
            </a:r>
            <a:endParaRPr lang="en-US" dirty="0"/>
          </a:p>
        </p:txBody>
      </p:sp>
      <p:sp>
        <p:nvSpPr>
          <p:cNvPr id="4" name="Slide Number Placeholder 3"/>
          <p:cNvSpPr>
            <a:spLocks noGrp="1"/>
          </p:cNvSpPr>
          <p:nvPr>
            <p:ph type="sldNum" sz="quarter" idx="10"/>
          </p:nvPr>
        </p:nvSpPr>
        <p:spPr/>
        <p:txBody>
          <a:bodyPr/>
          <a:lstStyle/>
          <a:p>
            <a:fld id="{94CB6075-4E1E-4FC7-94A3-9DA363BB2645}" type="slidenum">
              <a:rPr lang="en-US" smtClean="0"/>
              <a:t>4</a:t>
            </a:fld>
            <a:endParaRPr lang="en-US" dirty="0"/>
          </a:p>
        </p:txBody>
      </p:sp>
    </p:spTree>
    <p:extLst>
      <p:ext uri="{BB962C8B-B14F-4D97-AF65-F5344CB8AC3E}">
        <p14:creationId xmlns:p14="http://schemas.microsoft.com/office/powerpoint/2010/main" val="150329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an overview of what we’ll be covering in this training.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will start by defining sexual assault and move into how often it is happening in the United States and the New York Army National Guard to include male survivors.  Then we will discuss consent and how obtaining and maintaining consent is critical to ensuring a healthy, mutual sexual relationships.  Next we will discuss reporting options and gain valuable knowledge about understanding the difference between restricted and unrestricted reports.  After building a framework for what Sexual Assault is and how we report it, we will talk about the extremely negative impact incidents of sexual assault have at the individual, unit and community levels.   Finally, we will talk about our individual and collective responsibility to intervene and prevent sexual assault and some techniques we can utilize to do so.  </a:t>
            </a:r>
          </a:p>
          <a:p>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5</a:t>
            </a:fld>
            <a:endParaRPr lang="en-US"/>
          </a:p>
        </p:txBody>
      </p:sp>
    </p:spTree>
    <p:extLst>
      <p:ext uri="{BB962C8B-B14F-4D97-AF65-F5344CB8AC3E}">
        <p14:creationId xmlns:p14="http://schemas.microsoft.com/office/powerpoint/2010/main" val="64012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Can someone read the DoD definition of sexual assault? </a:t>
            </a:r>
          </a:p>
          <a:p>
            <a:pPr defTabSz="931774">
              <a:defRPr/>
            </a:pPr>
            <a:endParaRPr lang="en-US" baseline="0" dirty="0">
              <a:solidFill>
                <a:prstClr val="black"/>
              </a:solidFill>
            </a:endParaRPr>
          </a:p>
          <a:p>
            <a:pPr defTabSz="931774">
              <a:defRPr/>
            </a:pPr>
            <a:r>
              <a:rPr lang="en-US" baseline="0" dirty="0">
                <a:solidFill>
                  <a:prstClr val="black"/>
                </a:solidFill>
              </a:rPr>
              <a:t>This definition is broader than the NYS definition and includes rape, sexual assault, sexual contact, forcible sodomy or </a:t>
            </a:r>
            <a:r>
              <a:rPr lang="en-US" b="1" baseline="0" dirty="0">
                <a:solidFill>
                  <a:prstClr val="black"/>
                </a:solidFill>
              </a:rPr>
              <a:t>attempts</a:t>
            </a:r>
            <a:r>
              <a:rPr lang="en-US" baseline="0" dirty="0">
                <a:solidFill>
                  <a:prstClr val="black"/>
                </a:solidFill>
              </a:rPr>
              <a:t> to commit any of these acts.</a:t>
            </a:r>
          </a:p>
          <a:p>
            <a:pPr defTabSz="931774">
              <a:defRPr/>
            </a:pPr>
            <a:endParaRPr lang="en-US" baseline="0" dirty="0">
              <a:solidFill>
                <a:prstClr val="black"/>
              </a:solidFill>
            </a:endParaRPr>
          </a:p>
          <a:p>
            <a:pPr defTabSz="931774">
              <a:defRPr/>
            </a:pPr>
            <a:r>
              <a:rPr lang="en-US" baseline="0" dirty="0">
                <a:solidFill>
                  <a:prstClr val="black"/>
                </a:solidFill>
              </a:rPr>
              <a:t>Consent is key!</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64471E1B-C51E-4057-9E0F-6149C59CCC79}" type="slidenum">
              <a:rPr lang="en-US" smtClean="0"/>
              <a:t>6</a:t>
            </a:fld>
            <a:endParaRPr lang="en-US"/>
          </a:p>
        </p:txBody>
      </p:sp>
    </p:spTree>
    <p:extLst>
      <p:ext uri="{BB962C8B-B14F-4D97-AF65-F5344CB8AC3E}">
        <p14:creationId xmlns:p14="http://schemas.microsoft.com/office/powerpoint/2010/main" val="112661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a:t>
            </a:r>
            <a:r>
              <a:rPr lang="en-US" baseline="0" dirty="0"/>
              <a:t> </a:t>
            </a:r>
          </a:p>
          <a:p>
            <a:endParaRPr lang="en-US" baseline="0" dirty="0"/>
          </a:p>
          <a:p>
            <a:r>
              <a:rPr lang="en-US" dirty="0"/>
              <a:t>Most people don’t</a:t>
            </a:r>
            <a:r>
              <a:rPr lang="en-US" baseline="0" dirty="0"/>
              <a:t> remember the legal definitions but this quick picture coupled with the acronym BIG BAG can help them remember the “No-No” spots for sexual assault.  </a:t>
            </a:r>
            <a:endParaRPr lang="en-US" dirty="0"/>
          </a:p>
          <a:p>
            <a:endParaRPr lang="en-US" dirty="0"/>
          </a:p>
          <a:p>
            <a:r>
              <a:rPr lang="en-US" dirty="0"/>
              <a:t>Army’s BIG</a:t>
            </a:r>
            <a:r>
              <a:rPr lang="en-US" baseline="0" dirty="0"/>
              <a:t> BAG acronym as the “No </a:t>
            </a:r>
            <a:r>
              <a:rPr lang="en-US" baseline="0" dirty="0" err="1"/>
              <a:t>No</a:t>
            </a:r>
            <a:r>
              <a:rPr lang="en-US" baseline="0" dirty="0"/>
              <a:t> Square” helps people visual the sexual assault contact areas.  I recommend giving a quick quiz to see if the know the difference between sexual assault contact verses sexual harassment contact.  An example:  if someone massages your shoulders, what could that be considered? </a:t>
            </a:r>
          </a:p>
          <a:p>
            <a:endParaRPr lang="en-US" baseline="0" dirty="0"/>
          </a:p>
        </p:txBody>
      </p:sp>
      <p:sp>
        <p:nvSpPr>
          <p:cNvPr id="4" name="Slide Number Placeholder 3"/>
          <p:cNvSpPr>
            <a:spLocks noGrp="1"/>
          </p:cNvSpPr>
          <p:nvPr>
            <p:ph type="sldNum" sz="quarter" idx="10"/>
          </p:nvPr>
        </p:nvSpPr>
        <p:spPr/>
        <p:txBody>
          <a:bodyPr/>
          <a:lstStyle/>
          <a:p>
            <a:fld id="{94CB6075-4E1E-4FC7-94A3-9DA363BB2645}" type="slidenum">
              <a:rPr lang="en-US" smtClean="0"/>
              <a:t>7</a:t>
            </a:fld>
            <a:endParaRPr lang="en-US" dirty="0"/>
          </a:p>
        </p:txBody>
      </p:sp>
    </p:spTree>
    <p:extLst>
      <p:ext uri="{BB962C8B-B14F-4D97-AF65-F5344CB8AC3E}">
        <p14:creationId xmlns:p14="http://schemas.microsoft.com/office/powerpoint/2010/main" val="63127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9</a:t>
            </a:fld>
            <a:endParaRPr lang="en-US"/>
          </a:p>
        </p:txBody>
      </p:sp>
    </p:spTree>
    <p:extLst>
      <p:ext uri="{BB962C8B-B14F-4D97-AF65-F5344CB8AC3E}">
        <p14:creationId xmlns:p14="http://schemas.microsoft.com/office/powerpoint/2010/main" val="281957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r>
              <a:rPr lang="en-US" baseline="0" dirty="0"/>
              <a:t> collected by the Center for Disease Control tells us that more than 1 in 3 women and almost 1 in 4 men will experience unwanted sexual contact in their lifetimes. </a:t>
            </a:r>
          </a:p>
          <a:p>
            <a:endParaRPr lang="en-US" baseline="0" dirty="0"/>
          </a:p>
          <a:p>
            <a:r>
              <a:rPr lang="en-US" baseline="0" dirty="0"/>
              <a:t>We often think about sexual assault as a gendered issue- we tend to think of females as predominantly victims. While there are gendered differences in the types of sexual violence perpetrated on men vs women, for example women are far more likely to experience rape and men are much more likely to experience sexualized hazing or bullying, the fact remains that both men and women are at considerable risk for sexual violence. </a:t>
            </a:r>
            <a:endParaRPr lang="en-US" dirty="0"/>
          </a:p>
          <a:p>
            <a:endParaRPr lang="en-US" dirty="0"/>
          </a:p>
          <a:p>
            <a:endParaRPr lang="en-US" dirty="0"/>
          </a:p>
          <a:p>
            <a:r>
              <a:rPr lang="en-US" dirty="0"/>
              <a:t>Full citation available at: </a:t>
            </a:r>
            <a:r>
              <a:rPr lang="en-US" dirty="0">
                <a:hlinkClick r:id="rId3"/>
              </a:rPr>
              <a:t>https://www.cdc.gov/violenceprevention/sexualviolence/fastfact.html</a:t>
            </a:r>
            <a:endParaRPr lang="en-US" dirty="0"/>
          </a:p>
        </p:txBody>
      </p:sp>
      <p:sp>
        <p:nvSpPr>
          <p:cNvPr id="4" name="Slide Number Placeholder 3"/>
          <p:cNvSpPr>
            <a:spLocks noGrp="1"/>
          </p:cNvSpPr>
          <p:nvPr>
            <p:ph type="sldNum" sz="quarter" idx="10"/>
          </p:nvPr>
        </p:nvSpPr>
        <p:spPr/>
        <p:txBody>
          <a:bodyPr/>
          <a:lstStyle/>
          <a:p>
            <a:fld id="{64471E1B-C51E-4057-9E0F-6149C59CCC79}" type="slidenum">
              <a:rPr lang="en-US" smtClean="0"/>
              <a:t>10</a:t>
            </a:fld>
            <a:endParaRPr lang="en-US"/>
          </a:p>
        </p:txBody>
      </p:sp>
    </p:spTree>
    <p:extLst>
      <p:ext uri="{BB962C8B-B14F-4D97-AF65-F5344CB8AC3E}">
        <p14:creationId xmlns:p14="http://schemas.microsoft.com/office/powerpoint/2010/main" val="237346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8BE943-7780-401A-95E1-4C6E319CDC26}" type="datetime1">
              <a:rPr lang="en-US" smtClean="0"/>
              <a:t>2/3/2024</a:t>
            </a:fld>
            <a:endParaRPr lang="en-US"/>
          </a:p>
        </p:txBody>
      </p:sp>
      <p:sp>
        <p:nvSpPr>
          <p:cNvPr id="5" name="Footer Placeholder 4"/>
          <p:cNvSpPr>
            <a:spLocks noGrp="1"/>
          </p:cNvSpPr>
          <p:nvPr>
            <p:ph type="ftr" sz="quarter" idx="11"/>
          </p:nvPr>
        </p:nvSpPr>
        <p:spPr/>
        <p:txBody>
          <a:bodyPr/>
          <a:lstStyle/>
          <a:p>
            <a:r>
              <a:rPr lang="en-US"/>
              <a:t>FY21</a:t>
            </a:r>
          </a:p>
        </p:txBody>
      </p:sp>
      <p:sp>
        <p:nvSpPr>
          <p:cNvPr id="6" name="Slide Number Placeholder 5"/>
          <p:cNvSpPr>
            <a:spLocks noGrp="1"/>
          </p:cNvSpPr>
          <p:nvPr>
            <p:ph type="sldNum" sz="quarter" idx="12"/>
          </p:nvPr>
        </p:nvSpPr>
        <p:spPr/>
        <p:txBody>
          <a:bodyPr/>
          <a:lstStyle/>
          <a:p>
            <a:fld id="{A47FF4A7-464D-4542-B599-08CB6BCB69E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07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FCE82-5176-44D1-890E-53B11B2481C6}" type="datetime1">
              <a:rPr lang="en-US" smtClean="0"/>
              <a:t>2/3/2024</a:t>
            </a:fld>
            <a:endParaRPr lang="en-US"/>
          </a:p>
        </p:txBody>
      </p:sp>
      <p:sp>
        <p:nvSpPr>
          <p:cNvPr id="5" name="Footer Placeholder 4"/>
          <p:cNvSpPr>
            <a:spLocks noGrp="1"/>
          </p:cNvSpPr>
          <p:nvPr>
            <p:ph type="ftr" sz="quarter" idx="11"/>
          </p:nvPr>
        </p:nvSpPr>
        <p:spPr/>
        <p:txBody>
          <a:bodyPr/>
          <a:lstStyle/>
          <a:p>
            <a:r>
              <a:rPr lang="en-US"/>
              <a:t>FY21</a:t>
            </a:r>
          </a:p>
        </p:txBody>
      </p:sp>
      <p:sp>
        <p:nvSpPr>
          <p:cNvPr id="6" name="Slide Number Placeholder 5"/>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218429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BC166-4AC8-43DC-A303-C8DA8721E96B}" type="datetime1">
              <a:rPr lang="en-US" smtClean="0"/>
              <a:t>2/3/2024</a:t>
            </a:fld>
            <a:endParaRPr lang="en-US"/>
          </a:p>
        </p:txBody>
      </p:sp>
      <p:sp>
        <p:nvSpPr>
          <p:cNvPr id="5" name="Footer Placeholder 4"/>
          <p:cNvSpPr>
            <a:spLocks noGrp="1"/>
          </p:cNvSpPr>
          <p:nvPr>
            <p:ph type="ftr" sz="quarter" idx="11"/>
          </p:nvPr>
        </p:nvSpPr>
        <p:spPr/>
        <p:txBody>
          <a:bodyPr/>
          <a:lstStyle/>
          <a:p>
            <a:r>
              <a:rPr lang="en-US"/>
              <a:t>FY21</a:t>
            </a:r>
          </a:p>
        </p:txBody>
      </p:sp>
      <p:sp>
        <p:nvSpPr>
          <p:cNvPr id="6" name="Slide Number Placeholder 5"/>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219158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82E8B-9811-4D44-A48E-667E39212ADB}" type="datetime1">
              <a:rPr lang="en-US" smtClean="0"/>
              <a:t>2/3/2024</a:t>
            </a:fld>
            <a:endParaRPr lang="en-US"/>
          </a:p>
        </p:txBody>
      </p:sp>
      <p:sp>
        <p:nvSpPr>
          <p:cNvPr id="5" name="Footer Placeholder 4"/>
          <p:cNvSpPr>
            <a:spLocks noGrp="1"/>
          </p:cNvSpPr>
          <p:nvPr>
            <p:ph type="ftr" sz="quarter" idx="11"/>
          </p:nvPr>
        </p:nvSpPr>
        <p:spPr/>
        <p:txBody>
          <a:bodyPr/>
          <a:lstStyle/>
          <a:p>
            <a:r>
              <a:rPr lang="en-US"/>
              <a:t>FY21</a:t>
            </a:r>
          </a:p>
        </p:txBody>
      </p:sp>
      <p:sp>
        <p:nvSpPr>
          <p:cNvPr id="6" name="Slide Number Placeholder 5"/>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35275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C5A93-933C-4527-899B-07D9A5E51FA3}" type="datetime1">
              <a:rPr lang="en-US" smtClean="0"/>
              <a:t>2/3/2024</a:t>
            </a:fld>
            <a:endParaRPr lang="en-US"/>
          </a:p>
        </p:txBody>
      </p:sp>
      <p:sp>
        <p:nvSpPr>
          <p:cNvPr id="5" name="Footer Placeholder 4"/>
          <p:cNvSpPr>
            <a:spLocks noGrp="1"/>
          </p:cNvSpPr>
          <p:nvPr>
            <p:ph type="ftr" sz="quarter" idx="11"/>
          </p:nvPr>
        </p:nvSpPr>
        <p:spPr/>
        <p:txBody>
          <a:bodyPr/>
          <a:lstStyle/>
          <a:p>
            <a:r>
              <a:rPr lang="en-US"/>
              <a:t>FY21</a:t>
            </a:r>
          </a:p>
        </p:txBody>
      </p:sp>
      <p:sp>
        <p:nvSpPr>
          <p:cNvPr id="6" name="Slide Number Placeholder 5"/>
          <p:cNvSpPr>
            <a:spLocks noGrp="1"/>
          </p:cNvSpPr>
          <p:nvPr>
            <p:ph type="sldNum" sz="quarter" idx="12"/>
          </p:nvPr>
        </p:nvSpPr>
        <p:spPr/>
        <p:txBody>
          <a:bodyPr/>
          <a:lstStyle/>
          <a:p>
            <a:fld id="{A47FF4A7-464D-4542-B599-08CB6BCB69E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26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2BB61-BDE6-4838-9F9A-3F72AAF0E2D6}" type="datetime1">
              <a:rPr lang="en-US" smtClean="0"/>
              <a:t>2/3/2024</a:t>
            </a:fld>
            <a:endParaRPr lang="en-US"/>
          </a:p>
        </p:txBody>
      </p:sp>
      <p:sp>
        <p:nvSpPr>
          <p:cNvPr id="6" name="Footer Placeholder 5"/>
          <p:cNvSpPr>
            <a:spLocks noGrp="1"/>
          </p:cNvSpPr>
          <p:nvPr>
            <p:ph type="ftr" sz="quarter" idx="11"/>
          </p:nvPr>
        </p:nvSpPr>
        <p:spPr/>
        <p:txBody>
          <a:bodyPr/>
          <a:lstStyle/>
          <a:p>
            <a:r>
              <a:rPr lang="en-US"/>
              <a:t>FY21</a:t>
            </a:r>
          </a:p>
        </p:txBody>
      </p:sp>
      <p:sp>
        <p:nvSpPr>
          <p:cNvPr id="7" name="Slide Number Placeholder 6"/>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402625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59D41E-C139-405C-B477-A2E3513ADC95}" type="datetime1">
              <a:rPr lang="en-US" smtClean="0"/>
              <a:t>2/3/2024</a:t>
            </a:fld>
            <a:endParaRPr lang="en-US"/>
          </a:p>
        </p:txBody>
      </p:sp>
      <p:sp>
        <p:nvSpPr>
          <p:cNvPr id="8" name="Footer Placeholder 7"/>
          <p:cNvSpPr>
            <a:spLocks noGrp="1"/>
          </p:cNvSpPr>
          <p:nvPr>
            <p:ph type="ftr" sz="quarter" idx="11"/>
          </p:nvPr>
        </p:nvSpPr>
        <p:spPr/>
        <p:txBody>
          <a:bodyPr/>
          <a:lstStyle/>
          <a:p>
            <a:r>
              <a:rPr lang="en-US"/>
              <a:t>FY21</a:t>
            </a:r>
          </a:p>
        </p:txBody>
      </p:sp>
      <p:sp>
        <p:nvSpPr>
          <p:cNvPr id="9" name="Slide Number Placeholder 8"/>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239785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EB31F-B80E-4307-8A12-E41ABF055D13}" type="datetime1">
              <a:rPr lang="en-US" smtClean="0"/>
              <a:t>2/3/2024</a:t>
            </a:fld>
            <a:endParaRPr lang="en-US"/>
          </a:p>
        </p:txBody>
      </p:sp>
      <p:sp>
        <p:nvSpPr>
          <p:cNvPr id="4" name="Footer Placeholder 3"/>
          <p:cNvSpPr>
            <a:spLocks noGrp="1"/>
          </p:cNvSpPr>
          <p:nvPr>
            <p:ph type="ftr" sz="quarter" idx="11"/>
          </p:nvPr>
        </p:nvSpPr>
        <p:spPr/>
        <p:txBody>
          <a:bodyPr/>
          <a:lstStyle/>
          <a:p>
            <a:r>
              <a:rPr lang="en-US"/>
              <a:t>FY21</a:t>
            </a:r>
          </a:p>
        </p:txBody>
      </p:sp>
      <p:sp>
        <p:nvSpPr>
          <p:cNvPr id="5" name="Slide Number Placeholder 4"/>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123483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D79FFC-85D6-4090-8583-022F98A224E5}" type="datetime1">
              <a:rPr lang="en-US" smtClean="0"/>
              <a:t>2/3/2024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FY21</a:t>
            </a:r>
          </a:p>
        </p:txBody>
      </p:sp>
      <p:sp>
        <p:nvSpPr>
          <p:cNvPr id="9" name="Slide Number Placeholder 8"/>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325994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C89DE0-9DB4-4EAD-AD24-71C0E439DC46}" type="datetime1">
              <a:rPr lang="en-US" smtClean="0"/>
              <a:t>2/3/2024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FY21</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47FF4A7-464D-4542-B599-08CB6BCB69E7}" type="slidenum">
              <a:rPr lang="en-US" smtClean="0"/>
              <a:t>‹#›</a:t>
            </a:fld>
            <a:endParaRPr lang="en-US"/>
          </a:p>
        </p:txBody>
      </p:sp>
    </p:spTree>
    <p:extLst>
      <p:ext uri="{BB962C8B-B14F-4D97-AF65-F5344CB8AC3E}">
        <p14:creationId xmlns:p14="http://schemas.microsoft.com/office/powerpoint/2010/main" val="75118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BBC8D-CC19-4FED-9977-2E90C0C72853}" type="datetime1">
              <a:rPr lang="en-US" smtClean="0"/>
              <a:t>2/3/2024</a:t>
            </a:fld>
            <a:endParaRPr lang="en-US"/>
          </a:p>
        </p:txBody>
      </p:sp>
      <p:sp>
        <p:nvSpPr>
          <p:cNvPr id="6" name="Footer Placeholder 5"/>
          <p:cNvSpPr>
            <a:spLocks noGrp="1"/>
          </p:cNvSpPr>
          <p:nvPr>
            <p:ph type="ftr" sz="quarter" idx="11"/>
          </p:nvPr>
        </p:nvSpPr>
        <p:spPr/>
        <p:txBody>
          <a:bodyPr/>
          <a:lstStyle/>
          <a:p>
            <a:r>
              <a:rPr lang="en-US"/>
              <a:t>FY21</a:t>
            </a:r>
          </a:p>
        </p:txBody>
      </p:sp>
      <p:sp>
        <p:nvSpPr>
          <p:cNvPr id="7" name="Slide Number Placeholder 6"/>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134268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5C9D4E-205A-4999-B886-FC99977D37A4}" type="datetime1">
              <a:rPr lang="en-US" smtClean="0"/>
              <a:t>2/3/2024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FY21</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47FF4A7-464D-4542-B599-08CB6BCB69E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367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robin.j.machattie.mil@army.mil"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SAPR Annual Training</a:t>
            </a:r>
          </a:p>
        </p:txBody>
      </p:sp>
      <p:sp>
        <p:nvSpPr>
          <p:cNvPr id="4" name="Footer Placeholder 3"/>
          <p:cNvSpPr>
            <a:spLocks noGrp="1"/>
          </p:cNvSpPr>
          <p:nvPr>
            <p:ph type="ftr" sz="quarter" idx="11"/>
          </p:nvPr>
        </p:nvSpPr>
        <p:spPr/>
        <p:txBody>
          <a:bodyPr/>
          <a:lstStyle/>
          <a:p>
            <a:r>
              <a:rPr lang="en-US" dirty="0"/>
              <a:t>FY24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939" y="542135"/>
            <a:ext cx="2397081" cy="2397081"/>
          </a:xfrm>
          <a:prstGeom prst="rect">
            <a:avLst/>
          </a:prstGeom>
        </p:spPr>
      </p:pic>
      <p:sp>
        <p:nvSpPr>
          <p:cNvPr id="7" name="Subtitle 6">
            <a:extLst>
              <a:ext uri="{FF2B5EF4-FFF2-40B4-BE49-F238E27FC236}">
                <a16:creationId xmlns:a16="http://schemas.microsoft.com/office/drawing/2014/main" id="{A82B0A5A-26A9-9E0B-710D-AE7144169A8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975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in the United States </a:t>
            </a:r>
          </a:p>
        </p:txBody>
      </p:sp>
      <p:sp>
        <p:nvSpPr>
          <p:cNvPr id="4" name="Content Placeholder 3">
            <a:extLst>
              <a:ext uri="{FF2B5EF4-FFF2-40B4-BE49-F238E27FC236}">
                <a16:creationId xmlns:a16="http://schemas.microsoft.com/office/drawing/2014/main" id="{2EA5D94B-77CB-4D00-94CA-519435B43401}"/>
              </a:ext>
            </a:extLst>
          </p:cNvPr>
          <p:cNvSpPr>
            <a:spLocks noGrp="1"/>
          </p:cNvSpPr>
          <p:nvPr>
            <p:ph sz="half" idx="1"/>
          </p:nvPr>
        </p:nvSpPr>
        <p:spPr>
          <a:xfrm>
            <a:off x="1097279" y="1845733"/>
            <a:ext cx="4937760" cy="4515737"/>
          </a:xfrm>
        </p:spPr>
        <p:txBody>
          <a:bodyPr>
            <a:normAutofit fontScale="92500" lnSpcReduction="20000"/>
          </a:bodyPr>
          <a:lstStyle/>
          <a:p>
            <a:pPr marL="365760" marR="0" indent="-457200">
              <a:spcBef>
                <a:spcPts val="0"/>
              </a:spcBef>
              <a:spcAft>
                <a:spcPts val="0"/>
              </a:spcAft>
              <a:buClr>
                <a:schemeClr val="accent2"/>
              </a:buClr>
              <a:buFont typeface="Wingdings" panose="05000000000000000000" pitchFamily="2" charset="2"/>
              <a:buChar char="Ø"/>
            </a:pPr>
            <a:r>
              <a:rPr lang="en-US" sz="2800" dirty="0">
                <a:effectLst/>
                <a:latin typeface="Calibri" panose="020F0502020204030204" pitchFamily="34" charset="0"/>
                <a:ea typeface="Calibri" panose="020F0502020204030204" pitchFamily="34" charset="0"/>
                <a:cs typeface="Times New Roman" panose="02020603050405020304" pitchFamily="18" charset="0"/>
              </a:rPr>
              <a:t>1 out of every 4 American women has been the victim of an attempted or completed rape in her lifetime</a:t>
            </a:r>
          </a:p>
          <a:p>
            <a:pPr marR="0">
              <a:spcBef>
                <a:spcPts val="0"/>
              </a:spcBef>
              <a:spcAft>
                <a:spcPts val="0"/>
              </a:spcAft>
              <a:buClr>
                <a:schemeClr val="accent2"/>
              </a:buClr>
              <a:buFont typeface="Wingdings" panose="05000000000000000000" pitchFamily="2" charset="2"/>
              <a:buChar char="Ø"/>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65760" marR="0" indent="-457200">
              <a:spcBef>
                <a:spcPts val="0"/>
              </a:spcBef>
              <a:spcAft>
                <a:spcPts val="0"/>
              </a:spcAft>
              <a:buClr>
                <a:schemeClr val="accent2"/>
              </a:buClr>
              <a:buFont typeface="Wingdings" panose="05000000000000000000" pitchFamily="2" charset="2"/>
              <a:buChar char="Ø"/>
            </a:pPr>
            <a:r>
              <a:rPr lang="en-US" sz="2800" dirty="0">
                <a:effectLst/>
                <a:latin typeface="Calibri" panose="020F0502020204030204" pitchFamily="34" charset="0"/>
                <a:ea typeface="Calibri" panose="020F0502020204030204" pitchFamily="34" charset="0"/>
                <a:cs typeface="Times New Roman" panose="02020603050405020304" pitchFamily="18" charset="0"/>
              </a:rPr>
              <a:t>1 in 26 American men have experienced an attempted or completed rape in their lifetime.</a:t>
            </a:r>
          </a:p>
          <a:p>
            <a:pPr marR="0">
              <a:spcBef>
                <a:spcPts val="0"/>
              </a:spcBef>
              <a:spcAft>
                <a:spcPts val="0"/>
              </a:spcAft>
              <a:buClr>
                <a:schemeClr val="accent2"/>
              </a:buClr>
              <a:buFont typeface="Wingdings" panose="05000000000000000000" pitchFamily="2" charset="2"/>
              <a:buChar char="Ø"/>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65760" marR="0" indent="-457200">
              <a:spcBef>
                <a:spcPts val="0"/>
              </a:spcBef>
              <a:spcAft>
                <a:spcPts val="0"/>
              </a:spcAft>
              <a:buClr>
                <a:schemeClr val="accent2"/>
              </a:buClr>
              <a:buFont typeface="Wingdings" panose="05000000000000000000" pitchFamily="2" charset="2"/>
              <a:buChar char="Ø"/>
            </a:pPr>
            <a:r>
              <a:rPr lang="en-US" sz="2800" dirty="0"/>
              <a:t>Additionally, 1 in 3 women and about 1 in 9 men experienced sexual harassment in a public place.</a:t>
            </a:r>
          </a:p>
          <a:p>
            <a:pPr marR="0">
              <a:spcBef>
                <a:spcPts val="0"/>
              </a:spcBef>
              <a:spcAft>
                <a:spcPts val="0"/>
              </a:spcAft>
              <a:buClr>
                <a:schemeClr val="accent2"/>
              </a:buClr>
              <a:buFont typeface="Wingdings" panose="05000000000000000000" pitchFamily="2" charset="2"/>
              <a:buChar char="Ø"/>
            </a:pPr>
            <a:endParaRPr lang="en-US" sz="2800" dirty="0"/>
          </a:p>
          <a:p>
            <a:pPr marL="0" indent="0">
              <a:spcBef>
                <a:spcPts val="0"/>
              </a:spcBef>
              <a:spcAft>
                <a:spcPts val="0"/>
              </a:spcAft>
              <a:buNone/>
            </a:pPr>
            <a:endParaRPr lang="en-US" sz="1700" dirty="0"/>
          </a:p>
          <a:p>
            <a:pPr marL="0" indent="0">
              <a:spcBef>
                <a:spcPts val="0"/>
              </a:spcBef>
              <a:spcAft>
                <a:spcPts val="0"/>
              </a:spcAft>
              <a:buNone/>
            </a:pPr>
            <a:r>
              <a:rPr lang="en-US" sz="1700" dirty="0"/>
              <a:t>https://www.cdc.gov/violenceprevention/sexualviolence/fastfact.html</a:t>
            </a:r>
          </a:p>
          <a:p>
            <a:pPr marL="365760" marR="0" indent="-457200">
              <a:spcBef>
                <a:spcPts val="0"/>
              </a:spcBef>
              <a:spcAft>
                <a:spcPts val="0"/>
              </a:spcAft>
              <a:buFont typeface="Wingdings" panose="05000000000000000000" pitchFamily="2" charset="2"/>
              <a:buChar char="§"/>
            </a:pPr>
            <a:endParaRPr lang="en-US" sz="2800" dirty="0"/>
          </a:p>
          <a:p>
            <a:pPr marL="0" marR="0" indent="0">
              <a:spcBef>
                <a:spcPts val="0"/>
              </a:spcBef>
              <a:spcAft>
                <a:spcPts val="0"/>
              </a:spcAft>
              <a:buNone/>
            </a:pPr>
            <a:endParaRPr lang="en-US" sz="2800" dirty="0"/>
          </a:p>
          <a:p>
            <a:pPr marL="0" marR="0" indent="0">
              <a:spcBef>
                <a:spcPts val="0"/>
              </a:spcBef>
              <a:spcAft>
                <a:spcPts val="0"/>
              </a:spcAft>
              <a:buNone/>
            </a:pPr>
            <a:endParaRPr lang="en-US" sz="2800" dirty="0"/>
          </a:p>
          <a:p>
            <a:pPr marL="365760" indent="-457200">
              <a:spcBef>
                <a:spcPts val="0"/>
              </a:spcBef>
              <a:spcAft>
                <a:spcPts val="0"/>
              </a:spcAft>
              <a:buFont typeface="Wingdings" panose="05000000000000000000" pitchFamily="2" charset="2"/>
              <a:buChar char="§"/>
            </a:pPr>
            <a:endParaRPr lang="en-US" dirty="0"/>
          </a:p>
        </p:txBody>
      </p:sp>
      <p:sp>
        <p:nvSpPr>
          <p:cNvPr id="5" name="Content Placeholder 4">
            <a:extLst>
              <a:ext uri="{FF2B5EF4-FFF2-40B4-BE49-F238E27FC236}">
                <a16:creationId xmlns:a16="http://schemas.microsoft.com/office/drawing/2014/main" id="{8F3ABE5B-0DA9-5DD6-6A39-7DAE8C9BC4BC}"/>
              </a:ext>
            </a:extLst>
          </p:cNvPr>
          <p:cNvSpPr>
            <a:spLocks noGrp="1"/>
          </p:cNvSpPr>
          <p:nvPr>
            <p:ph sz="half" idx="2"/>
          </p:nvPr>
        </p:nvSpPr>
        <p:spPr/>
        <p:txBody>
          <a:bodyPr>
            <a:normAutofit fontScale="92500" lnSpcReduction="20000"/>
          </a:bodyPr>
          <a:lstStyle/>
          <a:p>
            <a:pPr marL="365760" indent="-457200">
              <a:spcBef>
                <a:spcPts val="0"/>
              </a:spcBef>
              <a:spcAft>
                <a:spcPts val="0"/>
              </a:spcAft>
              <a:buClr>
                <a:schemeClr val="accent2"/>
              </a:buClr>
              <a:buFont typeface="Wingdings" panose="05000000000000000000" pitchFamily="2" charset="2"/>
              <a:buChar char="Ø"/>
            </a:pPr>
            <a:r>
              <a:rPr lang="en-US" sz="3000" dirty="0">
                <a:latin typeface="Calibri" panose="020F0502020204030204" pitchFamily="34" charset="0"/>
                <a:ea typeface="Calibri" panose="020F0502020204030204" pitchFamily="34" charset="0"/>
                <a:cs typeface="Times New Roman" panose="02020603050405020304" pitchFamily="18" charset="0"/>
              </a:rPr>
              <a:t>Every 68 seconds another American is sexually assaulted. </a:t>
            </a:r>
            <a:r>
              <a:rPr lang="en-US" sz="2200" dirty="0">
                <a:latin typeface="Calibri" panose="020F0502020204030204" pitchFamily="34" charset="0"/>
                <a:ea typeface="Calibri" panose="020F0502020204030204" pitchFamily="34" charset="0"/>
                <a:cs typeface="Times New Roman" panose="02020603050405020304" pitchFamily="18" charset="0"/>
              </a:rPr>
              <a:t>(National Crime Victimization Survey 2019)</a:t>
            </a:r>
          </a:p>
          <a:p>
            <a:pPr>
              <a:spcBef>
                <a:spcPts val="0"/>
              </a:spcBef>
              <a:spcAft>
                <a:spcPts val="0"/>
              </a:spcAft>
              <a:buClr>
                <a:schemeClr val="accent2"/>
              </a:buClr>
              <a:buFont typeface="Wingdings" panose="05000000000000000000" pitchFamily="2" charset="2"/>
              <a:buChar char="Ø"/>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65760" marR="0" indent="-457200">
              <a:spcBef>
                <a:spcPts val="0"/>
              </a:spcBef>
              <a:spcAft>
                <a:spcPts val="0"/>
              </a:spcAft>
              <a:buClr>
                <a:schemeClr val="accent2"/>
              </a:buClr>
              <a:buFont typeface="Wingdings" panose="05000000000000000000" pitchFamily="2" charset="2"/>
              <a:buChar char="Ø"/>
            </a:pPr>
            <a:r>
              <a:rPr lang="en-US" sz="3000" dirty="0">
                <a:effectLst/>
                <a:latin typeface="Calibri" panose="020F0502020204030204" pitchFamily="34" charset="0"/>
                <a:ea typeface="Calibri" panose="020F0502020204030204" pitchFamily="34" charset="0"/>
                <a:cs typeface="Times New Roman" panose="02020603050405020304" pitchFamily="18" charset="0"/>
              </a:rPr>
              <a:t>Every year, 18,900 Service Members in the military experience unwanted sexual contact. </a:t>
            </a:r>
            <a:r>
              <a:rPr lang="en-US" sz="2200" dirty="0">
                <a:effectLst/>
                <a:latin typeface="Calibri" panose="020F0502020204030204" pitchFamily="34" charset="0"/>
                <a:ea typeface="Calibri" panose="020F0502020204030204" pitchFamily="34" charset="0"/>
                <a:cs typeface="Times New Roman" panose="02020603050405020304" pitchFamily="18" charset="0"/>
              </a:rPr>
              <a:t>(Per FY 2014 DoD Annual Survey)</a:t>
            </a:r>
          </a:p>
          <a:p>
            <a:pPr marL="0" marR="0" indent="0">
              <a:spcBef>
                <a:spcPts val="0"/>
              </a:spcBef>
              <a:spcAft>
                <a:spcPts val="0"/>
              </a:spcAft>
              <a:buNone/>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700" dirty="0"/>
              <a:t>https://www.rainn.org/statistics/scope-problem</a:t>
            </a:r>
          </a:p>
        </p:txBody>
      </p:sp>
      <p:sp>
        <p:nvSpPr>
          <p:cNvPr id="6" name="Footer Placeholder 3"/>
          <p:cNvSpPr txBox="1">
            <a:spLocks/>
          </p:cNvSpPr>
          <p:nvPr/>
        </p:nvSpPr>
        <p:spPr>
          <a:xfrm>
            <a:off x="3686185" y="6459784"/>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FY24</a:t>
            </a:r>
          </a:p>
        </p:txBody>
      </p:sp>
    </p:spTree>
    <p:extLst>
      <p:ext uri="{BB962C8B-B14F-4D97-AF65-F5344CB8AC3E}">
        <p14:creationId xmlns:p14="http://schemas.microsoft.com/office/powerpoint/2010/main" val="20022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E8F2-1820-7E34-6986-6A5D8E90DF73}"/>
              </a:ext>
            </a:extLst>
          </p:cNvPr>
          <p:cNvSpPr>
            <a:spLocks noGrp="1"/>
          </p:cNvSpPr>
          <p:nvPr>
            <p:ph type="title"/>
          </p:nvPr>
        </p:nvSpPr>
        <p:spPr/>
        <p:txBody>
          <a:bodyPr/>
          <a:lstStyle/>
          <a:p>
            <a:r>
              <a:rPr lang="en-US" sz="4800" dirty="0"/>
              <a:t>FY 21 Annual Report of Sexual Assault in the Military</a:t>
            </a:r>
            <a:endParaRPr lang="en-US" dirty="0"/>
          </a:p>
        </p:txBody>
      </p:sp>
      <p:sp>
        <p:nvSpPr>
          <p:cNvPr id="3" name="Content Placeholder 2">
            <a:extLst>
              <a:ext uri="{FF2B5EF4-FFF2-40B4-BE49-F238E27FC236}">
                <a16:creationId xmlns:a16="http://schemas.microsoft.com/office/drawing/2014/main" id="{ED34019B-0527-D524-9D5A-B64B88D0647A}"/>
              </a:ext>
            </a:extLst>
          </p:cNvPr>
          <p:cNvSpPr>
            <a:spLocks noGrp="1"/>
          </p:cNvSpPr>
          <p:nvPr>
            <p:ph idx="1"/>
          </p:nvPr>
        </p:nvSpPr>
        <p:spPr>
          <a:xfrm>
            <a:off x="1097280" y="1845733"/>
            <a:ext cx="10058400" cy="4525569"/>
          </a:xfrm>
        </p:spPr>
        <p:txBody>
          <a:bodyPr>
            <a:normAutofit/>
          </a:bodyPr>
          <a:lstStyle/>
          <a:p>
            <a:pPr>
              <a:buClr>
                <a:schemeClr val="accent2"/>
              </a:buClr>
              <a:buFont typeface="Wingdings" panose="05000000000000000000" pitchFamily="2" charset="2"/>
              <a:buChar char="Ø"/>
            </a:pPr>
            <a:r>
              <a:rPr lang="en-US" sz="2600" dirty="0"/>
              <a:t> DoD received a total of </a:t>
            </a:r>
            <a:r>
              <a:rPr lang="en-US" sz="2600" b="1" dirty="0"/>
              <a:t>8,866</a:t>
            </a:r>
            <a:r>
              <a:rPr lang="en-US" sz="2600" dirty="0"/>
              <a:t> reports of sexual assault, an increase of 1,050 reports from the 7,816 reports received in FY20. </a:t>
            </a:r>
          </a:p>
          <a:p>
            <a:pPr>
              <a:buClr>
                <a:schemeClr val="accent2"/>
              </a:buClr>
              <a:buFont typeface="Wingdings" panose="05000000000000000000" pitchFamily="2" charset="2"/>
              <a:buChar char="Ø"/>
            </a:pPr>
            <a:r>
              <a:rPr lang="en-US" sz="2600" dirty="0"/>
              <a:t> This increase in reporting was driven by increases from the </a:t>
            </a:r>
            <a:r>
              <a:rPr lang="en-US" sz="2600" b="1" dirty="0"/>
              <a:t>Army having a 25.6 percent increase from FY20</a:t>
            </a:r>
            <a:r>
              <a:rPr lang="en-US" sz="2600" dirty="0"/>
              <a:t>; other branches saw increases between 1.7-9.2%: there are many factors that contribute to these increases and does NOT necessarily reflect a large increase in assaults. </a:t>
            </a:r>
          </a:p>
          <a:p>
            <a:pPr>
              <a:buClr>
                <a:schemeClr val="accent2"/>
              </a:buClr>
              <a:buFont typeface="Wingdings" panose="05000000000000000000" pitchFamily="2" charset="2"/>
              <a:buChar char="Ø"/>
            </a:pPr>
            <a:r>
              <a:rPr lang="en-US" sz="2600" dirty="0"/>
              <a:t> Survey and reporting data indicate that about </a:t>
            </a:r>
            <a:r>
              <a:rPr lang="en-US" sz="2600" b="1" dirty="0"/>
              <a:t>20 percent </a:t>
            </a:r>
            <a:r>
              <a:rPr lang="en-US" sz="2600" dirty="0"/>
              <a:t>of surveyed active-duty Service members who indicated experiencing unwanted sexual contact </a:t>
            </a:r>
            <a:r>
              <a:rPr lang="en-US" sz="2600" b="1" dirty="0"/>
              <a:t>reported their incident </a:t>
            </a:r>
            <a:r>
              <a:rPr lang="en-US" sz="2600" dirty="0"/>
              <a:t>to a DoD authority. </a:t>
            </a:r>
          </a:p>
          <a:p>
            <a:pPr marL="0" indent="0">
              <a:buNone/>
            </a:pPr>
            <a:endParaRPr lang="en-US" dirty="0"/>
          </a:p>
        </p:txBody>
      </p:sp>
      <p:sp>
        <p:nvSpPr>
          <p:cNvPr id="4" name="Footer Placeholder 3">
            <a:extLst>
              <a:ext uri="{FF2B5EF4-FFF2-40B4-BE49-F238E27FC236}">
                <a16:creationId xmlns:a16="http://schemas.microsoft.com/office/drawing/2014/main" id="{129664EF-9F91-E532-6B06-8483352F7B59}"/>
              </a:ext>
            </a:extLst>
          </p:cNvPr>
          <p:cNvSpPr>
            <a:spLocks noGrp="1"/>
          </p:cNvSpPr>
          <p:nvPr>
            <p:ph type="ftr" sz="quarter" idx="11"/>
          </p:nvPr>
        </p:nvSpPr>
        <p:spPr/>
        <p:txBody>
          <a:bodyPr/>
          <a:lstStyle/>
          <a:p>
            <a:r>
              <a:rPr lang="en-US" dirty="0"/>
              <a:t>FY24</a:t>
            </a:r>
          </a:p>
        </p:txBody>
      </p:sp>
      <p:sp>
        <p:nvSpPr>
          <p:cNvPr id="5" name="TextBox 4">
            <a:extLst>
              <a:ext uri="{FF2B5EF4-FFF2-40B4-BE49-F238E27FC236}">
                <a16:creationId xmlns:a16="http://schemas.microsoft.com/office/drawing/2014/main" id="{91C7516F-1F9A-D76E-280F-AA2474D43C2A}"/>
              </a:ext>
            </a:extLst>
          </p:cNvPr>
          <p:cNvSpPr txBox="1"/>
          <p:nvPr/>
        </p:nvSpPr>
        <p:spPr>
          <a:xfrm>
            <a:off x="206477" y="5925066"/>
            <a:ext cx="11602065" cy="646331"/>
          </a:xfrm>
          <a:prstGeom prst="rect">
            <a:avLst/>
          </a:prstGeom>
          <a:noFill/>
        </p:spPr>
        <p:txBody>
          <a:bodyPr wrap="square" rtlCol="0">
            <a:spAutoFit/>
          </a:bodyPr>
          <a:lstStyle/>
          <a:p>
            <a:r>
              <a:rPr lang="en-US" dirty="0"/>
              <a:t>https://www.sapr.mil/sites/default/files/public/docs/reports/AR/FY2021_Annual_Report_Fact_Sheet_Reference_Copy.pdf</a:t>
            </a:r>
          </a:p>
          <a:p>
            <a:endParaRPr lang="en-US" dirty="0"/>
          </a:p>
        </p:txBody>
      </p:sp>
    </p:spTree>
    <p:extLst>
      <p:ext uri="{BB962C8B-B14F-4D97-AF65-F5344CB8AC3E}">
        <p14:creationId xmlns:p14="http://schemas.microsoft.com/office/powerpoint/2010/main" val="272678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ver half of women, almost 1 in 3 men experienced SV. 1 in 4 women about 1 in 26 men experienced completed or attempted rape">
            <a:extLst>
              <a:ext uri="{FF2B5EF4-FFF2-40B4-BE49-F238E27FC236}">
                <a16:creationId xmlns:a16="http://schemas.microsoft.com/office/drawing/2014/main" id="{ACBCAF01-45E9-905C-6609-9167D0B62A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3356" y="1655536"/>
            <a:ext cx="10337292" cy="354052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7EB3A695-2720-3CEE-D7CB-7F450C043AEB}"/>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dirty="0"/>
              <a:t>FY24</a:t>
            </a:r>
          </a:p>
        </p:txBody>
      </p:sp>
      <p:sp>
        <p:nvSpPr>
          <p:cNvPr id="3" name="TextBox 2">
            <a:extLst>
              <a:ext uri="{FF2B5EF4-FFF2-40B4-BE49-F238E27FC236}">
                <a16:creationId xmlns:a16="http://schemas.microsoft.com/office/drawing/2014/main" id="{65B28E88-C8E2-B1B9-B6F1-06C58251BA4E}"/>
              </a:ext>
            </a:extLst>
          </p:cNvPr>
          <p:cNvSpPr txBox="1"/>
          <p:nvPr/>
        </p:nvSpPr>
        <p:spPr>
          <a:xfrm>
            <a:off x="522732" y="5961053"/>
            <a:ext cx="8504903" cy="369332"/>
          </a:xfrm>
          <a:prstGeom prst="rect">
            <a:avLst/>
          </a:prstGeom>
          <a:noFill/>
        </p:spPr>
        <p:txBody>
          <a:bodyPr wrap="square" rtlCol="0">
            <a:spAutoFit/>
          </a:bodyPr>
          <a:lstStyle/>
          <a:p>
            <a:r>
              <a:rPr lang="en-US" dirty="0"/>
              <a:t>https://www.cdc.gov/violenceprevention/sexualviolence/fastfact.html</a:t>
            </a:r>
          </a:p>
        </p:txBody>
      </p:sp>
    </p:spTree>
    <p:extLst>
      <p:ext uri="{BB962C8B-B14F-4D97-AF65-F5344CB8AC3E}">
        <p14:creationId xmlns:p14="http://schemas.microsoft.com/office/powerpoint/2010/main" val="423578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9" name="Straight Connector 18">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5867584-4300-F8AA-5EF1-1E5067554F1C}"/>
              </a:ext>
            </a:extLst>
          </p:cNvPr>
          <p:cNvSpPr>
            <a:spLocks noGrp="1"/>
          </p:cNvSpPr>
          <p:nvPr>
            <p:ph type="title"/>
          </p:nvPr>
        </p:nvSpPr>
        <p:spPr>
          <a:xfrm>
            <a:off x="1066800" y="5252936"/>
            <a:ext cx="10058400" cy="1028715"/>
          </a:xfrm>
        </p:spPr>
        <p:txBody>
          <a:bodyPr vert="horz" lIns="91440" tIns="45720" rIns="91440" bIns="45720" rtlCol="0" anchor="ctr">
            <a:normAutofit/>
          </a:bodyPr>
          <a:lstStyle/>
          <a:p>
            <a:pPr algn="ctr"/>
            <a:r>
              <a:rPr lang="en-US" sz="4400"/>
              <a:t>Health of the Force – NY Case Management</a:t>
            </a:r>
          </a:p>
        </p:txBody>
      </p:sp>
      <p:sp>
        <p:nvSpPr>
          <p:cNvPr id="25" name="Rectangle 24">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667B105D-B2B1-8367-134C-C4A8A2922886}"/>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457200">
              <a:spcAft>
                <a:spcPts val="600"/>
              </a:spcAft>
            </a:pPr>
            <a:r>
              <a:rPr lang="en-US" kern="1200" cap="all" baseline="0" dirty="0">
                <a:solidFill>
                  <a:srgbClr val="FFFFFF"/>
                </a:solidFill>
                <a:latin typeface="+mn-lt"/>
                <a:ea typeface="+mn-ea"/>
                <a:cs typeface="+mn-cs"/>
              </a:rPr>
              <a:t>FY24</a:t>
            </a:r>
          </a:p>
        </p:txBody>
      </p:sp>
      <p:pic>
        <p:nvPicPr>
          <p:cNvPr id="12" name="Picture 11" descr="Table&#10;&#10;Description automatically generated">
            <a:extLst>
              <a:ext uri="{FF2B5EF4-FFF2-40B4-BE49-F238E27FC236}">
                <a16:creationId xmlns:a16="http://schemas.microsoft.com/office/drawing/2014/main" id="{E156D10D-5D6D-2ED5-9A43-346ADFB5B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659" y="1149880"/>
            <a:ext cx="4095391" cy="2482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66117D48-BAFB-748D-CC6B-86F8A32F40AE}"/>
              </a:ext>
            </a:extLst>
          </p:cNvPr>
          <p:cNvSpPr txBox="1"/>
          <p:nvPr/>
        </p:nvSpPr>
        <p:spPr>
          <a:xfrm>
            <a:off x="3686185" y="4209570"/>
            <a:ext cx="5038156" cy="248530"/>
          </a:xfrm>
          <a:prstGeom prst="rect">
            <a:avLst/>
          </a:prstGeom>
          <a:noFill/>
        </p:spPr>
        <p:txBody>
          <a:bodyPr wrap="square" rtlCol="0">
            <a:spAutoFit/>
          </a:bodyPr>
          <a:lstStyle/>
          <a:p>
            <a:pPr marL="0" marR="0" lvl="0" indent="0" algn="l" defTabSz="914400" rtl="0" eaLnBrk="0" fontAlgn="auto" latinLnBrk="0" hangingPunct="0">
              <a:lnSpc>
                <a:spcPct val="106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969696"/>
                </a:solidFill>
                <a:effectLst/>
                <a:uLnTx/>
                <a:uFillTx/>
                <a:latin typeface="Calibri" panose="020F0502020204030204"/>
                <a:ea typeface="+mn-ea"/>
                <a:cs typeface="+mn-cs"/>
              </a:rPr>
              <a:t>*</a:t>
            </a:r>
            <a:r>
              <a:rPr kumimoji="0" lang="en-US" sz="1000" b="1" i="1" u="none" strike="noStrike" kern="1200" cap="none" spc="0" normalizeH="0" baseline="0" noProof="0" dirty="0">
                <a:ln>
                  <a:noFill/>
                </a:ln>
                <a:solidFill>
                  <a:srgbClr val="000000"/>
                </a:solidFill>
                <a:effectLst/>
                <a:uLnTx/>
                <a:uFillTx/>
                <a:latin typeface="Calibri" panose="020F0502020204030204"/>
                <a:ea typeface="+mn-ea"/>
                <a:cs typeface="+mn-cs"/>
              </a:rPr>
              <a:t>Based on availability of data in DSAID as of 31 January 2024.  May not match case totals.</a:t>
            </a:r>
          </a:p>
        </p:txBody>
      </p:sp>
    </p:spTree>
    <p:extLst>
      <p:ext uri="{BB962C8B-B14F-4D97-AF65-F5344CB8AC3E}">
        <p14:creationId xmlns:p14="http://schemas.microsoft.com/office/powerpoint/2010/main" val="410770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Impact of Sexual Assault </a:t>
            </a:r>
          </a:p>
        </p:txBody>
      </p:sp>
      <p:graphicFrame>
        <p:nvGraphicFramePr>
          <p:cNvPr id="8" name="Content Placeholder 7"/>
          <p:cNvGraphicFramePr>
            <a:graphicFrameLocks noGrp="1"/>
          </p:cNvGraphicFramePr>
          <p:nvPr>
            <p:ph idx="1"/>
          </p:nvPr>
        </p:nvGraphicFramePr>
        <p:xfrm>
          <a:off x="4383157" y="594359"/>
          <a:ext cx="7225748" cy="585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FF2B5EF4-FFF2-40B4-BE49-F238E27FC236}">
                <a16:creationId xmlns:a16="http://schemas.microsoft.com/office/drawing/2014/main" id="{0A86886A-4ABB-481A-AFEC-98BBE89F9221}"/>
              </a:ext>
            </a:extLst>
          </p:cNvPr>
          <p:cNvSpPr>
            <a:spLocks noGrp="1"/>
          </p:cNvSpPr>
          <p:nvPr>
            <p:ph type="ftr" sz="quarter" idx="11"/>
          </p:nvPr>
        </p:nvSpPr>
        <p:spPr>
          <a:xfrm>
            <a:off x="3686185" y="6459785"/>
            <a:ext cx="4822804" cy="365125"/>
          </a:xfrm>
        </p:spPr>
        <p:txBody>
          <a:bodyPr/>
          <a:lstStyle/>
          <a:p>
            <a:pPr algn="ctr"/>
            <a:r>
              <a:rPr lang="en-US" dirty="0"/>
              <a:t>FY24</a:t>
            </a:r>
          </a:p>
        </p:txBody>
      </p:sp>
    </p:spTree>
    <p:extLst>
      <p:ext uri="{BB962C8B-B14F-4D97-AF65-F5344CB8AC3E}">
        <p14:creationId xmlns:p14="http://schemas.microsoft.com/office/powerpoint/2010/main" val="217638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1440"/>
            <a:ext cx="12280391" cy="7048754"/>
          </a:xfrm>
          <a:prstGeom prst="rect">
            <a:avLst/>
          </a:prstGeom>
        </p:spPr>
      </p:pic>
      <p:sp>
        <p:nvSpPr>
          <p:cNvPr id="3" name="TextBox 2"/>
          <p:cNvSpPr txBox="1"/>
          <p:nvPr/>
        </p:nvSpPr>
        <p:spPr>
          <a:xfrm>
            <a:off x="8115300" y="5972175"/>
            <a:ext cx="2581275" cy="215444"/>
          </a:xfrm>
          <a:prstGeom prst="rect">
            <a:avLst/>
          </a:prstGeom>
          <a:solidFill>
            <a:srgbClr val="233E83"/>
          </a:solidFill>
        </p:spPr>
        <p:txBody>
          <a:bodyPr wrap="square" lIns="0" tIns="0" rIns="0" bIns="0" rtlCol="0">
            <a:spAutoFit/>
          </a:bodyPr>
          <a:lstStyle/>
          <a:p>
            <a:r>
              <a:rPr lang="en-US" sz="1400" b="1" dirty="0">
                <a:solidFill>
                  <a:schemeClr val="bg1"/>
                </a:solidFill>
              </a:rPr>
              <a:t>Law Enforcement &amp; JAG</a:t>
            </a:r>
          </a:p>
        </p:txBody>
      </p:sp>
      <p:sp>
        <p:nvSpPr>
          <p:cNvPr id="4" name="TextBox 3"/>
          <p:cNvSpPr txBox="1"/>
          <p:nvPr/>
        </p:nvSpPr>
        <p:spPr>
          <a:xfrm>
            <a:off x="4133850" y="6334125"/>
            <a:ext cx="2581275" cy="215444"/>
          </a:xfrm>
          <a:prstGeom prst="rect">
            <a:avLst/>
          </a:prstGeom>
          <a:solidFill>
            <a:srgbClr val="233E83"/>
          </a:solidFill>
        </p:spPr>
        <p:txBody>
          <a:bodyPr wrap="square" lIns="0" tIns="0" rIns="0" bIns="0" rtlCol="0">
            <a:spAutoFit/>
          </a:bodyPr>
          <a:lstStyle/>
          <a:p>
            <a:pPr algn="ctr"/>
            <a:r>
              <a:rPr lang="en-US" sz="1400" b="1" dirty="0">
                <a:solidFill>
                  <a:schemeClr val="bg1"/>
                </a:solidFill>
              </a:rPr>
              <a:t>EOA</a:t>
            </a:r>
          </a:p>
        </p:txBody>
      </p:sp>
      <p:sp>
        <p:nvSpPr>
          <p:cNvPr id="5" name="TextBox 4"/>
          <p:cNvSpPr txBox="1"/>
          <p:nvPr/>
        </p:nvSpPr>
        <p:spPr>
          <a:xfrm>
            <a:off x="8534400" y="5610225"/>
            <a:ext cx="2162175" cy="215444"/>
          </a:xfrm>
          <a:prstGeom prst="rect">
            <a:avLst/>
          </a:prstGeom>
          <a:solidFill>
            <a:srgbClr val="233E83"/>
          </a:solidFill>
        </p:spPr>
        <p:txBody>
          <a:bodyPr wrap="square" lIns="0" tIns="0" rIns="0" bIns="0" rtlCol="0">
            <a:spAutoFit/>
          </a:bodyPr>
          <a:lstStyle/>
          <a:p>
            <a:pPr algn="ctr"/>
            <a:r>
              <a:rPr lang="en-US" sz="1400" b="1" dirty="0">
                <a:solidFill>
                  <a:schemeClr val="bg1"/>
                </a:solidFill>
              </a:rPr>
              <a:t>SARC</a:t>
            </a:r>
          </a:p>
        </p:txBody>
      </p:sp>
    </p:spTree>
    <p:extLst>
      <p:ext uri="{BB962C8B-B14F-4D97-AF65-F5344CB8AC3E}">
        <p14:creationId xmlns:p14="http://schemas.microsoft.com/office/powerpoint/2010/main" val="109290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w can we stop sexual violence before it starts?">
            <a:extLst>
              <a:ext uri="{FF2B5EF4-FFF2-40B4-BE49-F238E27FC236}">
                <a16:creationId xmlns:a16="http://schemas.microsoft.com/office/drawing/2014/main" id="{E67A07A8-5346-DA93-1F77-C4BBD04657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2904" y="0"/>
            <a:ext cx="6886191" cy="601524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18B790B-5A52-23E2-9CAD-81BBA3D30C90}"/>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dirty="0"/>
              <a:t>FY24</a:t>
            </a:r>
          </a:p>
        </p:txBody>
      </p:sp>
      <p:sp>
        <p:nvSpPr>
          <p:cNvPr id="3" name="TextBox 2">
            <a:extLst>
              <a:ext uri="{FF2B5EF4-FFF2-40B4-BE49-F238E27FC236}">
                <a16:creationId xmlns:a16="http://schemas.microsoft.com/office/drawing/2014/main" id="{725A8703-1BBC-1BC0-A440-4FD058F47A29}"/>
              </a:ext>
            </a:extLst>
          </p:cNvPr>
          <p:cNvSpPr txBox="1"/>
          <p:nvPr/>
        </p:nvSpPr>
        <p:spPr>
          <a:xfrm>
            <a:off x="0" y="6015241"/>
            <a:ext cx="7059561" cy="369332"/>
          </a:xfrm>
          <a:prstGeom prst="rect">
            <a:avLst/>
          </a:prstGeom>
          <a:noFill/>
        </p:spPr>
        <p:txBody>
          <a:bodyPr wrap="square" rtlCol="0">
            <a:spAutoFit/>
          </a:bodyPr>
          <a:lstStyle/>
          <a:p>
            <a:r>
              <a:rPr lang="en-US" dirty="0"/>
              <a:t>https://www.cdc.gov/violenceprevention/sexualviolence/fastfact.html</a:t>
            </a:r>
          </a:p>
        </p:txBody>
      </p:sp>
    </p:spTree>
    <p:extLst>
      <p:ext uri="{BB962C8B-B14F-4D97-AF65-F5344CB8AC3E}">
        <p14:creationId xmlns:p14="http://schemas.microsoft.com/office/powerpoint/2010/main" val="1232821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13E3-835B-4CAF-9A60-686933F15FC0}"/>
              </a:ext>
            </a:extLst>
          </p:cNvPr>
          <p:cNvSpPr>
            <a:spLocks noGrp="1"/>
          </p:cNvSpPr>
          <p:nvPr>
            <p:ph type="title"/>
          </p:nvPr>
        </p:nvSpPr>
        <p:spPr/>
        <p:txBody>
          <a:bodyPr/>
          <a:lstStyle/>
          <a:p>
            <a:r>
              <a:rPr lang="en-US" dirty="0"/>
              <a:t>TAG’s Philosophy</a:t>
            </a:r>
          </a:p>
        </p:txBody>
      </p:sp>
      <p:sp>
        <p:nvSpPr>
          <p:cNvPr id="3" name="Content Placeholder 2">
            <a:extLst>
              <a:ext uri="{FF2B5EF4-FFF2-40B4-BE49-F238E27FC236}">
                <a16:creationId xmlns:a16="http://schemas.microsoft.com/office/drawing/2014/main" id="{78C522C4-AA59-4703-9D0D-FA49A7C8EF39}"/>
              </a:ext>
            </a:extLst>
          </p:cNvPr>
          <p:cNvSpPr>
            <a:spLocks noGrp="1"/>
          </p:cNvSpPr>
          <p:nvPr>
            <p:ph idx="1"/>
          </p:nvPr>
        </p:nvSpPr>
        <p:spPr/>
        <p:txBody>
          <a:bodyPr>
            <a:normAutofit/>
          </a:bodyPr>
          <a:lstStyle/>
          <a:p>
            <a:r>
              <a:rPr lang="en-US" sz="3600" dirty="0"/>
              <a:t>“We have no greater priority than strength maintenance, other than soldier safety, which includes freedom from sexual assault, sexual harassment, and discrimination.” </a:t>
            </a:r>
          </a:p>
          <a:p>
            <a:pPr marL="201168" lvl="1" indent="0" algn="r">
              <a:buNone/>
            </a:pPr>
            <a:r>
              <a:rPr lang="en-US" sz="3400" dirty="0"/>
              <a:t>-MG Ray F Shields Jr.</a:t>
            </a:r>
          </a:p>
          <a:p>
            <a:pPr marL="201168" lvl="1" indent="0">
              <a:buNone/>
            </a:pPr>
            <a:endParaRPr lang="en-US" sz="3400" dirty="0"/>
          </a:p>
          <a:p>
            <a:pPr marL="201168" lvl="1" indent="0">
              <a:buNone/>
            </a:pPr>
            <a:r>
              <a:rPr lang="en-US" sz="3600" dirty="0"/>
              <a:t>BLUF: STEP IN AND STOP IT!</a:t>
            </a:r>
            <a:r>
              <a:rPr lang="en-US" sz="3400" dirty="0"/>
              <a:t> </a:t>
            </a:r>
          </a:p>
        </p:txBody>
      </p:sp>
      <p:sp>
        <p:nvSpPr>
          <p:cNvPr id="4" name="Footer Placeholder 3">
            <a:extLst>
              <a:ext uri="{FF2B5EF4-FFF2-40B4-BE49-F238E27FC236}">
                <a16:creationId xmlns:a16="http://schemas.microsoft.com/office/drawing/2014/main" id="{C75F84ED-98B8-466F-8D57-8131E7387FF3}"/>
              </a:ext>
            </a:extLst>
          </p:cNvPr>
          <p:cNvSpPr>
            <a:spLocks noGrp="1"/>
          </p:cNvSpPr>
          <p:nvPr>
            <p:ph type="ftr" sz="quarter" idx="11"/>
          </p:nvPr>
        </p:nvSpPr>
        <p:spPr/>
        <p:txBody>
          <a:bodyPr/>
          <a:lstStyle/>
          <a:p>
            <a:r>
              <a:rPr lang="en-US" dirty="0"/>
              <a:t>FY24</a:t>
            </a:r>
          </a:p>
        </p:txBody>
      </p:sp>
      <p:pic>
        <p:nvPicPr>
          <p:cNvPr id="5" name="Picture 4">
            <a:extLst>
              <a:ext uri="{FF2B5EF4-FFF2-40B4-BE49-F238E27FC236}">
                <a16:creationId xmlns:a16="http://schemas.microsoft.com/office/drawing/2014/main" id="{AF7D54C2-0E76-4635-B8E0-6E856CC04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415" y="4411568"/>
            <a:ext cx="1752871" cy="1752871"/>
          </a:xfrm>
          <a:prstGeom prst="rect">
            <a:avLst/>
          </a:prstGeom>
        </p:spPr>
      </p:pic>
    </p:spTree>
    <p:extLst>
      <p:ext uri="{BB962C8B-B14F-4D97-AF65-F5344CB8AC3E}">
        <p14:creationId xmlns:p14="http://schemas.microsoft.com/office/powerpoint/2010/main" val="411906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IN AND STOP IT!</a:t>
            </a:r>
          </a:p>
        </p:txBody>
      </p:sp>
      <p:sp>
        <p:nvSpPr>
          <p:cNvPr id="3" name="Content Placeholder 2"/>
          <p:cNvSpPr>
            <a:spLocks noGrp="1"/>
          </p:cNvSpPr>
          <p:nvPr>
            <p:ph sz="half" idx="1"/>
          </p:nvPr>
        </p:nvSpPr>
        <p:spPr/>
        <p:txBody>
          <a:bodyPr/>
          <a:lstStyle/>
          <a:p>
            <a:pPr>
              <a:buClr>
                <a:schemeClr val="accent2"/>
              </a:buClr>
              <a:buFont typeface="Wingdings" panose="05000000000000000000" pitchFamily="2" charset="2"/>
              <a:buChar char="Ø"/>
            </a:pPr>
            <a:r>
              <a:rPr lang="en-US" sz="2800" dirty="0">
                <a:solidFill>
                  <a:schemeClr val="accent2"/>
                </a:solidFill>
              </a:rPr>
              <a:t> Direct</a:t>
            </a:r>
          </a:p>
          <a:p>
            <a:pPr marL="201168" lvl="1" indent="0">
              <a:buClr>
                <a:srgbClr val="C00000"/>
              </a:buClr>
              <a:buNone/>
            </a:pPr>
            <a:r>
              <a:rPr lang="en-US" sz="2400" dirty="0"/>
              <a:t>Intervene in the moment and prevent the problem from happening</a:t>
            </a:r>
          </a:p>
          <a:p>
            <a:pPr>
              <a:buClr>
                <a:schemeClr val="accent2"/>
              </a:buClr>
              <a:buFont typeface="Wingdings" panose="05000000000000000000" pitchFamily="2" charset="2"/>
              <a:buChar char="Ø"/>
            </a:pPr>
            <a:r>
              <a:rPr lang="en-US" sz="2800" dirty="0">
                <a:solidFill>
                  <a:schemeClr val="accent2"/>
                </a:solidFill>
              </a:rPr>
              <a:t> Distract </a:t>
            </a:r>
          </a:p>
          <a:p>
            <a:pPr marL="201168" lvl="1" indent="0">
              <a:buClr>
                <a:srgbClr val="C00000"/>
              </a:buClr>
              <a:buNone/>
            </a:pPr>
            <a:r>
              <a:rPr lang="en-US" sz="2400" dirty="0"/>
              <a:t>Interrupt the situation without directly confronting anybody</a:t>
            </a:r>
          </a:p>
          <a:p>
            <a:pPr>
              <a:buClr>
                <a:schemeClr val="accent2"/>
              </a:buClr>
              <a:buFont typeface="Wingdings" panose="05000000000000000000" pitchFamily="2" charset="2"/>
              <a:buChar char="Ø"/>
            </a:pPr>
            <a:r>
              <a:rPr lang="en-US" sz="2400" dirty="0">
                <a:solidFill>
                  <a:srgbClr val="C00000"/>
                </a:solidFill>
              </a:rPr>
              <a:t> </a:t>
            </a:r>
            <a:r>
              <a:rPr lang="en-US" sz="2800" dirty="0">
                <a:solidFill>
                  <a:schemeClr val="accent2"/>
                </a:solidFill>
              </a:rPr>
              <a:t>Delegate</a:t>
            </a:r>
          </a:p>
          <a:p>
            <a:pPr marL="201168" lvl="1" indent="0">
              <a:buClr>
                <a:srgbClr val="C00000"/>
              </a:buClr>
              <a:buNone/>
            </a:pPr>
            <a:r>
              <a:rPr lang="en-US" sz="2400" dirty="0"/>
              <a:t>Get help from someone who is better equipped to handle the situation</a:t>
            </a:r>
          </a:p>
        </p:txBody>
      </p:sp>
      <p:sp>
        <p:nvSpPr>
          <p:cNvPr id="6" name="Footer Placeholder 3"/>
          <p:cNvSpPr txBox="1">
            <a:spLocks/>
          </p:cNvSpPr>
          <p:nvPr/>
        </p:nvSpPr>
        <p:spPr>
          <a:xfrm>
            <a:off x="3686185" y="6459784"/>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FY24</a:t>
            </a:r>
          </a:p>
        </p:txBody>
      </p:sp>
      <p:pic>
        <p:nvPicPr>
          <p:cNvPr id="7" name="Picture 6">
            <a:extLst>
              <a:ext uri="{FF2B5EF4-FFF2-40B4-BE49-F238E27FC236}">
                <a16:creationId xmlns:a16="http://schemas.microsoft.com/office/drawing/2014/main" id="{072D683A-FEE1-4CC3-9B16-7D1A74CA23F7}"/>
              </a:ext>
            </a:extLst>
          </p:cNvPr>
          <p:cNvPicPr>
            <a:picLocks noChangeAspect="1"/>
          </p:cNvPicPr>
          <p:nvPr/>
        </p:nvPicPr>
        <p:blipFill rotWithShape="1">
          <a:blip r:embed="rId3">
            <a:extLst>
              <a:ext uri="{28A0092B-C50C-407E-A947-70E740481C1C}">
                <a14:useLocalDpi xmlns:a14="http://schemas.microsoft.com/office/drawing/2010/main" val="0"/>
              </a:ext>
            </a:extLst>
          </a:blip>
          <a:srcRect b="50053"/>
          <a:stretch/>
        </p:blipFill>
        <p:spPr>
          <a:xfrm>
            <a:off x="6442251" y="2142914"/>
            <a:ext cx="5301898" cy="3425374"/>
          </a:xfrm>
          <a:prstGeom prst="rect">
            <a:avLst/>
          </a:prstGeom>
        </p:spPr>
      </p:pic>
    </p:spTree>
    <p:extLst>
      <p:ext uri="{BB962C8B-B14F-4D97-AF65-F5344CB8AC3E}">
        <p14:creationId xmlns:p14="http://schemas.microsoft.com/office/powerpoint/2010/main" val="154319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Reporting Options </a:t>
            </a:r>
          </a:p>
        </p:txBody>
      </p:sp>
      <p:sp>
        <p:nvSpPr>
          <p:cNvPr id="4" name="Subtitle 3"/>
          <p:cNvSpPr>
            <a:spLocks noGrp="1"/>
          </p:cNvSpPr>
          <p:nvPr>
            <p:ph type="subTitle" idx="1"/>
          </p:nvPr>
        </p:nvSpPr>
        <p:spPr/>
        <p:txBody>
          <a:bodyPr>
            <a:normAutofit fontScale="85000" lnSpcReduction="20000"/>
          </a:bodyPr>
          <a:lstStyle/>
          <a:p>
            <a:r>
              <a:rPr lang="en-US" dirty="0"/>
              <a:t>Restricted AND UNRESTRICTED</a:t>
            </a:r>
          </a:p>
          <a:p>
            <a:r>
              <a:rPr lang="en-US" dirty="0"/>
              <a:t>Expanded Eligibility for restricted reports</a:t>
            </a:r>
          </a:p>
          <a:p>
            <a:r>
              <a:rPr lang="en-US" dirty="0"/>
              <a:t>CATCH PROGRAM </a:t>
            </a:r>
          </a:p>
        </p:txBody>
      </p:sp>
      <p:sp>
        <p:nvSpPr>
          <p:cNvPr id="5" name="Footer Placeholder 3"/>
          <p:cNvSpPr txBox="1">
            <a:spLocks/>
          </p:cNvSpPr>
          <p:nvPr/>
        </p:nvSpPr>
        <p:spPr>
          <a:xfrm>
            <a:off x="3686185" y="6459784"/>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FY24</a:t>
            </a:r>
          </a:p>
        </p:txBody>
      </p:sp>
    </p:spTree>
    <p:extLst>
      <p:ext uri="{BB962C8B-B14F-4D97-AF65-F5344CB8AC3E}">
        <p14:creationId xmlns:p14="http://schemas.microsoft.com/office/powerpoint/2010/main" val="197836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Warning</a:t>
            </a:r>
          </a:p>
        </p:txBody>
      </p:sp>
      <p:sp>
        <p:nvSpPr>
          <p:cNvPr id="3" name="Content Placeholder 2"/>
          <p:cNvSpPr>
            <a:spLocks noGrp="1"/>
          </p:cNvSpPr>
          <p:nvPr>
            <p:ph idx="1"/>
          </p:nvPr>
        </p:nvSpPr>
        <p:spPr/>
        <p:txBody>
          <a:bodyPr/>
          <a:lstStyle/>
          <a:p>
            <a:pPr algn="ctr"/>
            <a:endParaRPr lang="en-US" sz="2800" dirty="0"/>
          </a:p>
          <a:p>
            <a:pPr algn="ctr"/>
            <a:endParaRPr lang="en-US" sz="2800" dirty="0"/>
          </a:p>
          <a:p>
            <a:pPr algn="ctr"/>
            <a:r>
              <a:rPr lang="en-US" sz="2800" dirty="0"/>
              <a:t>We will be discussing content that could invoke strong emotions among some attendees.</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FY24</a:t>
            </a:r>
          </a:p>
        </p:txBody>
      </p:sp>
    </p:spTree>
    <p:extLst>
      <p:ext uri="{BB962C8B-B14F-4D97-AF65-F5344CB8AC3E}">
        <p14:creationId xmlns:p14="http://schemas.microsoft.com/office/powerpoint/2010/main" val="2960157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71D634-E78E-0BAA-1FE4-5A5704F7FB7E}"/>
              </a:ext>
            </a:extLst>
          </p:cNvPr>
          <p:cNvSpPr>
            <a:spLocks noGrp="1"/>
          </p:cNvSpPr>
          <p:nvPr>
            <p:ph type="ftr" sz="quarter" idx="11"/>
          </p:nvPr>
        </p:nvSpPr>
        <p:spPr/>
        <p:txBody>
          <a:bodyPr/>
          <a:lstStyle/>
          <a:p>
            <a:r>
              <a:rPr lang="en-US" dirty="0"/>
              <a:t>FY24</a:t>
            </a:r>
          </a:p>
        </p:txBody>
      </p:sp>
      <p:pic>
        <p:nvPicPr>
          <p:cNvPr id="6" name="Picture 5">
            <a:extLst>
              <a:ext uri="{FF2B5EF4-FFF2-40B4-BE49-F238E27FC236}">
                <a16:creationId xmlns:a16="http://schemas.microsoft.com/office/drawing/2014/main" id="{97BADDE0-9F93-50AB-78AC-D6758AA11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7" y="33090"/>
            <a:ext cx="8335107" cy="6291510"/>
          </a:xfrm>
          <a:prstGeom prst="rect">
            <a:avLst/>
          </a:prstGeom>
        </p:spPr>
      </p:pic>
      <p:sp>
        <p:nvSpPr>
          <p:cNvPr id="7" name="Flowchart: Connector 6">
            <a:extLst>
              <a:ext uri="{FF2B5EF4-FFF2-40B4-BE49-F238E27FC236}">
                <a16:creationId xmlns:a16="http://schemas.microsoft.com/office/drawing/2014/main" id="{B962D5C1-B64C-0377-71A5-6E8B011D1F56}"/>
              </a:ext>
            </a:extLst>
          </p:cNvPr>
          <p:cNvSpPr/>
          <p:nvPr/>
        </p:nvSpPr>
        <p:spPr>
          <a:xfrm>
            <a:off x="3769733" y="2713920"/>
            <a:ext cx="268323" cy="244647"/>
          </a:xfrm>
          <a:prstGeom prst="flowChartConnector">
            <a:avLst/>
          </a:prstGeom>
          <a:solidFill>
            <a:srgbClr val="00D2CD"/>
          </a:solidFill>
          <a:ln w="1905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9BABF086-B7D4-C01C-1397-56764CD143A5}"/>
              </a:ext>
            </a:extLst>
          </p:cNvPr>
          <p:cNvSpPr/>
          <p:nvPr/>
        </p:nvSpPr>
        <p:spPr>
          <a:xfrm>
            <a:off x="9120554" y="5193323"/>
            <a:ext cx="251502" cy="215367"/>
          </a:xfrm>
          <a:prstGeom prst="flowChartConnector">
            <a:avLst/>
          </a:prstGeom>
          <a:solidFill>
            <a:schemeClr val="accent2"/>
          </a:solidFill>
          <a:ln w="1905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21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E811-66DB-613B-5502-4F1596A14E5D}"/>
              </a:ext>
            </a:extLst>
          </p:cNvPr>
          <p:cNvSpPr>
            <a:spLocks noGrp="1"/>
          </p:cNvSpPr>
          <p:nvPr>
            <p:ph type="title"/>
          </p:nvPr>
        </p:nvSpPr>
        <p:spPr>
          <a:xfrm>
            <a:off x="1097280" y="286603"/>
            <a:ext cx="10058400" cy="1115477"/>
          </a:xfrm>
        </p:spPr>
        <p:txBody>
          <a:bodyPr/>
          <a:lstStyle/>
          <a:p>
            <a:r>
              <a:rPr lang="en-US" dirty="0">
                <a:solidFill>
                  <a:schemeClr val="tx1"/>
                </a:solidFill>
              </a:rPr>
              <a:t>Who can Accept a Report?</a:t>
            </a:r>
            <a:endParaRPr lang="en-US" dirty="0"/>
          </a:p>
        </p:txBody>
      </p:sp>
      <p:sp>
        <p:nvSpPr>
          <p:cNvPr id="3" name="Footer Placeholder 2">
            <a:extLst>
              <a:ext uri="{FF2B5EF4-FFF2-40B4-BE49-F238E27FC236}">
                <a16:creationId xmlns:a16="http://schemas.microsoft.com/office/drawing/2014/main" id="{981EC6B3-6C12-B8CF-F3ED-DB9F2E78259F}"/>
              </a:ext>
            </a:extLst>
          </p:cNvPr>
          <p:cNvSpPr>
            <a:spLocks noGrp="1"/>
          </p:cNvSpPr>
          <p:nvPr>
            <p:ph type="ftr" sz="quarter" idx="11"/>
          </p:nvPr>
        </p:nvSpPr>
        <p:spPr/>
        <p:txBody>
          <a:bodyPr/>
          <a:lstStyle/>
          <a:p>
            <a:r>
              <a:rPr lang="en-US" dirty="0"/>
              <a:t>FY24</a:t>
            </a:r>
          </a:p>
        </p:txBody>
      </p:sp>
      <p:graphicFrame>
        <p:nvGraphicFramePr>
          <p:cNvPr id="4" name="Diagram 3">
            <a:extLst>
              <a:ext uri="{FF2B5EF4-FFF2-40B4-BE49-F238E27FC236}">
                <a16:creationId xmlns:a16="http://schemas.microsoft.com/office/drawing/2014/main" id="{38ABCA7D-E864-A007-FD86-AE99035AC1AD}"/>
              </a:ext>
            </a:extLst>
          </p:cNvPr>
          <p:cNvGraphicFramePr/>
          <p:nvPr>
            <p:extLst>
              <p:ext uri="{D42A27DB-BD31-4B8C-83A1-F6EECF244321}">
                <p14:modId xmlns:p14="http://schemas.microsoft.com/office/powerpoint/2010/main" val="651363761"/>
              </p:ext>
            </p:extLst>
          </p:nvPr>
        </p:nvGraphicFramePr>
        <p:xfrm>
          <a:off x="457200" y="1722120"/>
          <a:ext cx="11297653" cy="452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345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9EFDD6-6282-4AAE-AE9C-FFC73E1E3357}"/>
              </a:ext>
            </a:extLst>
          </p:cNvPr>
          <p:cNvSpPr>
            <a:spLocks noGrp="1"/>
          </p:cNvSpPr>
          <p:nvPr>
            <p:ph type="title"/>
          </p:nvPr>
        </p:nvSpPr>
        <p:spPr/>
        <p:txBody>
          <a:bodyPr/>
          <a:lstStyle/>
          <a:p>
            <a:r>
              <a:rPr lang="en-US" dirty="0"/>
              <a:t>Expedited Transfer: Unrestricted Report</a:t>
            </a:r>
          </a:p>
        </p:txBody>
      </p:sp>
      <p:sp>
        <p:nvSpPr>
          <p:cNvPr id="4" name="Footer Placeholder 3">
            <a:extLst>
              <a:ext uri="{FF2B5EF4-FFF2-40B4-BE49-F238E27FC236}">
                <a16:creationId xmlns:a16="http://schemas.microsoft.com/office/drawing/2014/main" id="{98BC5C6F-570D-4B2C-943E-298AED8A0A33}"/>
              </a:ext>
            </a:extLst>
          </p:cNvPr>
          <p:cNvSpPr>
            <a:spLocks noGrp="1"/>
          </p:cNvSpPr>
          <p:nvPr>
            <p:ph type="ftr" sz="quarter" idx="11"/>
          </p:nvPr>
        </p:nvSpPr>
        <p:spPr/>
        <p:txBody>
          <a:bodyPr/>
          <a:lstStyle/>
          <a:p>
            <a:r>
              <a:rPr lang="en-US" dirty="0"/>
              <a:t>FY24</a:t>
            </a:r>
          </a:p>
        </p:txBody>
      </p:sp>
      <p:sp>
        <p:nvSpPr>
          <p:cNvPr id="3" name="Content Placeholder 2">
            <a:extLst>
              <a:ext uri="{FF2B5EF4-FFF2-40B4-BE49-F238E27FC236}">
                <a16:creationId xmlns:a16="http://schemas.microsoft.com/office/drawing/2014/main" id="{5B5B5567-A7E6-4725-B2DA-2CACE38AFF91}"/>
              </a:ext>
            </a:extLst>
          </p:cNvPr>
          <p:cNvSpPr>
            <a:spLocks noGrp="1"/>
          </p:cNvSpPr>
          <p:nvPr>
            <p:ph sz="half" idx="2"/>
          </p:nvPr>
        </p:nvSpPr>
        <p:spPr>
          <a:xfrm>
            <a:off x="1097279" y="1828800"/>
            <a:ext cx="10058399" cy="4131734"/>
          </a:xfrm>
        </p:spPr>
        <p:txBody>
          <a:bodyPr>
            <a:normAutofit/>
          </a:bodyPr>
          <a:lstStyle/>
          <a:p>
            <a:pPr marL="0" indent="0">
              <a:buClr>
                <a:schemeClr val="accent2"/>
              </a:buClr>
              <a:buNone/>
            </a:pPr>
            <a:r>
              <a:rPr lang="en-US" sz="2400" b="1" dirty="0"/>
              <a:t>Expedited Transfer – NOT available under the restricted reporting option</a:t>
            </a:r>
          </a:p>
          <a:p>
            <a:pPr>
              <a:buClr>
                <a:schemeClr val="accent2"/>
              </a:buClr>
              <a:buFont typeface="Wingdings" panose="05000000000000000000" pitchFamily="2" charset="2"/>
              <a:buChar char="Ø"/>
            </a:pPr>
            <a:r>
              <a:rPr lang="en-US" sz="2400" dirty="0"/>
              <a:t>Applies to service member or family member who is a victim of sexual assault</a:t>
            </a:r>
          </a:p>
          <a:p>
            <a:pPr>
              <a:buClr>
                <a:schemeClr val="accent2"/>
              </a:buClr>
              <a:buFont typeface="Wingdings" panose="05000000000000000000" pitchFamily="2" charset="2"/>
              <a:buChar char="Ø"/>
            </a:pPr>
            <a:r>
              <a:rPr lang="en-US" sz="2400" dirty="0"/>
              <a:t>Request is accomplished with a DA 4187 submitted to the chain of command</a:t>
            </a:r>
          </a:p>
          <a:p>
            <a:pPr>
              <a:buClr>
                <a:schemeClr val="accent2"/>
              </a:buClr>
              <a:buFont typeface="Wingdings" panose="05000000000000000000" pitchFamily="2" charset="2"/>
              <a:buChar char="Ø"/>
            </a:pPr>
            <a:r>
              <a:rPr lang="en-US" sz="2400" dirty="0"/>
              <a:t>Approval is at the BDE CDR level and is considered within 72 hours of the request</a:t>
            </a:r>
          </a:p>
          <a:p>
            <a:pPr>
              <a:buClr>
                <a:schemeClr val="accent2"/>
              </a:buClr>
              <a:buFont typeface="Wingdings" panose="05000000000000000000" pitchFamily="2" charset="2"/>
              <a:buChar char="Ø"/>
            </a:pPr>
            <a:r>
              <a:rPr lang="en-US" sz="2400" dirty="0"/>
              <a:t>This is not a permanent transfer but serves to remove the victim from a stressful situation during the course of the investigation</a:t>
            </a:r>
          </a:p>
          <a:p>
            <a:pPr>
              <a:buClr>
                <a:schemeClr val="accent2"/>
              </a:buClr>
              <a:buFont typeface="Wingdings" panose="05000000000000000000" pitchFamily="2" charset="2"/>
              <a:buChar char="Ø"/>
            </a:pPr>
            <a:r>
              <a:rPr lang="en-US" sz="2400" dirty="0"/>
              <a:t>When possible, an expedited transfer will not affect a victim’s school date (if applicable) or other career advancement/milestones.  </a:t>
            </a:r>
          </a:p>
          <a:p>
            <a:endParaRPr lang="en-US" dirty="0"/>
          </a:p>
        </p:txBody>
      </p:sp>
    </p:spTree>
    <p:extLst>
      <p:ext uri="{BB962C8B-B14F-4D97-AF65-F5344CB8AC3E}">
        <p14:creationId xmlns:p14="http://schemas.microsoft.com/office/powerpoint/2010/main" val="335560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0F48-79FA-49A8-A2E5-E5266D0BBE32}"/>
              </a:ext>
            </a:extLst>
          </p:cNvPr>
          <p:cNvSpPr>
            <a:spLocks noGrp="1"/>
          </p:cNvSpPr>
          <p:nvPr>
            <p:ph type="title"/>
          </p:nvPr>
        </p:nvSpPr>
        <p:spPr>
          <a:xfrm>
            <a:off x="1097280" y="150679"/>
            <a:ext cx="10728136" cy="1450757"/>
          </a:xfrm>
        </p:spPr>
        <p:txBody>
          <a:bodyPr>
            <a:normAutofit/>
          </a:bodyPr>
          <a:lstStyle/>
          <a:p>
            <a:r>
              <a:rPr lang="en-US" sz="4400" dirty="0">
                <a:solidFill>
                  <a:srgbClr val="000000"/>
                </a:solidFill>
                <a:ea typeface="Calibri" panose="020F0502020204030204" pitchFamily="34" charset="0"/>
                <a:cs typeface="Calibri" panose="020F0502020204030204" pitchFamily="34" charset="0"/>
              </a:rPr>
              <a:t>Expanded Eligibility for Restricted Reporting</a:t>
            </a:r>
            <a:endParaRPr lang="en-US" sz="4400" dirty="0"/>
          </a:p>
        </p:txBody>
      </p:sp>
      <p:sp>
        <p:nvSpPr>
          <p:cNvPr id="3" name="Content Placeholder 2">
            <a:extLst>
              <a:ext uri="{FF2B5EF4-FFF2-40B4-BE49-F238E27FC236}">
                <a16:creationId xmlns:a16="http://schemas.microsoft.com/office/drawing/2014/main" id="{5C7E52AE-6E91-42FD-B34C-8388DC06D6B3}"/>
              </a:ext>
            </a:extLst>
          </p:cNvPr>
          <p:cNvSpPr>
            <a:spLocks noGrp="1"/>
          </p:cNvSpPr>
          <p:nvPr>
            <p:ph idx="1"/>
          </p:nvPr>
        </p:nvSpPr>
        <p:spPr>
          <a:xfrm>
            <a:off x="1097280" y="1858110"/>
            <a:ext cx="10058400" cy="4345001"/>
          </a:xfrm>
        </p:spPr>
        <p:txBody>
          <a:bodyPr>
            <a:noAutofit/>
          </a:bodyPr>
          <a:lstStyle/>
          <a:p>
            <a:r>
              <a:rPr lang="en-US" sz="2200" b="1" dirty="0"/>
              <a:t>As long as:</a:t>
            </a:r>
          </a:p>
          <a:p>
            <a:pPr>
              <a:buClr>
                <a:srgbClr val="00A6A2"/>
              </a:buClr>
              <a:buFont typeface="Wingdings" panose="05000000000000000000" pitchFamily="2" charset="2"/>
              <a:buChar char="Ø"/>
            </a:pPr>
            <a:r>
              <a:rPr lang="en-US" sz="2200" dirty="0"/>
              <a:t>The victim did not personally report the sexual assault to military or civilian law enforcement</a:t>
            </a:r>
          </a:p>
          <a:p>
            <a:pPr>
              <a:buClr>
                <a:srgbClr val="00A6A2"/>
              </a:buClr>
              <a:buFont typeface="Wingdings" panose="05000000000000000000" pitchFamily="2" charset="2"/>
              <a:buChar char="Ø"/>
            </a:pPr>
            <a:r>
              <a:rPr lang="en-US" sz="2200" dirty="0"/>
              <a:t>The victim did not previously sign a DD2910 electing to report unrestricted for the same sexual assault incident </a:t>
            </a:r>
          </a:p>
          <a:p>
            <a:pPr marL="0" indent="0">
              <a:buClr>
                <a:srgbClr val="00A6A2"/>
              </a:buClr>
              <a:buNone/>
            </a:pPr>
            <a:r>
              <a:rPr lang="en-US" sz="2200" b="1" dirty="0"/>
              <a:t>Even if:</a:t>
            </a:r>
          </a:p>
          <a:p>
            <a:pPr>
              <a:buClr>
                <a:srgbClr val="00A6A2"/>
              </a:buClr>
              <a:buFont typeface="Wingdings" panose="05000000000000000000" pitchFamily="2" charset="2"/>
              <a:buChar char="Ø"/>
            </a:pPr>
            <a:r>
              <a:rPr lang="en-US" sz="2200" dirty="0"/>
              <a:t>They disclosed the sexual assault to their commander or to personnel in their chain of command</a:t>
            </a:r>
          </a:p>
          <a:p>
            <a:pPr>
              <a:buClr>
                <a:srgbClr val="00A6A2"/>
              </a:buClr>
              <a:buFont typeface="Wingdings" panose="05000000000000000000" pitchFamily="2" charset="2"/>
              <a:buChar char="Ø"/>
            </a:pPr>
            <a:r>
              <a:rPr lang="en-US" sz="2200" dirty="0"/>
              <a:t>There is an ongoing investigation into the sexual assault initiated by a third party and not due to the victim’s disclosure to law enforcement</a:t>
            </a:r>
          </a:p>
          <a:p>
            <a:pPr>
              <a:buClr>
                <a:srgbClr val="00A6A2"/>
              </a:buClr>
              <a:buFont typeface="Wingdings" panose="05000000000000000000" pitchFamily="2" charset="2"/>
              <a:buChar char="Ø"/>
            </a:pPr>
            <a:r>
              <a:rPr lang="en-US" sz="2200" dirty="0"/>
              <a:t>The investigation into the sexual assault incident has been closed</a:t>
            </a:r>
          </a:p>
        </p:txBody>
      </p:sp>
      <p:sp>
        <p:nvSpPr>
          <p:cNvPr id="4" name="Footer Placeholder 3">
            <a:extLst>
              <a:ext uri="{FF2B5EF4-FFF2-40B4-BE49-F238E27FC236}">
                <a16:creationId xmlns:a16="http://schemas.microsoft.com/office/drawing/2014/main" id="{5F7565D5-604B-4F1B-8C97-5F4D8DD23C3A}"/>
              </a:ext>
            </a:extLst>
          </p:cNvPr>
          <p:cNvSpPr>
            <a:spLocks noGrp="1"/>
          </p:cNvSpPr>
          <p:nvPr>
            <p:ph type="ftr" sz="quarter" idx="11"/>
          </p:nvPr>
        </p:nvSpPr>
        <p:spPr/>
        <p:txBody>
          <a:bodyPr/>
          <a:lstStyle/>
          <a:p>
            <a:r>
              <a:rPr lang="en-US" dirty="0"/>
              <a:t>FY24</a:t>
            </a:r>
          </a:p>
        </p:txBody>
      </p:sp>
    </p:spTree>
    <p:extLst>
      <p:ext uri="{BB962C8B-B14F-4D97-AF65-F5344CB8AC3E}">
        <p14:creationId xmlns:p14="http://schemas.microsoft.com/office/powerpoint/2010/main" val="3565121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Catch a Serial Offender Program (CATCH)</a:t>
            </a:r>
          </a:p>
        </p:txBody>
      </p:sp>
      <p:sp>
        <p:nvSpPr>
          <p:cNvPr id="2" name="Footer Placeholder 1"/>
          <p:cNvSpPr>
            <a:spLocks noGrp="1"/>
          </p:cNvSpPr>
          <p:nvPr>
            <p:ph type="ftr" sz="quarter" idx="11"/>
          </p:nvPr>
        </p:nvSpPr>
        <p:spPr/>
        <p:txBody>
          <a:bodyPr/>
          <a:lstStyle/>
          <a:p>
            <a:r>
              <a:rPr lang="en-US" dirty="0"/>
              <a:t>FY24</a:t>
            </a:r>
          </a:p>
        </p:txBody>
      </p:sp>
      <p:sp>
        <p:nvSpPr>
          <p:cNvPr id="4" name="Content Placeholder 4"/>
          <p:cNvSpPr txBox="1">
            <a:spLocks/>
          </p:cNvSpPr>
          <p:nvPr/>
        </p:nvSpPr>
        <p:spPr>
          <a:xfrm>
            <a:off x="1201004" y="1883390"/>
            <a:ext cx="9954676" cy="422171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dirty="0"/>
              <a:t>The CATCH Program gives people making a Restricted Report the opportunity to </a:t>
            </a:r>
            <a:r>
              <a:rPr lang="en-US" sz="2800" b="1" dirty="0">
                <a:solidFill>
                  <a:srgbClr val="C00000"/>
                </a:solidFill>
              </a:rPr>
              <a:t>anonymously disclose suspect information</a:t>
            </a:r>
            <a:r>
              <a:rPr lang="en-US" sz="2800" dirty="0">
                <a:solidFill>
                  <a:srgbClr val="C00000"/>
                </a:solidFill>
              </a:rPr>
              <a:t> </a:t>
            </a:r>
            <a:r>
              <a:rPr lang="en-US" sz="2800" dirty="0"/>
              <a:t>to help the Department of Defense identify serial offenders.</a:t>
            </a:r>
          </a:p>
        </p:txBody>
      </p:sp>
      <p:pic>
        <p:nvPicPr>
          <p:cNvPr id="5" name="Picture 4"/>
          <p:cNvPicPr>
            <a:picLocks noChangeAspect="1"/>
          </p:cNvPicPr>
          <p:nvPr/>
        </p:nvPicPr>
        <p:blipFill>
          <a:blip r:embed="rId3"/>
          <a:stretch>
            <a:fillRect/>
          </a:stretch>
        </p:blipFill>
        <p:spPr>
          <a:xfrm>
            <a:off x="4184300" y="3249630"/>
            <a:ext cx="3826574" cy="2686063"/>
          </a:xfrm>
          <a:prstGeom prst="rect">
            <a:avLst/>
          </a:prstGeom>
        </p:spPr>
      </p:pic>
    </p:spTree>
    <p:extLst>
      <p:ext uri="{BB962C8B-B14F-4D97-AF65-F5344CB8AC3E}">
        <p14:creationId xmlns:p14="http://schemas.microsoft.com/office/powerpoint/2010/main" val="271181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Process</a:t>
            </a:r>
          </a:p>
        </p:txBody>
      </p:sp>
      <p:sp>
        <p:nvSpPr>
          <p:cNvPr id="4" name="TextBox 3"/>
          <p:cNvSpPr txBox="1"/>
          <p:nvPr/>
        </p:nvSpPr>
        <p:spPr>
          <a:xfrm>
            <a:off x="4137315" y="1851765"/>
            <a:ext cx="3493698" cy="923330"/>
          </a:xfrm>
          <a:prstGeom prst="rect">
            <a:avLst/>
          </a:prstGeom>
          <a:solidFill>
            <a:schemeClr val="bg2"/>
          </a:solidFill>
          <a:ln>
            <a:solidFill>
              <a:schemeClr val="tx1"/>
            </a:solidFill>
          </a:ln>
        </p:spPr>
        <p:txBody>
          <a:bodyPr wrap="square" rtlCol="0">
            <a:spAutoFit/>
          </a:bodyPr>
          <a:lstStyle/>
          <a:p>
            <a:pPr algn="ctr"/>
            <a:r>
              <a:rPr lang="en-US" dirty="0"/>
              <a:t>Was the subject on T10 orders or did the incident happened on a military installation?</a:t>
            </a:r>
          </a:p>
        </p:txBody>
      </p:sp>
      <p:sp>
        <p:nvSpPr>
          <p:cNvPr id="5" name="TextBox 4"/>
          <p:cNvSpPr txBox="1"/>
          <p:nvPr/>
        </p:nvSpPr>
        <p:spPr>
          <a:xfrm>
            <a:off x="3743863" y="2982049"/>
            <a:ext cx="617738" cy="369332"/>
          </a:xfrm>
          <a:prstGeom prst="rect">
            <a:avLst/>
          </a:prstGeom>
          <a:solidFill>
            <a:schemeClr val="bg2"/>
          </a:solidFill>
          <a:ln>
            <a:solidFill>
              <a:schemeClr val="tx1"/>
            </a:solidFill>
          </a:ln>
        </p:spPr>
        <p:txBody>
          <a:bodyPr wrap="square" rtlCol="0">
            <a:spAutoFit/>
          </a:bodyPr>
          <a:lstStyle/>
          <a:p>
            <a:pPr algn="ctr"/>
            <a:r>
              <a:rPr lang="en-US" dirty="0"/>
              <a:t>YES</a:t>
            </a:r>
          </a:p>
        </p:txBody>
      </p:sp>
      <p:sp>
        <p:nvSpPr>
          <p:cNvPr id="6" name="TextBox 5"/>
          <p:cNvSpPr txBox="1"/>
          <p:nvPr/>
        </p:nvSpPr>
        <p:spPr>
          <a:xfrm>
            <a:off x="7398588" y="2982049"/>
            <a:ext cx="617738" cy="369332"/>
          </a:xfrm>
          <a:prstGeom prst="rect">
            <a:avLst/>
          </a:prstGeom>
          <a:solidFill>
            <a:schemeClr val="bg2"/>
          </a:solidFill>
          <a:ln>
            <a:solidFill>
              <a:schemeClr val="tx1"/>
            </a:solidFill>
          </a:ln>
        </p:spPr>
        <p:txBody>
          <a:bodyPr wrap="square" rtlCol="0">
            <a:spAutoFit/>
          </a:bodyPr>
          <a:lstStyle/>
          <a:p>
            <a:pPr algn="ctr"/>
            <a:r>
              <a:rPr lang="en-US" dirty="0"/>
              <a:t>NO</a:t>
            </a:r>
          </a:p>
        </p:txBody>
      </p:sp>
      <p:sp>
        <p:nvSpPr>
          <p:cNvPr id="7" name="TextBox 6"/>
          <p:cNvSpPr txBox="1"/>
          <p:nvPr/>
        </p:nvSpPr>
        <p:spPr>
          <a:xfrm>
            <a:off x="3039129" y="3616993"/>
            <a:ext cx="2027206" cy="646331"/>
          </a:xfrm>
          <a:prstGeom prst="rect">
            <a:avLst/>
          </a:prstGeom>
          <a:solidFill>
            <a:schemeClr val="bg2"/>
          </a:solidFill>
          <a:ln>
            <a:solidFill>
              <a:schemeClr val="tx1"/>
            </a:solidFill>
          </a:ln>
        </p:spPr>
        <p:txBody>
          <a:bodyPr wrap="square" rtlCol="0">
            <a:spAutoFit/>
          </a:bodyPr>
          <a:lstStyle/>
          <a:p>
            <a:pPr algn="ctr"/>
            <a:r>
              <a:rPr lang="en-US" dirty="0"/>
              <a:t>Refer to Army CID for investigation </a:t>
            </a:r>
          </a:p>
        </p:txBody>
      </p:sp>
      <p:sp>
        <p:nvSpPr>
          <p:cNvPr id="8" name="TextBox 7"/>
          <p:cNvSpPr txBox="1"/>
          <p:nvPr/>
        </p:nvSpPr>
        <p:spPr>
          <a:xfrm>
            <a:off x="3319137" y="4881994"/>
            <a:ext cx="2389517" cy="923330"/>
          </a:xfrm>
          <a:prstGeom prst="rect">
            <a:avLst/>
          </a:prstGeom>
          <a:solidFill>
            <a:schemeClr val="bg2"/>
          </a:solidFill>
          <a:ln>
            <a:solidFill>
              <a:schemeClr val="tx1"/>
            </a:solidFill>
          </a:ln>
        </p:spPr>
        <p:txBody>
          <a:bodyPr wrap="square" rtlCol="0">
            <a:spAutoFit/>
          </a:bodyPr>
          <a:lstStyle/>
          <a:p>
            <a:pPr algn="ctr"/>
            <a:r>
              <a:rPr lang="en-US" dirty="0"/>
              <a:t>If investigation is not conclusive, refer matter to NGB OCI</a:t>
            </a:r>
          </a:p>
        </p:txBody>
      </p:sp>
      <p:sp>
        <p:nvSpPr>
          <p:cNvPr id="9" name="TextBox 8"/>
          <p:cNvSpPr txBox="1"/>
          <p:nvPr/>
        </p:nvSpPr>
        <p:spPr>
          <a:xfrm>
            <a:off x="706876" y="3339994"/>
            <a:ext cx="1985024" cy="923330"/>
          </a:xfrm>
          <a:prstGeom prst="rect">
            <a:avLst/>
          </a:prstGeom>
          <a:solidFill>
            <a:schemeClr val="bg2"/>
          </a:solidFill>
          <a:ln>
            <a:solidFill>
              <a:schemeClr val="tx1"/>
            </a:solidFill>
          </a:ln>
        </p:spPr>
        <p:txBody>
          <a:bodyPr wrap="square" rtlCol="0">
            <a:spAutoFit/>
          </a:bodyPr>
          <a:lstStyle/>
          <a:p>
            <a:pPr algn="ctr"/>
            <a:r>
              <a:rPr lang="en-US" dirty="0"/>
              <a:t>Unsubstantiated:</a:t>
            </a:r>
          </a:p>
          <a:p>
            <a:pPr algn="ctr"/>
            <a:r>
              <a:rPr lang="en-US" dirty="0"/>
              <a:t>No action taken against Subject</a:t>
            </a:r>
          </a:p>
        </p:txBody>
      </p:sp>
      <p:sp>
        <p:nvSpPr>
          <p:cNvPr id="10" name="TextBox 9"/>
          <p:cNvSpPr txBox="1"/>
          <p:nvPr/>
        </p:nvSpPr>
        <p:spPr>
          <a:xfrm>
            <a:off x="474453" y="4760271"/>
            <a:ext cx="2564676" cy="1477328"/>
          </a:xfrm>
          <a:prstGeom prst="rect">
            <a:avLst/>
          </a:prstGeom>
          <a:solidFill>
            <a:schemeClr val="bg2"/>
          </a:solidFill>
          <a:ln>
            <a:solidFill>
              <a:schemeClr val="tx1"/>
            </a:solidFill>
          </a:ln>
        </p:spPr>
        <p:txBody>
          <a:bodyPr wrap="square" rtlCol="0">
            <a:spAutoFit/>
          </a:bodyPr>
          <a:lstStyle/>
          <a:p>
            <a:pPr algn="ctr"/>
            <a:r>
              <a:rPr lang="en-US" dirty="0"/>
              <a:t>Substantiated:</a:t>
            </a:r>
          </a:p>
          <a:p>
            <a:pPr algn="ctr"/>
            <a:r>
              <a:rPr lang="en-US" dirty="0"/>
              <a:t>Active component could Court Martial; most likely sent back to NYNG for administrative action</a:t>
            </a:r>
          </a:p>
        </p:txBody>
      </p:sp>
      <p:cxnSp>
        <p:nvCxnSpPr>
          <p:cNvPr id="12" name="Straight Connector 11"/>
          <p:cNvCxnSpPr/>
          <p:nvPr/>
        </p:nvCxnSpPr>
        <p:spPr>
          <a:xfrm>
            <a:off x="4137315" y="2775095"/>
            <a:ext cx="0" cy="206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2"/>
            <a:endCxn id="7" idx="0"/>
          </p:cNvCxnSpPr>
          <p:nvPr/>
        </p:nvCxnSpPr>
        <p:spPr>
          <a:xfrm>
            <a:off x="4052732" y="3351381"/>
            <a:ext cx="0" cy="265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1"/>
          </p:cNvCxnSpPr>
          <p:nvPr/>
        </p:nvCxnSpPr>
        <p:spPr>
          <a:xfrm flipH="1" flipV="1">
            <a:off x="2691900" y="3940158"/>
            <a:ext cx="347229" cy="1"/>
          </a:xfrm>
          <a:prstGeom prst="line">
            <a:avLst/>
          </a:prstGeom>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2971800" y="4263324"/>
            <a:ext cx="219974" cy="496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87660" y="4263324"/>
            <a:ext cx="0" cy="618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93854" y="3616993"/>
            <a:ext cx="2027206" cy="646331"/>
          </a:xfrm>
          <a:prstGeom prst="rect">
            <a:avLst/>
          </a:prstGeom>
          <a:solidFill>
            <a:schemeClr val="bg2"/>
          </a:solidFill>
          <a:ln>
            <a:solidFill>
              <a:schemeClr val="tx1"/>
            </a:solidFill>
          </a:ln>
        </p:spPr>
        <p:txBody>
          <a:bodyPr wrap="square" rtlCol="0">
            <a:spAutoFit/>
          </a:bodyPr>
          <a:lstStyle/>
          <a:p>
            <a:pPr algn="ctr"/>
            <a:r>
              <a:rPr lang="en-US" dirty="0"/>
              <a:t>Refer to NYSP for investigation </a:t>
            </a:r>
          </a:p>
        </p:txBody>
      </p:sp>
      <p:sp>
        <p:nvSpPr>
          <p:cNvPr id="26" name="TextBox 25"/>
          <p:cNvSpPr txBox="1"/>
          <p:nvPr/>
        </p:nvSpPr>
        <p:spPr>
          <a:xfrm>
            <a:off x="6015563" y="4881994"/>
            <a:ext cx="2389517" cy="923330"/>
          </a:xfrm>
          <a:prstGeom prst="rect">
            <a:avLst/>
          </a:prstGeom>
          <a:solidFill>
            <a:schemeClr val="bg2"/>
          </a:solidFill>
          <a:ln>
            <a:solidFill>
              <a:schemeClr val="tx1"/>
            </a:solidFill>
          </a:ln>
        </p:spPr>
        <p:txBody>
          <a:bodyPr wrap="square" rtlCol="0">
            <a:spAutoFit/>
          </a:bodyPr>
          <a:lstStyle/>
          <a:p>
            <a:pPr algn="ctr"/>
            <a:r>
              <a:rPr lang="en-US" dirty="0"/>
              <a:t>If investigation is not conclusive, refer matter to NGB OCI</a:t>
            </a:r>
          </a:p>
        </p:txBody>
      </p:sp>
      <p:sp>
        <p:nvSpPr>
          <p:cNvPr id="27" name="TextBox 26"/>
          <p:cNvSpPr txBox="1"/>
          <p:nvPr/>
        </p:nvSpPr>
        <p:spPr>
          <a:xfrm>
            <a:off x="9082912" y="3339994"/>
            <a:ext cx="1985024" cy="923330"/>
          </a:xfrm>
          <a:prstGeom prst="rect">
            <a:avLst/>
          </a:prstGeom>
          <a:solidFill>
            <a:schemeClr val="bg2"/>
          </a:solidFill>
          <a:ln>
            <a:solidFill>
              <a:schemeClr val="tx1"/>
            </a:solidFill>
          </a:ln>
        </p:spPr>
        <p:txBody>
          <a:bodyPr wrap="square" rtlCol="0">
            <a:spAutoFit/>
          </a:bodyPr>
          <a:lstStyle/>
          <a:p>
            <a:pPr algn="ctr"/>
            <a:r>
              <a:rPr lang="en-US" dirty="0"/>
              <a:t>Unsubstantiated:</a:t>
            </a:r>
          </a:p>
          <a:p>
            <a:pPr algn="ctr"/>
            <a:r>
              <a:rPr lang="en-US" dirty="0"/>
              <a:t>No action taken against Subject</a:t>
            </a:r>
          </a:p>
        </p:txBody>
      </p:sp>
      <p:sp>
        <p:nvSpPr>
          <p:cNvPr id="28" name="TextBox 27"/>
          <p:cNvSpPr txBox="1"/>
          <p:nvPr/>
        </p:nvSpPr>
        <p:spPr>
          <a:xfrm>
            <a:off x="8721060" y="4756984"/>
            <a:ext cx="2564676" cy="1477328"/>
          </a:xfrm>
          <a:prstGeom prst="rect">
            <a:avLst/>
          </a:prstGeom>
          <a:solidFill>
            <a:schemeClr val="bg2"/>
          </a:solidFill>
          <a:ln>
            <a:solidFill>
              <a:schemeClr val="tx1"/>
            </a:solidFill>
          </a:ln>
        </p:spPr>
        <p:txBody>
          <a:bodyPr wrap="square" rtlCol="0">
            <a:spAutoFit/>
          </a:bodyPr>
          <a:lstStyle/>
          <a:p>
            <a:pPr algn="ctr"/>
            <a:r>
              <a:rPr lang="en-US" dirty="0"/>
              <a:t>Substantiated:</a:t>
            </a:r>
          </a:p>
          <a:p>
            <a:pPr algn="ctr"/>
            <a:r>
              <a:rPr lang="en-US" dirty="0"/>
              <a:t>Criminal charges; civilian process concludes and then NYNG takes administrative action</a:t>
            </a:r>
          </a:p>
        </p:txBody>
      </p:sp>
      <p:cxnSp>
        <p:nvCxnSpPr>
          <p:cNvPr id="30" name="Straight Connector 29"/>
          <p:cNvCxnSpPr/>
          <p:nvPr/>
        </p:nvCxnSpPr>
        <p:spPr>
          <a:xfrm>
            <a:off x="7631013" y="2775095"/>
            <a:ext cx="0" cy="206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07457" y="3351381"/>
            <a:ext cx="0" cy="265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465015" y="4263323"/>
            <a:ext cx="326984" cy="493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44706" y="4263324"/>
            <a:ext cx="0" cy="618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735683" y="3940158"/>
            <a:ext cx="347229" cy="1"/>
          </a:xfrm>
          <a:prstGeom prst="line">
            <a:avLst/>
          </a:prstGeom>
          <a:ln/>
        </p:spPr>
        <p:style>
          <a:lnRef idx="1">
            <a:schemeClr val="dk1"/>
          </a:lnRef>
          <a:fillRef idx="0">
            <a:schemeClr val="dk1"/>
          </a:fillRef>
          <a:effectRef idx="0">
            <a:schemeClr val="dk1"/>
          </a:effectRef>
          <a:fontRef idx="minor">
            <a:schemeClr val="tx1"/>
          </a:fontRef>
        </p:style>
      </p:cxnSp>
      <p:sp>
        <p:nvSpPr>
          <p:cNvPr id="29" name="Footer Placeholder 2">
            <a:extLst>
              <a:ext uri="{FF2B5EF4-FFF2-40B4-BE49-F238E27FC236}">
                <a16:creationId xmlns:a16="http://schemas.microsoft.com/office/drawing/2014/main" id="{0A86886A-4ABB-481A-AFEC-98BBE89F9221}"/>
              </a:ext>
            </a:extLst>
          </p:cNvPr>
          <p:cNvSpPr>
            <a:spLocks noGrp="1"/>
          </p:cNvSpPr>
          <p:nvPr>
            <p:ph type="ftr" sz="quarter" idx="11"/>
          </p:nvPr>
        </p:nvSpPr>
        <p:spPr>
          <a:xfrm>
            <a:off x="3686185" y="6459785"/>
            <a:ext cx="4822804" cy="365125"/>
          </a:xfrm>
        </p:spPr>
        <p:txBody>
          <a:bodyPr/>
          <a:lstStyle/>
          <a:p>
            <a:r>
              <a:rPr lang="en-US" dirty="0"/>
              <a:t>FY24</a:t>
            </a:r>
          </a:p>
        </p:txBody>
      </p:sp>
    </p:spTree>
    <p:extLst>
      <p:ext uri="{BB962C8B-B14F-4D97-AF65-F5344CB8AC3E}">
        <p14:creationId xmlns:p14="http://schemas.microsoft.com/office/powerpoint/2010/main" val="178577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Process:  NYSP Memorandum of Understanding</a:t>
            </a:r>
          </a:p>
        </p:txBody>
      </p:sp>
      <p:sp>
        <p:nvSpPr>
          <p:cNvPr id="3" name="TextBox 2">
            <a:extLst>
              <a:ext uri="{FF2B5EF4-FFF2-40B4-BE49-F238E27FC236}">
                <a16:creationId xmlns:a16="http://schemas.microsoft.com/office/drawing/2014/main" id="{C79BCCA1-3E57-4989-9D4D-563DE0A93D82}"/>
              </a:ext>
            </a:extLst>
          </p:cNvPr>
          <p:cNvSpPr txBox="1"/>
          <p:nvPr/>
        </p:nvSpPr>
        <p:spPr>
          <a:xfrm>
            <a:off x="1252603" y="1866379"/>
            <a:ext cx="9532307" cy="4708981"/>
          </a:xfrm>
          <a:prstGeom prst="rect">
            <a:avLst/>
          </a:prstGeom>
          <a:noFill/>
        </p:spPr>
        <p:txBody>
          <a:bodyPr wrap="square" rtlCol="0">
            <a:spAutoFit/>
          </a:bodyPr>
          <a:lstStyle/>
          <a:p>
            <a:r>
              <a:rPr lang="en-US" sz="2000" dirty="0"/>
              <a:t>NYARNG is unique in that it has formed a relationship with the New York State Police for investigating incidents of sexual assault when the victim makes an UNRESTRICTED report.</a:t>
            </a:r>
          </a:p>
          <a:p>
            <a:endParaRPr lang="en-US" sz="2000" dirty="0"/>
          </a:p>
          <a:p>
            <a:r>
              <a:rPr lang="en-US" sz="2000" dirty="0"/>
              <a:t>Benefits of the MOU include:</a:t>
            </a:r>
          </a:p>
          <a:p>
            <a:endParaRPr lang="en-US" sz="2000" dirty="0"/>
          </a:p>
          <a:p>
            <a:pPr marL="457200" indent="-457200">
              <a:buFontTx/>
              <a:buChar char="-"/>
            </a:pPr>
            <a:r>
              <a:rPr lang="en-US" sz="2000" dirty="0"/>
              <a:t>A uniform approach to the investigation regardless of what geographic area of NYS the assault took place in</a:t>
            </a:r>
          </a:p>
          <a:p>
            <a:endParaRPr lang="en-US" sz="2000" dirty="0"/>
          </a:p>
          <a:p>
            <a:pPr marL="457200" indent="-457200">
              <a:buFontTx/>
              <a:buChar char="-"/>
            </a:pPr>
            <a:r>
              <a:rPr lang="en-US" sz="2000" dirty="0"/>
              <a:t>A direct link between investigative/law enforcement role and criminal prosecution. </a:t>
            </a:r>
          </a:p>
          <a:p>
            <a:r>
              <a:rPr lang="en-US" sz="2000" dirty="0"/>
              <a:t> </a:t>
            </a:r>
          </a:p>
          <a:p>
            <a:pPr marL="457200" indent="-457200">
              <a:buFontTx/>
              <a:buChar char="-"/>
            </a:pPr>
            <a:r>
              <a:rPr lang="en-US" sz="2000" dirty="0"/>
              <a:t>If the subject of an investigation is charged with sexual assault, they will be prosecuted by New York State.  Any conviction will streamline the subject's removal from NYARNG upon completion of the civilian criminal justice process </a:t>
            </a:r>
          </a:p>
          <a:p>
            <a:endParaRPr lang="en-US" sz="2000" dirty="0"/>
          </a:p>
          <a:p>
            <a:endParaRPr lang="en-US" sz="2000" dirty="0"/>
          </a:p>
        </p:txBody>
      </p:sp>
      <p:sp>
        <p:nvSpPr>
          <p:cNvPr id="4" name="Footer Placeholder 2">
            <a:extLst>
              <a:ext uri="{FF2B5EF4-FFF2-40B4-BE49-F238E27FC236}">
                <a16:creationId xmlns:a16="http://schemas.microsoft.com/office/drawing/2014/main" id="{0A86886A-4ABB-481A-AFEC-98BBE89F9221}"/>
              </a:ext>
            </a:extLst>
          </p:cNvPr>
          <p:cNvSpPr>
            <a:spLocks noGrp="1"/>
          </p:cNvSpPr>
          <p:nvPr>
            <p:ph type="ftr" sz="quarter" idx="11"/>
          </p:nvPr>
        </p:nvSpPr>
        <p:spPr>
          <a:xfrm>
            <a:off x="3686185" y="6459785"/>
            <a:ext cx="4822804" cy="365125"/>
          </a:xfrm>
        </p:spPr>
        <p:txBody>
          <a:bodyPr/>
          <a:lstStyle/>
          <a:p>
            <a:r>
              <a:rPr lang="en-US" dirty="0"/>
              <a:t>FY24</a:t>
            </a:r>
          </a:p>
        </p:txBody>
      </p:sp>
    </p:spTree>
    <p:extLst>
      <p:ext uri="{BB962C8B-B14F-4D97-AF65-F5344CB8AC3E}">
        <p14:creationId xmlns:p14="http://schemas.microsoft.com/office/powerpoint/2010/main" val="3759619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CC71-BB36-4376-AD23-4A4DB6BC3518}"/>
              </a:ext>
            </a:extLst>
          </p:cNvPr>
          <p:cNvSpPr>
            <a:spLocks noGrp="1"/>
          </p:cNvSpPr>
          <p:nvPr>
            <p:ph type="title"/>
          </p:nvPr>
        </p:nvSpPr>
        <p:spPr/>
        <p:txBody>
          <a:bodyPr/>
          <a:lstStyle/>
          <a:p>
            <a:r>
              <a:rPr lang="en-US" dirty="0"/>
              <a:t>Advocacy Services Also Available For: </a:t>
            </a:r>
          </a:p>
        </p:txBody>
      </p:sp>
      <p:sp>
        <p:nvSpPr>
          <p:cNvPr id="3" name="Content Placeholder 2">
            <a:extLst>
              <a:ext uri="{FF2B5EF4-FFF2-40B4-BE49-F238E27FC236}">
                <a16:creationId xmlns:a16="http://schemas.microsoft.com/office/drawing/2014/main" id="{3C6A6100-F021-4044-AD18-958EC0563959}"/>
              </a:ext>
            </a:extLst>
          </p:cNvPr>
          <p:cNvSpPr>
            <a:spLocks noGrp="1"/>
          </p:cNvSpPr>
          <p:nvPr>
            <p:ph idx="1"/>
          </p:nvPr>
        </p:nvSpPr>
        <p:spPr/>
        <p:txBody>
          <a:bodyPr>
            <a:normAutofit/>
          </a:bodyPr>
          <a:lstStyle/>
          <a:p>
            <a:pPr>
              <a:buClr>
                <a:srgbClr val="00A6A2"/>
              </a:buClr>
              <a:buFont typeface="Wingdings" panose="05000000000000000000" pitchFamily="2" charset="2"/>
              <a:buChar char="Ø"/>
            </a:pPr>
            <a:r>
              <a:rPr lang="en-US" sz="2800" dirty="0"/>
              <a:t>IAW </a:t>
            </a:r>
            <a:r>
              <a:rPr lang="en-US" sz="2800" dirty="0" err="1"/>
              <a:t>DoDI</a:t>
            </a:r>
            <a:r>
              <a:rPr lang="en-US" sz="2800" dirty="0"/>
              <a:t> 6495.02, Dated 10Nov21: family members (18 years of age and older) who have experienced sexual assault are eligible for advocacy and reporting services.</a:t>
            </a:r>
          </a:p>
          <a:p>
            <a:pPr>
              <a:buClr>
                <a:srgbClr val="00A6A2"/>
              </a:buClr>
              <a:buFont typeface="Wingdings" panose="05000000000000000000" pitchFamily="2" charset="2"/>
              <a:buChar char="Ø"/>
            </a:pPr>
            <a:r>
              <a:rPr lang="en-US" sz="2800" dirty="0"/>
              <a:t> IAW Army Directive 2022-13, Dated 20Sep22: Service Members who have experienced sexual harassment are eligible for limited services (advocacy, mental health, medical, SVC).</a:t>
            </a:r>
          </a:p>
          <a:p>
            <a:pPr>
              <a:buClr>
                <a:srgbClr val="00A6A2"/>
              </a:buClr>
              <a:buFont typeface="Wingdings" panose="05000000000000000000" pitchFamily="2" charset="2"/>
              <a:buChar char="Ø"/>
            </a:pPr>
            <a:r>
              <a:rPr lang="en-US" sz="2800" dirty="0"/>
              <a:t>IAW HQDA EXORD 110-22, Dated 16Feb22: Experiences of reprisal or retaliation related to a report of sexual harassment, sexual assault or other crime. </a:t>
            </a:r>
          </a:p>
        </p:txBody>
      </p:sp>
      <p:sp>
        <p:nvSpPr>
          <p:cNvPr id="4" name="Footer Placeholder 3">
            <a:extLst>
              <a:ext uri="{FF2B5EF4-FFF2-40B4-BE49-F238E27FC236}">
                <a16:creationId xmlns:a16="http://schemas.microsoft.com/office/drawing/2014/main" id="{B8925920-1BC9-4283-AB46-B57C978572EF}"/>
              </a:ext>
            </a:extLst>
          </p:cNvPr>
          <p:cNvSpPr>
            <a:spLocks noGrp="1"/>
          </p:cNvSpPr>
          <p:nvPr>
            <p:ph type="ftr" sz="quarter" idx="11"/>
          </p:nvPr>
        </p:nvSpPr>
        <p:spPr/>
        <p:txBody>
          <a:bodyPr/>
          <a:lstStyle/>
          <a:p>
            <a:r>
              <a:rPr lang="en-US" dirty="0"/>
              <a:t>FY24</a:t>
            </a:r>
          </a:p>
        </p:txBody>
      </p:sp>
    </p:spTree>
    <p:extLst>
      <p:ext uri="{BB962C8B-B14F-4D97-AF65-F5344CB8AC3E}">
        <p14:creationId xmlns:p14="http://schemas.microsoft.com/office/powerpoint/2010/main" val="3630408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5907-EE83-ECCA-CECC-21485148DA23}"/>
              </a:ext>
            </a:extLst>
          </p:cNvPr>
          <p:cNvSpPr>
            <a:spLocks noGrp="1"/>
          </p:cNvSpPr>
          <p:nvPr>
            <p:ph type="title"/>
          </p:nvPr>
        </p:nvSpPr>
        <p:spPr>
          <a:xfrm>
            <a:off x="1097280" y="286603"/>
            <a:ext cx="10058400" cy="1191677"/>
          </a:xfrm>
        </p:spPr>
        <p:txBody>
          <a:bodyPr/>
          <a:lstStyle/>
          <a:p>
            <a:r>
              <a:rPr lang="en-US" dirty="0"/>
              <a:t>Reporting Sexual Harassment </a:t>
            </a:r>
          </a:p>
        </p:txBody>
      </p:sp>
      <p:sp>
        <p:nvSpPr>
          <p:cNvPr id="4" name="Footer Placeholder 3">
            <a:extLst>
              <a:ext uri="{FF2B5EF4-FFF2-40B4-BE49-F238E27FC236}">
                <a16:creationId xmlns:a16="http://schemas.microsoft.com/office/drawing/2014/main" id="{D0C91493-1CB1-136F-8E9D-AF77262C7069}"/>
              </a:ext>
            </a:extLst>
          </p:cNvPr>
          <p:cNvSpPr>
            <a:spLocks noGrp="1"/>
          </p:cNvSpPr>
          <p:nvPr>
            <p:ph type="ftr" sz="quarter" idx="11"/>
          </p:nvPr>
        </p:nvSpPr>
        <p:spPr/>
        <p:txBody>
          <a:bodyPr/>
          <a:lstStyle/>
          <a:p>
            <a:r>
              <a:rPr lang="en-US" dirty="0"/>
              <a:t>FY24</a:t>
            </a:r>
          </a:p>
        </p:txBody>
      </p:sp>
      <p:sp>
        <p:nvSpPr>
          <p:cNvPr id="5" name="TextBox 4">
            <a:extLst>
              <a:ext uri="{FF2B5EF4-FFF2-40B4-BE49-F238E27FC236}">
                <a16:creationId xmlns:a16="http://schemas.microsoft.com/office/drawing/2014/main" id="{04445C0A-2651-D7B8-9E1D-8F85482D16E9}"/>
              </a:ext>
            </a:extLst>
          </p:cNvPr>
          <p:cNvSpPr txBox="1"/>
          <p:nvPr/>
        </p:nvSpPr>
        <p:spPr>
          <a:xfrm>
            <a:off x="1097280" y="2133600"/>
            <a:ext cx="10180320" cy="4339650"/>
          </a:xfrm>
          <a:prstGeom prst="rect">
            <a:avLst/>
          </a:prstGeom>
          <a:noFill/>
        </p:spPr>
        <p:txBody>
          <a:bodyPr wrap="square" rtlCol="0">
            <a:spAutoFit/>
          </a:bodyPr>
          <a:lstStyle/>
          <a:p>
            <a:pPr marL="457200" indent="-457200">
              <a:buClr>
                <a:srgbClr val="00A6A2"/>
              </a:buClr>
              <a:buFont typeface="Wingdings" panose="05000000000000000000" pitchFamily="2" charset="2"/>
              <a:buChar char="Ø"/>
            </a:pPr>
            <a:r>
              <a:rPr lang="en-US" sz="2800" dirty="0">
                <a:solidFill>
                  <a:schemeClr val="tx1">
                    <a:lumMod val="75000"/>
                    <a:lumOff val="25000"/>
                  </a:schemeClr>
                </a:solidFill>
                <a:effectLst/>
                <a:ea typeface="Calibri" panose="020F0502020204030204" pitchFamily="34" charset="0"/>
                <a:cs typeface="Times New Roman" panose="02020603050405020304" pitchFamily="18" charset="0"/>
              </a:rPr>
              <a:t>Harassment complaints, to include witnessing or experiencing sexual harassment are reported through the EO/EEO program.</a:t>
            </a:r>
          </a:p>
          <a:p>
            <a:pPr marL="457200" indent="-457200">
              <a:buClr>
                <a:srgbClr val="00A6A2"/>
              </a:buClr>
              <a:buFont typeface="Wingdings" panose="05000000000000000000" pitchFamily="2" charset="2"/>
              <a:buChar char="Ø"/>
            </a:pPr>
            <a:endParaRPr lang="en-US" sz="2800" dirty="0">
              <a:solidFill>
                <a:schemeClr val="tx1">
                  <a:lumMod val="75000"/>
                  <a:lumOff val="25000"/>
                </a:schemeClr>
              </a:solidFill>
              <a:ea typeface="Calibri" panose="020F0502020204030204" pitchFamily="34" charset="0"/>
              <a:cs typeface="Times New Roman" panose="02020603050405020304" pitchFamily="18" charset="0"/>
            </a:endParaRPr>
          </a:p>
          <a:p>
            <a:pPr marL="457200" indent="-457200">
              <a:buClr>
                <a:srgbClr val="00A6A2"/>
              </a:buClr>
              <a:buFont typeface="Wingdings" panose="05000000000000000000" pitchFamily="2" charset="2"/>
              <a:buChar char="Ø"/>
            </a:pPr>
            <a:r>
              <a:rPr lang="en-US" sz="2800" dirty="0">
                <a:solidFill>
                  <a:schemeClr val="tx1">
                    <a:lumMod val="75000"/>
                    <a:lumOff val="25000"/>
                  </a:schemeClr>
                </a:solidFill>
                <a:ea typeface="Calibri" panose="020F0502020204030204" pitchFamily="34" charset="0"/>
                <a:cs typeface="Times New Roman" panose="02020603050405020304" pitchFamily="18" charset="0"/>
              </a:rPr>
              <a:t>Y</a:t>
            </a:r>
            <a:r>
              <a:rPr lang="en-US" sz="2800" dirty="0">
                <a:solidFill>
                  <a:schemeClr val="tx1">
                    <a:lumMod val="75000"/>
                    <a:lumOff val="25000"/>
                  </a:schemeClr>
                </a:solidFill>
                <a:effectLst/>
                <a:ea typeface="Calibri" panose="020F0502020204030204" pitchFamily="34" charset="0"/>
                <a:cs typeface="Times New Roman" panose="02020603050405020304" pitchFamily="18" charset="0"/>
              </a:rPr>
              <a:t>ou may be entitled to a SVC, chaplain services, </a:t>
            </a:r>
            <a:r>
              <a:rPr lang="en-US" sz="2800" dirty="0">
                <a:solidFill>
                  <a:schemeClr val="tx1">
                    <a:lumMod val="75000"/>
                    <a:lumOff val="25000"/>
                  </a:schemeClr>
                </a:solidFill>
                <a:ea typeface="Calibri" panose="020F0502020204030204" pitchFamily="34" charset="0"/>
                <a:cs typeface="Times New Roman" panose="02020603050405020304" pitchFamily="18" charset="0"/>
              </a:rPr>
              <a:t>crisis intervention, safety assessment, resources, retaliation complaint, </a:t>
            </a:r>
            <a:r>
              <a:rPr lang="en-US" sz="2800" dirty="0">
                <a:solidFill>
                  <a:schemeClr val="tx1">
                    <a:lumMod val="75000"/>
                    <a:lumOff val="25000"/>
                  </a:schemeClr>
                </a:solidFill>
                <a:effectLst/>
                <a:ea typeface="Calibri" panose="020F0502020204030204" pitchFamily="34" charset="0"/>
                <a:cs typeface="Times New Roman" panose="02020603050405020304" pitchFamily="18" charset="0"/>
              </a:rPr>
              <a:t>protective order </a:t>
            </a:r>
            <a:r>
              <a:rPr lang="en-US" sz="2800" dirty="0">
                <a:solidFill>
                  <a:schemeClr val="tx1">
                    <a:lumMod val="75000"/>
                    <a:lumOff val="25000"/>
                  </a:schemeClr>
                </a:solidFill>
                <a:ea typeface="Calibri" panose="020F0502020204030204" pitchFamily="34" charset="0"/>
                <a:cs typeface="Times New Roman" panose="02020603050405020304" pitchFamily="18" charset="0"/>
              </a:rPr>
              <a:t>and </a:t>
            </a:r>
            <a:r>
              <a:rPr lang="en-US" sz="2800" dirty="0">
                <a:solidFill>
                  <a:schemeClr val="tx1">
                    <a:lumMod val="75000"/>
                    <a:lumOff val="25000"/>
                  </a:schemeClr>
                </a:solidFill>
                <a:effectLst/>
                <a:ea typeface="Calibri" panose="020F0502020204030204" pitchFamily="34" charset="0"/>
                <a:cs typeface="Times New Roman" panose="02020603050405020304" pitchFamily="18" charset="0"/>
              </a:rPr>
              <a:t>counseling. </a:t>
            </a:r>
          </a:p>
          <a:p>
            <a:pPr marL="457200" indent="-457200">
              <a:buClr>
                <a:srgbClr val="00A6A2"/>
              </a:buClr>
              <a:buFont typeface="Wingdings" panose="05000000000000000000" pitchFamily="2" charset="2"/>
              <a:buChar char="Ø"/>
            </a:pPr>
            <a:endParaRPr lang="en-US" sz="2800" dirty="0">
              <a:solidFill>
                <a:schemeClr val="tx1">
                  <a:lumMod val="75000"/>
                  <a:lumOff val="25000"/>
                </a:schemeClr>
              </a:solidFill>
              <a:effectLst/>
              <a:ea typeface="Calibri" panose="020F0502020204030204" pitchFamily="34" charset="0"/>
            </a:endParaRPr>
          </a:p>
          <a:p>
            <a:pPr marL="457200" indent="-457200">
              <a:buClr>
                <a:srgbClr val="00A6A2"/>
              </a:buClr>
              <a:buFont typeface="Wingdings" panose="05000000000000000000" pitchFamily="2" charset="2"/>
              <a:buChar char="Ø"/>
            </a:pPr>
            <a:r>
              <a:rPr lang="en-US" sz="2800" dirty="0">
                <a:solidFill>
                  <a:schemeClr val="tx1">
                    <a:lumMod val="75000"/>
                    <a:lumOff val="25000"/>
                  </a:schemeClr>
                </a:solidFill>
                <a:effectLst/>
                <a:ea typeface="Calibri" panose="020F0502020204030204" pitchFamily="34" charset="0"/>
                <a:cs typeface="Times New Roman" panose="02020603050405020304" pitchFamily="18" charset="0"/>
              </a:rPr>
              <a:t>If you need assistance obtaining these services, you can contact the SAPR program.</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16944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BDF3-3397-7943-F6AC-1707687D054A}"/>
              </a:ext>
            </a:extLst>
          </p:cNvPr>
          <p:cNvSpPr>
            <a:spLocks noGrp="1"/>
          </p:cNvSpPr>
          <p:nvPr>
            <p:ph type="title"/>
          </p:nvPr>
        </p:nvSpPr>
        <p:spPr>
          <a:xfrm>
            <a:off x="1097280" y="286603"/>
            <a:ext cx="10058400" cy="1084997"/>
          </a:xfrm>
        </p:spPr>
        <p:txBody>
          <a:bodyPr/>
          <a:lstStyle/>
          <a:p>
            <a:r>
              <a:rPr lang="en-US" dirty="0"/>
              <a:t>No Wrong Door</a:t>
            </a:r>
          </a:p>
        </p:txBody>
      </p:sp>
      <p:sp>
        <p:nvSpPr>
          <p:cNvPr id="4" name="Footer Placeholder 3">
            <a:extLst>
              <a:ext uri="{FF2B5EF4-FFF2-40B4-BE49-F238E27FC236}">
                <a16:creationId xmlns:a16="http://schemas.microsoft.com/office/drawing/2014/main" id="{3BC34680-BB67-015A-8C26-C246DA1109BB}"/>
              </a:ext>
            </a:extLst>
          </p:cNvPr>
          <p:cNvSpPr>
            <a:spLocks noGrp="1"/>
          </p:cNvSpPr>
          <p:nvPr>
            <p:ph type="ftr" sz="quarter" idx="11"/>
          </p:nvPr>
        </p:nvSpPr>
        <p:spPr/>
        <p:txBody>
          <a:bodyPr/>
          <a:lstStyle/>
          <a:p>
            <a:r>
              <a:rPr lang="en-US" dirty="0"/>
              <a:t>FY24</a:t>
            </a:r>
          </a:p>
        </p:txBody>
      </p:sp>
      <p:sp>
        <p:nvSpPr>
          <p:cNvPr id="5" name="TextBox 4">
            <a:extLst>
              <a:ext uri="{FF2B5EF4-FFF2-40B4-BE49-F238E27FC236}">
                <a16:creationId xmlns:a16="http://schemas.microsoft.com/office/drawing/2014/main" id="{1B1B6A87-01EE-E2C2-3D7D-C14D4EF74DD5}"/>
              </a:ext>
            </a:extLst>
          </p:cNvPr>
          <p:cNvSpPr txBox="1"/>
          <p:nvPr/>
        </p:nvSpPr>
        <p:spPr>
          <a:xfrm>
            <a:off x="965200" y="2184400"/>
            <a:ext cx="10299700" cy="1384995"/>
          </a:xfrm>
          <a:prstGeom prst="rect">
            <a:avLst/>
          </a:prstGeom>
          <a:noFill/>
        </p:spPr>
        <p:txBody>
          <a:bodyPr wrap="square" rtlCol="0">
            <a:spAutoFit/>
          </a:bodyPr>
          <a:lstStyle/>
          <a:p>
            <a:r>
              <a:rPr lang="en-US" sz="2800" dirty="0">
                <a:solidFill>
                  <a:schemeClr val="tx1">
                    <a:lumMod val="75000"/>
                    <a:lumOff val="25000"/>
                  </a:schemeClr>
                </a:solidFill>
              </a:rPr>
              <a:t>The </a:t>
            </a:r>
            <a:r>
              <a:rPr lang="en-US" sz="2800" b="1" dirty="0">
                <a:solidFill>
                  <a:schemeClr val="tx1">
                    <a:lumMod val="75000"/>
                    <a:lumOff val="25000"/>
                  </a:schemeClr>
                </a:solidFill>
              </a:rPr>
              <a:t>No Wrong Door </a:t>
            </a:r>
            <a:r>
              <a:rPr lang="en-US" sz="2800" dirty="0">
                <a:solidFill>
                  <a:schemeClr val="tx1">
                    <a:lumMod val="75000"/>
                    <a:lumOff val="25000"/>
                  </a:schemeClr>
                </a:solidFill>
              </a:rPr>
              <a:t>approach </a:t>
            </a:r>
            <a:r>
              <a:rPr lang="en-US" sz="2800" b="0" i="0" dirty="0">
                <a:solidFill>
                  <a:schemeClr val="tx1">
                    <a:lumMod val="75000"/>
                    <a:lumOff val="25000"/>
                  </a:schemeClr>
                </a:solidFill>
                <a:effectLst/>
              </a:rPr>
              <a:t>to, </a:t>
            </a:r>
            <a:r>
              <a:rPr lang="en-US" sz="2800" i="0" dirty="0">
                <a:solidFill>
                  <a:schemeClr val="tx1">
                    <a:lumMod val="75000"/>
                    <a:lumOff val="25000"/>
                  </a:schemeClr>
                </a:solidFill>
                <a:effectLst/>
              </a:rPr>
              <a:t>sexual assault, </a:t>
            </a:r>
            <a:r>
              <a:rPr lang="en-US" sz="2800" b="0" i="0" dirty="0">
                <a:solidFill>
                  <a:schemeClr val="tx1">
                    <a:lumMod val="75000"/>
                    <a:lumOff val="25000"/>
                  </a:schemeClr>
                </a:solidFill>
                <a:effectLst/>
              </a:rPr>
              <a:t>sexual harassment,</a:t>
            </a:r>
            <a:r>
              <a:rPr lang="en-US" sz="2800" i="0" dirty="0">
                <a:solidFill>
                  <a:schemeClr val="tx1">
                    <a:lumMod val="75000"/>
                    <a:lumOff val="25000"/>
                  </a:schemeClr>
                </a:solidFill>
                <a:effectLst/>
              </a:rPr>
              <a:t> </a:t>
            </a:r>
            <a:r>
              <a:rPr lang="en-US" sz="2800" b="0" i="0" dirty="0">
                <a:solidFill>
                  <a:schemeClr val="tx1">
                    <a:lumMod val="75000"/>
                    <a:lumOff val="25000"/>
                  </a:schemeClr>
                </a:solidFill>
                <a:effectLst/>
              </a:rPr>
              <a:t>and domestic abuse ensures that individuals that need assistance can get the help they need no matter where they ask for it.</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82286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bwMode="gray">
          <a:xfrm>
            <a:off x="1021081" y="2572455"/>
            <a:ext cx="10265898" cy="4048039"/>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106000"/>
              </a:lnSpc>
              <a:spcBef>
                <a:spcPct val="80000"/>
              </a:spcBef>
              <a:spcAft>
                <a:spcPct val="0"/>
              </a:spcAft>
              <a:buClr>
                <a:schemeClr val="tx1"/>
              </a:buClr>
              <a:buSzPct val="80000"/>
              <a:buNone/>
              <a:defRPr sz="1100">
                <a:solidFill>
                  <a:schemeClr val="tx1"/>
                </a:solidFill>
                <a:latin typeface="+mn-lt"/>
                <a:ea typeface="+mn-ea"/>
                <a:cs typeface="+mn-cs"/>
              </a:defRPr>
            </a:lvl1pPr>
            <a:lvl2pPr marL="169863" indent="-168275" algn="l" rtl="0" eaLnBrk="1" fontAlgn="base" hangingPunct="1">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1" fontAlgn="base" hangingPunct="1">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1" fontAlgn="base" hangingPunct="1">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1" fontAlgn="base" hangingPunct="1">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a:lstStyle>
          <a:p>
            <a:pPr marL="285750" indent="-285750">
              <a:buClr>
                <a:srgbClr val="008000"/>
              </a:buClr>
              <a:buFont typeface="Wingdings" panose="05000000000000000000" pitchFamily="2" charset="2"/>
              <a:buChar char="ü"/>
              <a:defRPr/>
            </a:pPr>
            <a:r>
              <a:rPr lang="en-US" sz="1700" kern="0" dirty="0"/>
              <a:t>Accompany clients to law enforcement interviews &amp; court proceedings</a:t>
            </a:r>
          </a:p>
          <a:p>
            <a:pPr marL="285750" indent="-285750">
              <a:buClr>
                <a:srgbClr val="008000"/>
              </a:buClr>
              <a:buFont typeface="Wingdings" panose="05000000000000000000" pitchFamily="2" charset="2"/>
              <a:buChar char="ü"/>
              <a:defRPr/>
            </a:pPr>
            <a:r>
              <a:rPr lang="en-US" sz="1700" kern="0" dirty="0"/>
              <a:t>Assist client in communicating their needs to leadership (Unrestricted Reports Only) </a:t>
            </a:r>
          </a:p>
          <a:p>
            <a:pPr marL="233789" indent="-233789" defTabSz="623438">
              <a:buClr>
                <a:srgbClr val="008000"/>
              </a:buClr>
              <a:buFont typeface="Wingdings" panose="05000000000000000000" pitchFamily="2" charset="2"/>
              <a:buChar char="ü"/>
              <a:defRPr/>
            </a:pPr>
            <a:r>
              <a:rPr lang="en-US" sz="1700" kern="0" dirty="0"/>
              <a:t>Assist client with expedited transfer requests process (Unrestricted Reports Only)</a:t>
            </a:r>
          </a:p>
          <a:p>
            <a:pPr marL="233789" indent="-233789" defTabSz="623438">
              <a:buClr>
                <a:srgbClr val="008000"/>
              </a:buClr>
              <a:buFont typeface="Wingdings" panose="05000000000000000000" pitchFamily="2" charset="2"/>
              <a:buChar char="ü"/>
              <a:defRPr/>
            </a:pPr>
            <a:r>
              <a:rPr lang="en-US" sz="1700" kern="0" dirty="0"/>
              <a:t>Assist clients in requesting MPO or CPO (Unrestricted Reports Only)</a:t>
            </a:r>
          </a:p>
          <a:p>
            <a:pPr marL="233789" indent="-233789" defTabSz="623438">
              <a:buClr>
                <a:srgbClr val="008000"/>
              </a:buClr>
              <a:buFont typeface="Wingdings" panose="05000000000000000000" pitchFamily="2" charset="2"/>
              <a:buChar char="ü"/>
              <a:defRPr/>
            </a:pPr>
            <a:r>
              <a:rPr lang="en-US" sz="1700" kern="0" dirty="0"/>
              <a:t>Assist client in reporting and documenting retaliation that is associated with a report of sexual assault (Unrestricted Reports Only)</a:t>
            </a:r>
          </a:p>
          <a:p>
            <a:pPr marL="0" indent="0">
              <a:buClr>
                <a:srgbClr val="008000"/>
              </a:buClr>
              <a:defRPr/>
            </a:pPr>
            <a:r>
              <a:rPr lang="en-US" sz="1700" i="1" kern="0" dirty="0"/>
              <a:t>     </a:t>
            </a:r>
            <a:r>
              <a:rPr lang="en-US" sz="1700" i="1" u="sng" kern="0" dirty="0"/>
              <a:t>Report directly to the JFHQ Lead SARC for case related matters </a:t>
            </a:r>
          </a:p>
          <a:p>
            <a:pPr marL="0" lvl="0" indent="0">
              <a:buClr>
                <a:srgbClr val="008000"/>
              </a:buClr>
              <a:defRPr/>
            </a:pPr>
            <a:r>
              <a:rPr lang="en-US" sz="1700" b="1" kern="0" dirty="0"/>
              <a:t>     Not an all inclusive list</a:t>
            </a:r>
          </a:p>
        </p:txBody>
      </p:sp>
      <p:sp>
        <p:nvSpPr>
          <p:cNvPr id="12" name="Text Placeholder 1"/>
          <p:cNvSpPr txBox="1">
            <a:spLocks/>
          </p:cNvSpPr>
          <p:nvPr/>
        </p:nvSpPr>
        <p:spPr bwMode="auto">
          <a:xfrm>
            <a:off x="1021081" y="569173"/>
            <a:ext cx="9662159" cy="1091261"/>
          </a:xfrm>
          <a:prstGeom prst="rect">
            <a:avLst/>
          </a:prstGeom>
          <a:noFill/>
          <a:ln w="9525">
            <a:noFill/>
            <a:miter lim="800000"/>
            <a:headEnd/>
            <a:tailEnd/>
          </a:ln>
        </p:spPr>
        <p:txBody>
          <a:bodyPr vert="horz" wrap="square" lIns="62345" tIns="31173" rIns="62345" bIns="31173" numCol="1" anchor="t" anchorCtr="0" compatLnSpc="1">
            <a:prstTxWarp prst="textNoShape">
              <a:avLst/>
            </a:prstTxWarp>
          </a:bodyPr>
          <a:lstStyle>
            <a:defPPr>
              <a:defRPr lang="en-US"/>
            </a:defPPr>
            <a:lvl1pPr marL="0" algn="l" defTabSz="914400" rtl="0" eaLnBrk="1" fontAlgn="base" latinLnBrk="0" hangingPunct="1">
              <a:spcBef>
                <a:spcPct val="0"/>
              </a:spcBef>
              <a:spcAft>
                <a:spcPct val="0"/>
              </a:spcAft>
              <a:defRPr sz="670" kern="1200" baseline="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409"/>
              </a:spcBef>
            </a:pPr>
            <a:r>
              <a:rPr lang="en-US" sz="2800" b="1" dirty="0">
                <a:latin typeface="+mj-lt"/>
              </a:rPr>
              <a:t>SARCs &amp; VAs </a:t>
            </a:r>
          </a:p>
          <a:p>
            <a:pPr>
              <a:spcBef>
                <a:spcPts val="409"/>
              </a:spcBef>
            </a:pPr>
            <a:r>
              <a:rPr lang="en-US" sz="2800" b="1" dirty="0">
                <a:solidFill>
                  <a:srgbClr val="008000"/>
                </a:solidFill>
                <a:latin typeface="+mj-lt"/>
              </a:rPr>
              <a:t>What We Do</a:t>
            </a:r>
          </a:p>
        </p:txBody>
      </p:sp>
      <p:sp>
        <p:nvSpPr>
          <p:cNvPr id="2" name="TextBox 1"/>
          <p:cNvSpPr txBox="1"/>
          <p:nvPr/>
        </p:nvSpPr>
        <p:spPr>
          <a:xfrm>
            <a:off x="1021081" y="1481194"/>
            <a:ext cx="9778218" cy="1091261"/>
          </a:xfrm>
          <a:prstGeom prst="rect">
            <a:avLst/>
          </a:prstGeom>
          <a:noFill/>
        </p:spPr>
        <p:txBody>
          <a:bodyPr wrap="square" rtlCol="0">
            <a:spAutoFit/>
          </a:bodyPr>
          <a:lstStyle/>
          <a:p>
            <a:pPr marL="116895" indent="-116895" fontAlgn="base">
              <a:lnSpc>
                <a:spcPct val="106000"/>
              </a:lnSpc>
              <a:spcBef>
                <a:spcPct val="80000"/>
              </a:spcBef>
              <a:spcAft>
                <a:spcPct val="0"/>
              </a:spcAft>
              <a:buClr>
                <a:srgbClr val="000000"/>
              </a:buClr>
              <a:buSzPct val="80000"/>
              <a:buFont typeface="Wingdings" panose="05000000000000000000" pitchFamily="2" charset="2"/>
              <a:buChar char="ü"/>
              <a:defRPr/>
            </a:pPr>
            <a:endParaRPr lang="en-US" sz="1364" kern="0" dirty="0">
              <a:solidFill>
                <a:srgbClr val="000000"/>
              </a:solidFill>
            </a:endParaRPr>
          </a:p>
          <a:p>
            <a:pPr lvl="0">
              <a:buClr>
                <a:srgbClr val="008000"/>
              </a:buClr>
              <a:defRPr/>
            </a:pPr>
            <a:r>
              <a:rPr lang="en-US" sz="1909" kern="0" dirty="0"/>
              <a:t>Provide non-clinical support and essential information on available options and resources so clients can make informed decisions as they progress through resolution and healing such as:</a:t>
            </a:r>
          </a:p>
          <a:p>
            <a:endParaRPr lang="en-US" sz="1227" dirty="0"/>
          </a:p>
        </p:txBody>
      </p:sp>
      <p:sp>
        <p:nvSpPr>
          <p:cNvPr id="5" name="Footer Placeholder 3">
            <a:extLst>
              <a:ext uri="{FF2B5EF4-FFF2-40B4-BE49-F238E27FC236}">
                <a16:creationId xmlns:a16="http://schemas.microsoft.com/office/drawing/2014/main" id="{B20A7453-1C62-4FD1-A1BB-D83BF3078291}"/>
              </a:ext>
            </a:extLst>
          </p:cNvPr>
          <p:cNvSpPr>
            <a:spLocks noGrp="1"/>
          </p:cNvSpPr>
          <p:nvPr>
            <p:ph type="ftr" sz="quarter" idx="11"/>
          </p:nvPr>
        </p:nvSpPr>
        <p:spPr>
          <a:xfrm>
            <a:off x="3686185" y="6447428"/>
            <a:ext cx="4822804" cy="365125"/>
          </a:xfrm>
        </p:spPr>
        <p:txBody>
          <a:bodyPr/>
          <a:lstStyle/>
          <a:p>
            <a:r>
              <a:rPr lang="en-US" dirty="0"/>
              <a:t>FY24</a:t>
            </a:r>
          </a:p>
        </p:txBody>
      </p:sp>
    </p:spTree>
    <p:extLst>
      <p:ext uri="{BB962C8B-B14F-4D97-AF65-F5344CB8AC3E}">
        <p14:creationId xmlns:p14="http://schemas.microsoft.com/office/powerpoint/2010/main" val="594174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Retaliation</a:t>
            </a:r>
          </a:p>
        </p:txBody>
      </p:sp>
      <p:sp>
        <p:nvSpPr>
          <p:cNvPr id="4" name="Subtitle 3"/>
          <p:cNvSpPr>
            <a:spLocks noGrp="1"/>
          </p:cNvSpPr>
          <p:nvPr>
            <p:ph type="subTitle" idx="1"/>
          </p:nvPr>
        </p:nvSpPr>
        <p:spPr/>
        <p:txBody>
          <a:bodyPr>
            <a:normAutofit/>
          </a:bodyPr>
          <a:lstStyle/>
          <a:p>
            <a:r>
              <a:rPr lang="en-US" dirty="0"/>
              <a:t>Reprisal,ostracism,cruelity/maltreatment  </a:t>
            </a:r>
          </a:p>
        </p:txBody>
      </p:sp>
      <p:sp>
        <p:nvSpPr>
          <p:cNvPr id="5" name="Footer Placeholder 3"/>
          <p:cNvSpPr txBox="1">
            <a:spLocks/>
          </p:cNvSpPr>
          <p:nvPr/>
        </p:nvSpPr>
        <p:spPr>
          <a:xfrm>
            <a:off x="3686185" y="6459784"/>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FY24</a:t>
            </a:r>
          </a:p>
        </p:txBody>
      </p:sp>
    </p:spTree>
    <p:extLst>
      <p:ext uri="{BB962C8B-B14F-4D97-AF65-F5344CB8AC3E}">
        <p14:creationId xmlns:p14="http://schemas.microsoft.com/office/powerpoint/2010/main" val="2879697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0925A-5388-4F12-C9E3-977809D50C41}"/>
              </a:ext>
            </a:extLst>
          </p:cNvPr>
          <p:cNvSpPr>
            <a:spLocks noGrp="1"/>
          </p:cNvSpPr>
          <p:nvPr>
            <p:ph type="title"/>
          </p:nvPr>
        </p:nvSpPr>
        <p:spPr/>
        <p:txBody>
          <a:bodyPr>
            <a:normAutofit fontScale="90000"/>
          </a:bodyPr>
          <a:lstStyle/>
          <a:p>
            <a:pPr algn="ctr">
              <a:lnSpc>
                <a:spcPct val="100000"/>
              </a:lnSpc>
            </a:pPr>
            <a:r>
              <a:rPr lang="en-US" sz="4800" dirty="0">
                <a:solidFill>
                  <a:schemeClr val="tx1"/>
                </a:solidFill>
                <a:effectLst/>
                <a:latin typeface=" Arial"/>
              </a:rPr>
              <a:t>Retaliation</a:t>
            </a:r>
            <a:br>
              <a:rPr lang="en-US" sz="4800" dirty="0">
                <a:solidFill>
                  <a:schemeClr val="bg1"/>
                </a:solidFill>
                <a:effectLst/>
                <a:latin typeface=" Arial"/>
              </a:rPr>
            </a:br>
            <a:endParaRPr lang="en-US" dirty="0"/>
          </a:p>
        </p:txBody>
      </p:sp>
      <p:sp>
        <p:nvSpPr>
          <p:cNvPr id="4" name="Footer Placeholder 3">
            <a:extLst>
              <a:ext uri="{FF2B5EF4-FFF2-40B4-BE49-F238E27FC236}">
                <a16:creationId xmlns:a16="http://schemas.microsoft.com/office/drawing/2014/main" id="{6384F125-3AC0-1F58-83E2-FAA8B0311594}"/>
              </a:ext>
            </a:extLst>
          </p:cNvPr>
          <p:cNvSpPr>
            <a:spLocks noGrp="1"/>
          </p:cNvSpPr>
          <p:nvPr>
            <p:ph type="ftr" sz="quarter" idx="11"/>
          </p:nvPr>
        </p:nvSpPr>
        <p:spPr/>
        <p:txBody>
          <a:bodyPr/>
          <a:lstStyle/>
          <a:p>
            <a:r>
              <a:rPr lang="en-US" dirty="0"/>
              <a:t>FY24</a:t>
            </a:r>
          </a:p>
        </p:txBody>
      </p:sp>
      <p:pic>
        <p:nvPicPr>
          <p:cNvPr id="9" name="Content Placeholder 8">
            <a:extLst>
              <a:ext uri="{FF2B5EF4-FFF2-40B4-BE49-F238E27FC236}">
                <a16:creationId xmlns:a16="http://schemas.microsoft.com/office/drawing/2014/main" id="{EA5492F9-2B5B-ED38-7507-BB4CD3BA2284}"/>
              </a:ext>
            </a:extLst>
          </p:cNvPr>
          <p:cNvPicPr>
            <a:picLocks noGrp="1" noChangeAspect="1"/>
          </p:cNvPicPr>
          <p:nvPr>
            <p:ph idx="1"/>
          </p:nvPr>
        </p:nvPicPr>
        <p:blipFill>
          <a:blip r:embed="rId3"/>
          <a:stretch>
            <a:fillRect/>
          </a:stretch>
        </p:blipFill>
        <p:spPr>
          <a:xfrm>
            <a:off x="1285875" y="1485900"/>
            <a:ext cx="9801225" cy="4357688"/>
          </a:xfrm>
          <a:prstGeom prst="rect">
            <a:avLst/>
          </a:prstGeom>
        </p:spPr>
      </p:pic>
    </p:spTree>
    <p:extLst>
      <p:ext uri="{BB962C8B-B14F-4D97-AF65-F5344CB8AC3E}">
        <p14:creationId xmlns:p14="http://schemas.microsoft.com/office/powerpoint/2010/main" val="2728227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84F125-3AC0-1F58-83E2-FAA8B0311594}"/>
              </a:ext>
            </a:extLst>
          </p:cNvPr>
          <p:cNvSpPr>
            <a:spLocks noGrp="1"/>
          </p:cNvSpPr>
          <p:nvPr>
            <p:ph type="ftr" sz="quarter" idx="11"/>
          </p:nvPr>
        </p:nvSpPr>
        <p:spPr/>
        <p:txBody>
          <a:bodyPr/>
          <a:lstStyle/>
          <a:p>
            <a:r>
              <a:rPr lang="en-US" dirty="0"/>
              <a:t>FY24</a:t>
            </a:r>
          </a:p>
        </p:txBody>
      </p:sp>
      <p:sp>
        <p:nvSpPr>
          <p:cNvPr id="5" name="object 5">
            <a:extLst>
              <a:ext uri="{FF2B5EF4-FFF2-40B4-BE49-F238E27FC236}">
                <a16:creationId xmlns:a16="http://schemas.microsoft.com/office/drawing/2014/main" id="{875ED15E-A9C7-9728-8211-E41EDCD0C3CF}"/>
              </a:ext>
            </a:extLst>
          </p:cNvPr>
          <p:cNvSpPr/>
          <p:nvPr/>
        </p:nvSpPr>
        <p:spPr>
          <a:xfrm>
            <a:off x="967410" y="1258957"/>
            <a:ext cx="3339548" cy="5049078"/>
          </a:xfrm>
          <a:prstGeom prst="rect">
            <a:avLst/>
          </a:prstGeom>
          <a:blipFill>
            <a:blip r:embed="rId3" cstate="print"/>
            <a:stretch>
              <a:fillRect/>
            </a:stretch>
          </a:blipFill>
        </p:spPr>
        <p:txBody>
          <a:bodyPr wrap="square" lIns="0" tIns="0" rIns="0" bIns="0" rtlCol="0"/>
          <a:lstStyle/>
          <a:p>
            <a:pPr marL="1903" algn="ctr">
              <a:spcBef>
                <a:spcPts val="265"/>
              </a:spcBef>
            </a:pPr>
            <a:endParaRPr lang="en-US" sz="1998" b="1" u="sng" dirty="0">
              <a:solidFill>
                <a:srgbClr val="FFFF00"/>
              </a:solidFill>
              <a:latin typeface=" Arial"/>
              <a:cs typeface="Helvetica" panose="020B0604020202020204" pitchFamily="34" charset="0"/>
            </a:endParaRPr>
          </a:p>
          <a:p>
            <a:pPr marL="1903" algn="ctr">
              <a:spcBef>
                <a:spcPts val="265"/>
              </a:spcBef>
            </a:pPr>
            <a:r>
              <a:rPr lang="en-US" sz="1998" b="1" u="sng" dirty="0">
                <a:solidFill>
                  <a:srgbClr val="FFFF00"/>
                </a:solidFill>
                <a:latin typeface=" Arial"/>
                <a:cs typeface="Helvetica" panose="020B0604020202020204" pitchFamily="34" charset="0"/>
              </a:rPr>
              <a:t>Reprisal (</a:t>
            </a:r>
            <a:r>
              <a:rPr lang="en-US" sz="1998" b="1" u="sng" dirty="0" err="1">
                <a:solidFill>
                  <a:srgbClr val="FFFF00"/>
                </a:solidFill>
                <a:latin typeface=" Arial"/>
                <a:cs typeface="Helvetica" panose="020B0604020202020204" pitchFamily="34" charset="0"/>
              </a:rPr>
              <a:t>CoC</a:t>
            </a:r>
            <a:r>
              <a:rPr lang="en-US" sz="1998" b="1" u="sng" spc="-140" dirty="0">
                <a:solidFill>
                  <a:srgbClr val="FFFF00"/>
                </a:solidFill>
                <a:latin typeface=" Arial"/>
                <a:cs typeface="Helvetica" panose="020B0604020202020204" pitchFamily="34" charset="0"/>
              </a:rPr>
              <a:t> </a:t>
            </a:r>
            <a:r>
              <a:rPr lang="en-US" sz="1998" b="1" u="sng" dirty="0">
                <a:solidFill>
                  <a:srgbClr val="FFFF00"/>
                </a:solidFill>
                <a:latin typeface=" Arial"/>
                <a:cs typeface="Helvetica" panose="020B0604020202020204" pitchFamily="34" charset="0"/>
              </a:rPr>
              <a:t>Action)</a:t>
            </a:r>
          </a:p>
          <a:p>
            <a:pPr marL="1903" algn="ctr">
              <a:spcBef>
                <a:spcPts val="265"/>
              </a:spcBef>
            </a:pPr>
            <a:endParaRPr lang="en-US" sz="1998" b="1" u="sng" dirty="0">
              <a:solidFill>
                <a:prstClr val="black"/>
              </a:solidFill>
              <a:latin typeface=" Arial"/>
              <a:cs typeface="Helvetica" panose="020B0604020202020204" pitchFamily="34" charset="0"/>
            </a:endParaRPr>
          </a:p>
          <a:p>
            <a:pPr marL="166521" algn="l">
              <a:spcBef>
                <a:spcPts val="0"/>
              </a:spcBef>
              <a:buFont typeface="Wingdings" panose="05000000000000000000" pitchFamily="2" charset="2"/>
              <a:buChar char="Ø"/>
            </a:pPr>
            <a:r>
              <a:rPr lang="en-US" sz="1400" b="1" spc="-5" dirty="0">
                <a:solidFill>
                  <a:srgbClr val="FFFFFF"/>
                </a:solidFill>
                <a:latin typeface=" Arial"/>
                <a:cs typeface="Helvetica" panose="020B0604020202020204" pitchFamily="34" charset="0"/>
              </a:rPr>
              <a:t> Withholding </a:t>
            </a:r>
            <a:r>
              <a:rPr lang="en-US" sz="1400" b="1" dirty="0">
                <a:solidFill>
                  <a:srgbClr val="FFFFFF"/>
                </a:solidFill>
                <a:latin typeface=" Arial"/>
                <a:cs typeface="Helvetica" panose="020B0604020202020204" pitchFamily="34" charset="0"/>
              </a:rPr>
              <a:t>of </a:t>
            </a:r>
            <a:r>
              <a:rPr lang="en-US" sz="1400" b="1" spc="-45" dirty="0">
                <a:solidFill>
                  <a:srgbClr val="FFFFFF"/>
                </a:solidFill>
                <a:latin typeface=" Arial"/>
                <a:cs typeface="Helvetica" panose="020B0604020202020204" pitchFamily="34" charset="0"/>
              </a:rPr>
              <a:t>favorable</a:t>
            </a:r>
            <a:r>
              <a:rPr lang="en-US" sz="1400" b="1" spc="-75" dirty="0">
                <a:solidFill>
                  <a:srgbClr val="FFFFFF"/>
                </a:solidFill>
                <a:latin typeface=" Arial"/>
                <a:cs typeface="Helvetica" panose="020B0604020202020204" pitchFamily="34" charset="0"/>
              </a:rPr>
              <a:t> </a:t>
            </a:r>
            <a:r>
              <a:rPr lang="en-US" sz="1400" b="1" dirty="0">
                <a:solidFill>
                  <a:srgbClr val="FFFFFF"/>
                </a:solidFill>
                <a:latin typeface=" Arial"/>
                <a:cs typeface="Helvetica" panose="020B0604020202020204" pitchFamily="34" charset="0"/>
              </a:rPr>
              <a:t>actions; or </a:t>
            </a:r>
            <a:r>
              <a:rPr lang="en-US" sz="1400" b="1" spc="-5" dirty="0">
                <a:solidFill>
                  <a:srgbClr val="FFFFFF"/>
                </a:solidFill>
                <a:latin typeface=" Arial"/>
                <a:cs typeface="Helvetica" panose="020B0604020202020204" pitchFamily="34" charset="0"/>
              </a:rPr>
              <a:t>imposing</a:t>
            </a:r>
            <a:r>
              <a:rPr lang="en-US" sz="1400" b="1" spc="-55" dirty="0">
                <a:solidFill>
                  <a:srgbClr val="FFFFFF"/>
                </a:solidFill>
                <a:latin typeface=" Arial"/>
                <a:cs typeface="Helvetica" panose="020B0604020202020204" pitchFamily="34" charset="0"/>
              </a:rPr>
              <a:t> </a:t>
            </a:r>
            <a:r>
              <a:rPr lang="en-US" sz="1400" b="1" spc="-5" dirty="0">
                <a:solidFill>
                  <a:srgbClr val="FFFFFF"/>
                </a:solidFill>
                <a:latin typeface=" Arial"/>
                <a:cs typeface="Helvetica" panose="020B0604020202020204" pitchFamily="34" charset="0"/>
              </a:rPr>
              <a:t>negative </a:t>
            </a:r>
            <a:r>
              <a:rPr lang="en-US" sz="1400" b="1" dirty="0">
                <a:solidFill>
                  <a:srgbClr val="FFFFFF"/>
                </a:solidFill>
                <a:latin typeface=" Arial"/>
                <a:cs typeface="Helvetica" panose="020B0604020202020204" pitchFamily="34" charset="0"/>
              </a:rPr>
              <a:t>personnel</a:t>
            </a:r>
            <a:r>
              <a:rPr lang="en-US" sz="1400" b="1" spc="-65" dirty="0">
                <a:solidFill>
                  <a:srgbClr val="FFFFFF"/>
                </a:solidFill>
                <a:latin typeface=" Arial"/>
                <a:cs typeface="Helvetica" panose="020B0604020202020204" pitchFamily="34" charset="0"/>
              </a:rPr>
              <a:t> </a:t>
            </a:r>
            <a:r>
              <a:rPr lang="en-US" sz="1400" b="1" dirty="0">
                <a:solidFill>
                  <a:schemeClr val="bg1"/>
                </a:solidFill>
                <a:latin typeface=" Arial"/>
                <a:cs typeface="Helvetica" panose="020B0604020202020204" pitchFamily="34" charset="0"/>
              </a:rPr>
              <a:t>actions </a:t>
            </a:r>
          </a:p>
          <a:p>
            <a:pPr marL="166521" algn="l">
              <a:spcBef>
                <a:spcPts val="0"/>
              </a:spcBef>
              <a:buFont typeface="Wingdings" panose="05000000000000000000" pitchFamily="2" charset="2"/>
              <a:buChar char="Ø"/>
            </a:pPr>
            <a:endParaRPr lang="en-US" sz="1400" b="1" dirty="0">
              <a:solidFill>
                <a:schemeClr val="bg1"/>
              </a:solidFill>
              <a:latin typeface=" Arial"/>
              <a:cs typeface="Helvetica" panose="020B0604020202020204" pitchFamily="34" charset="0"/>
            </a:endParaRPr>
          </a:p>
          <a:p>
            <a:pPr marL="166521" algn="l">
              <a:spcBef>
                <a:spcPts val="0"/>
              </a:spcBef>
              <a:buFont typeface="Wingdings" panose="05000000000000000000" pitchFamily="2" charset="2"/>
              <a:buChar char="Ø"/>
            </a:pPr>
            <a:r>
              <a:rPr lang="en-US" sz="1400" b="1" dirty="0">
                <a:solidFill>
                  <a:schemeClr val="bg1"/>
                </a:solidFill>
                <a:latin typeface=" Arial"/>
                <a:cs typeface="Arial" pitchFamily="34" charset="0"/>
              </a:rPr>
              <a:t> For making, preparing to make, or being perceived as making or preparing to make a protected communication.</a:t>
            </a:r>
          </a:p>
          <a:p>
            <a:pPr marL="166521" algn="l">
              <a:spcBef>
                <a:spcPts val="0"/>
              </a:spcBef>
              <a:buFont typeface="Wingdings" panose="05000000000000000000" pitchFamily="2" charset="2"/>
              <a:buChar char="Ø"/>
            </a:pPr>
            <a:endParaRPr lang="en-US" sz="1400" b="1" dirty="0">
              <a:solidFill>
                <a:schemeClr val="bg1"/>
              </a:solidFill>
              <a:latin typeface=" Arial"/>
              <a:cs typeface="Arial" pitchFamily="34" charset="0"/>
            </a:endParaRPr>
          </a:p>
          <a:p>
            <a:pPr marL="166521" algn="l">
              <a:spcBef>
                <a:spcPts val="0"/>
              </a:spcBef>
              <a:buFont typeface="Wingdings" panose="05000000000000000000" pitchFamily="2" charset="2"/>
              <a:buChar char="Ø"/>
            </a:pPr>
            <a:r>
              <a:rPr lang="en-US" sz="1400" b="1" dirty="0">
                <a:solidFill>
                  <a:schemeClr val="bg1"/>
                </a:solidFill>
                <a:latin typeface=" Arial"/>
                <a:cs typeface="Arial" pitchFamily="34" charset="0"/>
              </a:rPr>
              <a:t> Can be reported to the SARC, Command, or State/DoD IG</a:t>
            </a:r>
          </a:p>
          <a:p>
            <a:pPr marL="166521" algn="l">
              <a:spcBef>
                <a:spcPts val="0"/>
              </a:spcBef>
              <a:buFont typeface="Wingdings" panose="05000000000000000000" pitchFamily="2" charset="2"/>
              <a:buChar char="Ø"/>
            </a:pPr>
            <a:endParaRPr lang="en-US" sz="1400" b="1" dirty="0">
              <a:solidFill>
                <a:schemeClr val="bg1"/>
              </a:solidFill>
              <a:latin typeface=" Arial"/>
              <a:cs typeface="Arial" pitchFamily="34" charset="0"/>
            </a:endParaRPr>
          </a:p>
          <a:p>
            <a:pPr marL="166521" algn="l">
              <a:spcBef>
                <a:spcPts val="0"/>
              </a:spcBef>
              <a:buFont typeface="Wingdings" panose="05000000000000000000" pitchFamily="2" charset="2"/>
              <a:buChar char="Ø"/>
            </a:pPr>
            <a:r>
              <a:rPr lang="en-US" sz="1400" b="1" dirty="0">
                <a:solidFill>
                  <a:schemeClr val="bg1"/>
                </a:solidFill>
                <a:latin typeface=" Arial"/>
              </a:rPr>
              <a:t> This type of retaliation should be investigated by the Inspector General.</a:t>
            </a:r>
            <a:endParaRPr sz="1400" dirty="0">
              <a:solidFill>
                <a:schemeClr val="bg1"/>
              </a:solidFill>
              <a:latin typeface=" Arial"/>
            </a:endParaRPr>
          </a:p>
        </p:txBody>
      </p:sp>
      <p:sp>
        <p:nvSpPr>
          <p:cNvPr id="12" name="object 7">
            <a:extLst>
              <a:ext uri="{FF2B5EF4-FFF2-40B4-BE49-F238E27FC236}">
                <a16:creationId xmlns:a16="http://schemas.microsoft.com/office/drawing/2014/main" id="{22A7A80D-8603-8BFA-1DAC-11C92E6D84CF}"/>
              </a:ext>
            </a:extLst>
          </p:cNvPr>
          <p:cNvSpPr/>
          <p:nvPr/>
        </p:nvSpPr>
        <p:spPr>
          <a:xfrm>
            <a:off x="4439480" y="1245704"/>
            <a:ext cx="3339547" cy="5062331"/>
          </a:xfrm>
          <a:prstGeom prst="rect">
            <a:avLst/>
          </a:prstGeom>
          <a:blipFill>
            <a:blip r:embed="rId4" cstate="print"/>
            <a:stretch>
              <a:fillRect/>
            </a:stretch>
          </a:blipFill>
        </p:spPr>
        <p:txBody>
          <a:bodyPr wrap="square" lIns="0" tIns="0" rIns="91345" bIns="0" rtlCol="0"/>
          <a:lstStyle/>
          <a:p>
            <a:pPr algn="ctr">
              <a:spcBef>
                <a:spcPts val="265"/>
              </a:spcBef>
            </a:pPr>
            <a:endParaRPr lang="en-US" sz="1998" b="1" u="sng" dirty="0">
              <a:solidFill>
                <a:srgbClr val="FFFF00"/>
              </a:solidFill>
              <a:latin typeface=" Arial"/>
              <a:cs typeface="Helvetica" panose="020B0604020202020204" pitchFamily="34" charset="0"/>
            </a:endParaRPr>
          </a:p>
          <a:p>
            <a:pPr algn="ctr">
              <a:spcBef>
                <a:spcPts val="265"/>
              </a:spcBef>
            </a:pPr>
            <a:r>
              <a:rPr lang="en-US" sz="1998" b="1" u="sng" dirty="0">
                <a:solidFill>
                  <a:srgbClr val="FFFF00"/>
                </a:solidFill>
                <a:latin typeface=" Arial"/>
                <a:cs typeface="Helvetica" panose="020B0604020202020204" pitchFamily="34" charset="0"/>
              </a:rPr>
              <a:t>Ostracism</a:t>
            </a:r>
            <a:r>
              <a:rPr lang="en-US" sz="1998" b="1" u="sng" spc="-70" dirty="0">
                <a:solidFill>
                  <a:srgbClr val="FFFF00"/>
                </a:solidFill>
                <a:latin typeface=" Arial"/>
                <a:cs typeface="Helvetica" panose="020B0604020202020204" pitchFamily="34" charset="0"/>
              </a:rPr>
              <a:t> </a:t>
            </a:r>
            <a:r>
              <a:rPr lang="en-US" sz="1998" b="1" u="sng" dirty="0">
                <a:solidFill>
                  <a:srgbClr val="FFFF00"/>
                </a:solidFill>
                <a:latin typeface=" Arial"/>
                <a:cs typeface="Helvetica" panose="020B0604020202020204" pitchFamily="34" charset="0"/>
              </a:rPr>
              <a:t>(Peers)</a:t>
            </a:r>
          </a:p>
          <a:p>
            <a:pPr algn="ctr">
              <a:spcBef>
                <a:spcPts val="265"/>
              </a:spcBef>
            </a:pPr>
            <a:endParaRPr lang="en-US" sz="1998" b="1" u="sng" dirty="0">
              <a:solidFill>
                <a:prstClr val="black"/>
              </a:solidFill>
              <a:latin typeface=" Arial"/>
              <a:cs typeface="Helvetica" panose="020B0604020202020204" pitchFamily="34" charset="0"/>
            </a:endParaRPr>
          </a:p>
          <a:p>
            <a:pPr marL="225200" indent="-12687" algn="l">
              <a:buFont typeface="Wingdings" panose="05000000000000000000" pitchFamily="2" charset="2"/>
              <a:buChar char="Ø"/>
            </a:pPr>
            <a:r>
              <a:rPr lang="en-US" sz="1400" b="1" dirty="0">
                <a:solidFill>
                  <a:srgbClr val="FFFFFF"/>
                </a:solidFill>
                <a:latin typeface=" Arial"/>
                <a:cs typeface="Helvetica" panose="020B0604020202020204" pitchFamily="34" charset="0"/>
              </a:rPr>
              <a:t> Excluding from social  acceptance, </a:t>
            </a:r>
            <a:r>
              <a:rPr lang="en-US" sz="1400" b="1" spc="-5" dirty="0">
                <a:solidFill>
                  <a:srgbClr val="FFFFFF"/>
                </a:solidFill>
                <a:latin typeface=" Arial"/>
                <a:cs typeface="Helvetica" panose="020B0604020202020204" pitchFamily="34" charset="0"/>
              </a:rPr>
              <a:t>privilege,</a:t>
            </a:r>
            <a:r>
              <a:rPr lang="en-US" sz="1400" b="1" spc="-125" dirty="0">
                <a:solidFill>
                  <a:srgbClr val="FFFFFF"/>
                </a:solidFill>
                <a:latin typeface=" Arial"/>
                <a:cs typeface="Helvetica" panose="020B0604020202020204" pitchFamily="34" charset="0"/>
              </a:rPr>
              <a:t> </a:t>
            </a:r>
            <a:r>
              <a:rPr lang="en-US" sz="1400" b="1" spc="-5" dirty="0">
                <a:solidFill>
                  <a:srgbClr val="FFFFFF"/>
                </a:solidFill>
                <a:latin typeface=" Arial"/>
                <a:cs typeface="Helvetica" panose="020B0604020202020204" pitchFamily="34" charset="0"/>
              </a:rPr>
              <a:t>or </a:t>
            </a:r>
            <a:r>
              <a:rPr lang="en-US" sz="1400" b="1" dirty="0">
                <a:solidFill>
                  <a:srgbClr val="FFFFFF"/>
                </a:solidFill>
                <a:latin typeface=" Arial"/>
                <a:cs typeface="Helvetica" panose="020B0604020202020204" pitchFamily="34" charset="0"/>
              </a:rPr>
              <a:t>friendship </a:t>
            </a:r>
          </a:p>
          <a:p>
            <a:pPr marL="225200" indent="-12687" algn="l">
              <a:buFont typeface="Wingdings" panose="05000000000000000000" pitchFamily="2" charset="2"/>
              <a:buChar char="Ø"/>
            </a:pPr>
            <a:endParaRPr lang="en-US" sz="1400" b="1" dirty="0">
              <a:solidFill>
                <a:srgbClr val="FFFFFF"/>
              </a:solidFill>
              <a:latin typeface=" Arial"/>
              <a:cs typeface="Helvetica" panose="020B0604020202020204" pitchFamily="34" charset="0"/>
            </a:endParaRPr>
          </a:p>
          <a:p>
            <a:pPr marL="225200" indent="-12687" algn="l">
              <a:buFont typeface="Wingdings" panose="05000000000000000000" pitchFamily="2" charset="2"/>
              <a:buChar char="Ø"/>
            </a:pPr>
            <a:r>
              <a:rPr lang="en-US" sz="1400" b="1" dirty="0">
                <a:solidFill>
                  <a:schemeClr val="bg1"/>
                </a:solidFill>
                <a:latin typeface=" Arial"/>
                <a:cs typeface="Arial" pitchFamily="34" charset="0"/>
              </a:rPr>
              <a:t> For making, preparing to make, or being perceived as making or preparing to make a protected communication.</a:t>
            </a:r>
          </a:p>
          <a:p>
            <a:pPr marL="225200" indent="-12687" algn="l">
              <a:buFont typeface="Wingdings" panose="05000000000000000000" pitchFamily="2" charset="2"/>
              <a:buChar char="Ø"/>
            </a:pPr>
            <a:endParaRPr lang="en-US" sz="1400" b="1" dirty="0">
              <a:solidFill>
                <a:schemeClr val="bg1"/>
              </a:solidFill>
              <a:latin typeface=" Arial"/>
              <a:cs typeface="Arial" pitchFamily="34" charset="0"/>
            </a:endParaRPr>
          </a:p>
          <a:p>
            <a:pPr marL="225200" indent="-12687" algn="l">
              <a:buFont typeface="Wingdings" panose="05000000000000000000" pitchFamily="2" charset="2"/>
              <a:buChar char="Ø"/>
            </a:pPr>
            <a:r>
              <a:rPr lang="en-US" sz="1400" b="1" dirty="0">
                <a:solidFill>
                  <a:schemeClr val="bg1"/>
                </a:solidFill>
                <a:latin typeface=" Arial"/>
                <a:cs typeface="Arial" pitchFamily="34" charset="0"/>
              </a:rPr>
              <a:t> Can be reported to the SARC, Command, or State/DoD IG</a:t>
            </a:r>
          </a:p>
          <a:p>
            <a:pPr marL="225200" indent="-12687" algn="l">
              <a:buFont typeface="Wingdings" panose="05000000000000000000" pitchFamily="2" charset="2"/>
              <a:buChar char="Ø"/>
            </a:pPr>
            <a:endParaRPr lang="en-US" sz="1400" b="1" dirty="0">
              <a:solidFill>
                <a:schemeClr val="bg1"/>
              </a:solidFill>
              <a:latin typeface=" Arial"/>
              <a:cs typeface="Arial" pitchFamily="34" charset="0"/>
            </a:endParaRPr>
          </a:p>
          <a:p>
            <a:pPr marL="225200" indent="-12687" algn="l">
              <a:buFont typeface="Wingdings" panose="05000000000000000000" pitchFamily="2" charset="2"/>
              <a:buChar char="Ø"/>
            </a:pPr>
            <a:r>
              <a:rPr lang="en-US" sz="1400" b="1" dirty="0">
                <a:solidFill>
                  <a:schemeClr val="bg1"/>
                </a:solidFill>
                <a:latin typeface=" Arial"/>
              </a:rPr>
              <a:t> This type of retaliation should be investigated by the victim’s chain of command.</a:t>
            </a:r>
          </a:p>
          <a:p>
            <a:pPr marL="212513" algn="l"/>
            <a:endParaRPr lang="en-US" sz="4790" b="1" dirty="0">
              <a:solidFill>
                <a:srgbClr val="FFFFFF"/>
              </a:solidFill>
              <a:cs typeface="Helvetica" panose="020B0604020202020204" pitchFamily="34" charset="0"/>
            </a:endParaRPr>
          </a:p>
          <a:p>
            <a:pPr marL="212512"/>
            <a:endParaRPr lang="en-US" sz="4790" b="1" dirty="0">
              <a:solidFill>
                <a:prstClr val="black"/>
              </a:solidFill>
              <a:cs typeface="Helvetica" panose="020B0604020202020204" pitchFamily="34" charset="0"/>
            </a:endParaRPr>
          </a:p>
        </p:txBody>
      </p:sp>
      <p:sp>
        <p:nvSpPr>
          <p:cNvPr id="15" name="object 8">
            <a:extLst>
              <a:ext uri="{FF2B5EF4-FFF2-40B4-BE49-F238E27FC236}">
                <a16:creationId xmlns:a16="http://schemas.microsoft.com/office/drawing/2014/main" id="{776716F4-6222-2061-D542-2F1EEBD490BA}"/>
              </a:ext>
            </a:extLst>
          </p:cNvPr>
          <p:cNvSpPr/>
          <p:nvPr/>
        </p:nvSpPr>
        <p:spPr>
          <a:xfrm>
            <a:off x="7898297" y="1285461"/>
            <a:ext cx="3392558" cy="5022574"/>
          </a:xfrm>
          <a:prstGeom prst="rect">
            <a:avLst/>
          </a:prstGeom>
          <a:blipFill>
            <a:blip r:embed="rId5" cstate="print"/>
            <a:stretch>
              <a:fillRect/>
            </a:stretch>
          </a:blipFill>
        </p:spPr>
        <p:txBody>
          <a:bodyPr wrap="square" lIns="0" tIns="0" rIns="91345" bIns="0" rtlCol="0"/>
          <a:lstStyle/>
          <a:p>
            <a:pPr marL="3172" algn="ctr">
              <a:spcBef>
                <a:spcPts val="265"/>
              </a:spcBef>
            </a:pPr>
            <a:endParaRPr lang="en-US" sz="1998" b="1" u="sng" spc="-5" dirty="0">
              <a:solidFill>
                <a:srgbClr val="FFFF00"/>
              </a:solidFill>
              <a:latin typeface=" Arial"/>
              <a:cs typeface="Helvetica" panose="020B0604020202020204" pitchFamily="34" charset="0"/>
            </a:endParaRPr>
          </a:p>
          <a:p>
            <a:pPr marL="3172" algn="ctr">
              <a:spcBef>
                <a:spcPts val="265"/>
              </a:spcBef>
            </a:pPr>
            <a:r>
              <a:rPr lang="en-US" sz="1998" b="1" u="sng" spc="-5" dirty="0">
                <a:solidFill>
                  <a:srgbClr val="FFFF00"/>
                </a:solidFill>
                <a:latin typeface=" Arial"/>
                <a:cs typeface="Helvetica" panose="020B0604020202020204" pitchFamily="34" charset="0"/>
              </a:rPr>
              <a:t>Cruelty/ Maltreatment</a:t>
            </a:r>
          </a:p>
          <a:p>
            <a:pPr marL="3172" algn="ctr">
              <a:spcBef>
                <a:spcPts val="265"/>
              </a:spcBef>
            </a:pPr>
            <a:endParaRPr lang="en-US" sz="1998" b="1" u="sng" dirty="0">
              <a:solidFill>
                <a:prstClr val="black"/>
              </a:solidFill>
              <a:latin typeface=" Arial"/>
              <a:cs typeface="Helvetica" panose="020B0604020202020204" pitchFamily="34" charset="0"/>
            </a:endParaRPr>
          </a:p>
          <a:p>
            <a:pPr marL="344144" marR="284196" algn="l">
              <a:lnSpc>
                <a:spcPct val="107000"/>
              </a:lnSpc>
              <a:buFont typeface="Wingdings" panose="05000000000000000000" pitchFamily="2" charset="2"/>
              <a:buChar char="Ø"/>
            </a:pPr>
            <a:r>
              <a:rPr lang="en-US" sz="1400" b="1" spc="-5" dirty="0">
                <a:solidFill>
                  <a:srgbClr val="FFFFFF"/>
                </a:solidFill>
                <a:latin typeface=" Arial"/>
                <a:cs typeface="Helvetica" panose="020B0604020202020204" pitchFamily="34" charset="0"/>
              </a:rPr>
              <a:t> Cruel / oppressive</a:t>
            </a:r>
            <a:r>
              <a:rPr lang="en-US" sz="1400" b="1" spc="-70" dirty="0">
                <a:solidFill>
                  <a:srgbClr val="FFFFFF"/>
                </a:solidFill>
                <a:latin typeface=" Arial"/>
                <a:cs typeface="Helvetica" panose="020B0604020202020204" pitchFamily="34" charset="0"/>
              </a:rPr>
              <a:t> </a:t>
            </a:r>
            <a:r>
              <a:rPr lang="en-US" sz="1400" b="1" dirty="0">
                <a:solidFill>
                  <a:srgbClr val="FFFFFF"/>
                </a:solidFill>
                <a:latin typeface=" Arial"/>
                <a:cs typeface="Helvetica" panose="020B0604020202020204" pitchFamily="34" charset="0"/>
              </a:rPr>
              <a:t>acts  </a:t>
            </a:r>
            <a:r>
              <a:rPr lang="en-US" sz="1400" b="1" spc="-5" dirty="0">
                <a:solidFill>
                  <a:srgbClr val="FFFFFF"/>
                </a:solidFill>
                <a:latin typeface=" Arial"/>
                <a:cs typeface="Helvetica" panose="020B0604020202020204" pitchFamily="34" charset="0"/>
              </a:rPr>
              <a:t>(Physical </a:t>
            </a:r>
            <a:r>
              <a:rPr lang="en-US" sz="1400" b="1" dirty="0">
                <a:solidFill>
                  <a:srgbClr val="FFFFFF"/>
                </a:solidFill>
                <a:latin typeface=" Arial"/>
                <a:cs typeface="Helvetica" panose="020B0604020202020204" pitchFamily="34" charset="0"/>
              </a:rPr>
              <a:t>or</a:t>
            </a:r>
            <a:r>
              <a:rPr lang="en-US" sz="1400" b="1" spc="-30" dirty="0">
                <a:solidFill>
                  <a:srgbClr val="FFFFFF"/>
                </a:solidFill>
                <a:latin typeface=" Arial"/>
                <a:cs typeface="Helvetica" panose="020B0604020202020204" pitchFamily="34" charset="0"/>
              </a:rPr>
              <a:t> </a:t>
            </a:r>
            <a:r>
              <a:rPr lang="en-US" sz="1400" b="1" spc="-10" dirty="0">
                <a:solidFill>
                  <a:srgbClr val="FFFFFF"/>
                </a:solidFill>
                <a:latin typeface=" Arial"/>
                <a:cs typeface="Helvetica" panose="020B0604020202020204" pitchFamily="34" charset="0"/>
              </a:rPr>
              <a:t>Psychological)</a:t>
            </a:r>
            <a:endParaRPr lang="en-US" sz="1400" b="1" dirty="0">
              <a:solidFill>
                <a:prstClr val="black"/>
              </a:solidFill>
              <a:latin typeface=" Arial"/>
              <a:cs typeface="Helvetica" panose="020B0604020202020204" pitchFamily="34" charset="0"/>
            </a:endParaRPr>
          </a:p>
          <a:p>
            <a:pPr marL="510664" algn="l">
              <a:spcBef>
                <a:spcPts val="165"/>
              </a:spcBef>
              <a:buFont typeface="Arial" panose="020B0604020202020204" pitchFamily="34" charset="0"/>
              <a:buChar char="•"/>
            </a:pPr>
            <a:r>
              <a:rPr lang="en-US" sz="1400" b="1" dirty="0">
                <a:solidFill>
                  <a:srgbClr val="FFFFFF"/>
                </a:solidFill>
                <a:latin typeface=" Arial"/>
                <a:cs typeface="Helvetica" panose="020B0604020202020204" pitchFamily="34" charset="0"/>
              </a:rPr>
              <a:t> By superior (Article</a:t>
            </a:r>
            <a:r>
              <a:rPr lang="en-US" sz="1400" b="1" spc="-120" dirty="0">
                <a:solidFill>
                  <a:srgbClr val="FFFFFF"/>
                </a:solidFill>
                <a:latin typeface=" Arial"/>
                <a:cs typeface="Helvetica" panose="020B0604020202020204" pitchFamily="34" charset="0"/>
              </a:rPr>
              <a:t> </a:t>
            </a:r>
            <a:r>
              <a:rPr lang="en-US" sz="1400" b="1" dirty="0">
                <a:solidFill>
                  <a:srgbClr val="FFFFFF"/>
                </a:solidFill>
                <a:latin typeface=" Arial"/>
                <a:cs typeface="Helvetica" panose="020B0604020202020204" pitchFamily="34" charset="0"/>
              </a:rPr>
              <a:t>93)</a:t>
            </a:r>
            <a:endParaRPr lang="en-US" sz="1400" b="1" dirty="0">
              <a:solidFill>
                <a:prstClr val="black"/>
              </a:solidFill>
              <a:latin typeface=" Arial"/>
              <a:cs typeface="Helvetica" panose="020B0604020202020204" pitchFamily="34" charset="0"/>
            </a:endParaRPr>
          </a:p>
          <a:p>
            <a:pPr marL="510664" indent="117358" algn="l">
              <a:spcBef>
                <a:spcPts val="170"/>
              </a:spcBef>
              <a:buFont typeface="Arial" panose="020B0604020202020204" pitchFamily="34" charset="0"/>
              <a:buChar char="•"/>
            </a:pPr>
            <a:r>
              <a:rPr lang="en-US" sz="1400" b="1" dirty="0">
                <a:solidFill>
                  <a:srgbClr val="FFFFFF"/>
                </a:solidFill>
                <a:latin typeface=" Arial"/>
                <a:cs typeface="Helvetica" panose="020B0604020202020204" pitchFamily="34" charset="0"/>
              </a:rPr>
              <a:t> or peers (AR 600-20)</a:t>
            </a:r>
          </a:p>
          <a:p>
            <a:pPr marL="510664" indent="117358" algn="l">
              <a:spcBef>
                <a:spcPts val="170"/>
              </a:spcBef>
              <a:buFont typeface="Arial" panose="020B0604020202020204" pitchFamily="34" charset="0"/>
              <a:buChar char="•"/>
            </a:pPr>
            <a:endParaRPr lang="en-US" sz="1400" b="1" dirty="0">
              <a:solidFill>
                <a:prstClr val="black"/>
              </a:solidFill>
              <a:latin typeface=" Arial"/>
              <a:cs typeface="Helvetica" panose="020B0604020202020204" pitchFamily="34" charset="0"/>
            </a:endParaRPr>
          </a:p>
          <a:p>
            <a:pPr marL="344144" algn="l">
              <a:spcBef>
                <a:spcPts val="165"/>
              </a:spcBef>
              <a:buFont typeface="Wingdings" panose="05000000000000000000" pitchFamily="2" charset="2"/>
              <a:buChar char="Ø"/>
            </a:pPr>
            <a:r>
              <a:rPr lang="en-US" sz="1400" b="1" dirty="0">
                <a:solidFill>
                  <a:schemeClr val="bg1"/>
                </a:solidFill>
                <a:latin typeface=" Arial"/>
                <a:cs typeface="Helvetica" panose="020B0604020202020204" pitchFamily="34" charset="0"/>
              </a:rPr>
              <a:t> Inherently criminal activity (</a:t>
            </a:r>
            <a:r>
              <a:rPr lang="en-US" sz="1400" b="1" dirty="0" err="1">
                <a:solidFill>
                  <a:schemeClr val="bg1"/>
                </a:solidFill>
                <a:latin typeface=" Arial"/>
                <a:cs typeface="Helvetica" panose="020B0604020202020204" pitchFamily="34" charset="0"/>
              </a:rPr>
              <a:t>ie</a:t>
            </a:r>
            <a:r>
              <a:rPr lang="en-US" sz="1400" b="1" dirty="0">
                <a:solidFill>
                  <a:schemeClr val="bg1"/>
                </a:solidFill>
                <a:latin typeface=" Arial"/>
                <a:cs typeface="Helvetica" panose="020B0604020202020204" pitchFamily="34" charset="0"/>
              </a:rPr>
              <a:t>, assault, property damage, stalking)  </a:t>
            </a:r>
          </a:p>
          <a:p>
            <a:pPr marL="344144" algn="l">
              <a:spcBef>
                <a:spcPts val="165"/>
              </a:spcBef>
              <a:buFont typeface="Wingdings" panose="05000000000000000000" pitchFamily="2" charset="2"/>
              <a:buChar char="Ø"/>
            </a:pPr>
            <a:endParaRPr lang="en-US" sz="1400" b="1" dirty="0">
              <a:solidFill>
                <a:schemeClr val="bg1"/>
              </a:solidFill>
              <a:latin typeface=" Arial"/>
              <a:cs typeface="Helvetica" panose="020B0604020202020204" pitchFamily="34" charset="0"/>
            </a:endParaRPr>
          </a:p>
          <a:p>
            <a:pPr marL="344144" algn="l">
              <a:spcBef>
                <a:spcPts val="165"/>
              </a:spcBef>
              <a:buFont typeface="Wingdings" panose="05000000000000000000" pitchFamily="2" charset="2"/>
              <a:buChar char="Ø"/>
            </a:pPr>
            <a:r>
              <a:rPr lang="en-US" sz="1400" b="1" dirty="0">
                <a:solidFill>
                  <a:schemeClr val="bg1"/>
                </a:solidFill>
                <a:latin typeface=" Arial"/>
                <a:cs typeface="Arial" pitchFamily="34" charset="0"/>
              </a:rPr>
              <a:t> For making, preparing to make, or being perceived as making or preparing to make a protected communication.</a:t>
            </a:r>
          </a:p>
          <a:p>
            <a:pPr marL="344144" algn="l">
              <a:spcBef>
                <a:spcPts val="165"/>
              </a:spcBef>
              <a:buFont typeface="Wingdings" panose="05000000000000000000" pitchFamily="2" charset="2"/>
              <a:buChar char="Ø"/>
            </a:pPr>
            <a:endParaRPr lang="en-US" sz="1400" b="1" dirty="0">
              <a:solidFill>
                <a:schemeClr val="bg1"/>
              </a:solidFill>
              <a:latin typeface=" Arial"/>
              <a:cs typeface="Arial" pitchFamily="34" charset="0"/>
            </a:endParaRPr>
          </a:p>
          <a:p>
            <a:pPr marL="344144" algn="l">
              <a:spcBef>
                <a:spcPts val="165"/>
              </a:spcBef>
              <a:buFont typeface="Wingdings" panose="05000000000000000000" pitchFamily="2" charset="2"/>
              <a:buChar char="Ø"/>
            </a:pPr>
            <a:r>
              <a:rPr lang="en-US" sz="1400" b="1" dirty="0">
                <a:solidFill>
                  <a:schemeClr val="bg1"/>
                </a:solidFill>
                <a:latin typeface=" Arial"/>
                <a:cs typeface="Arial" pitchFamily="34" charset="0"/>
              </a:rPr>
              <a:t> Can be reported to the SARC or Command</a:t>
            </a:r>
          </a:p>
          <a:p>
            <a:pPr marL="344144" algn="l">
              <a:spcBef>
                <a:spcPts val="165"/>
              </a:spcBef>
              <a:buFont typeface="Wingdings" panose="05000000000000000000" pitchFamily="2" charset="2"/>
              <a:buChar char="Ø"/>
            </a:pPr>
            <a:endParaRPr lang="en-US" sz="1598" b="1" dirty="0">
              <a:solidFill>
                <a:schemeClr val="bg1"/>
              </a:solidFill>
              <a:latin typeface=" Arial"/>
              <a:cs typeface="Arial" pitchFamily="34" charset="0"/>
            </a:endParaRPr>
          </a:p>
          <a:p>
            <a:pPr marL="344144">
              <a:spcBef>
                <a:spcPts val="165"/>
              </a:spcBef>
            </a:pPr>
            <a:endParaRPr lang="en-US" sz="4790" b="1" dirty="0">
              <a:solidFill>
                <a:prstClr val="black"/>
              </a:solidFill>
              <a:latin typeface=" Arial"/>
              <a:cs typeface="Helvetica" panose="020B0604020202020204" pitchFamily="34" charset="0"/>
            </a:endParaRPr>
          </a:p>
          <a:p>
            <a:pPr marL="344144">
              <a:spcBef>
                <a:spcPts val="165"/>
              </a:spcBef>
            </a:pPr>
            <a:endParaRPr lang="en-US" sz="4790" b="1" dirty="0">
              <a:solidFill>
                <a:prstClr val="black"/>
              </a:solidFill>
              <a:latin typeface=" Arial"/>
              <a:cs typeface="Helvetica" panose="020B0604020202020204" pitchFamily="34" charset="0"/>
            </a:endParaRPr>
          </a:p>
          <a:p>
            <a:endParaRPr sz="4790" dirty="0">
              <a:solidFill>
                <a:prstClr val="black"/>
              </a:solidFill>
            </a:endParaRPr>
          </a:p>
        </p:txBody>
      </p:sp>
      <p:sp>
        <p:nvSpPr>
          <p:cNvPr id="17" name="Title 16">
            <a:extLst>
              <a:ext uri="{FF2B5EF4-FFF2-40B4-BE49-F238E27FC236}">
                <a16:creationId xmlns:a16="http://schemas.microsoft.com/office/drawing/2014/main" id="{ABBAA31D-A3FF-9637-D3DF-26D2114535D9}"/>
              </a:ext>
            </a:extLst>
          </p:cNvPr>
          <p:cNvSpPr>
            <a:spLocks noGrp="1"/>
          </p:cNvSpPr>
          <p:nvPr>
            <p:ph type="title"/>
          </p:nvPr>
        </p:nvSpPr>
        <p:spPr>
          <a:xfrm>
            <a:off x="1097279" y="286604"/>
            <a:ext cx="10114059" cy="1316910"/>
          </a:xfrm>
        </p:spPr>
        <p:txBody>
          <a:bodyPr anchor="t"/>
          <a:lstStyle/>
          <a:p>
            <a:pPr algn="ctr"/>
            <a:r>
              <a:rPr lang="en-US" sz="4800" dirty="0">
                <a:solidFill>
                  <a:schemeClr val="tx1"/>
                </a:solidFill>
                <a:effectLst/>
                <a:latin typeface=" Arial"/>
              </a:rPr>
              <a:t>Retaliation Behaviors</a:t>
            </a:r>
            <a:endParaRPr lang="en-US" dirty="0"/>
          </a:p>
        </p:txBody>
      </p:sp>
    </p:spTree>
    <p:extLst>
      <p:ext uri="{BB962C8B-B14F-4D97-AF65-F5344CB8AC3E}">
        <p14:creationId xmlns:p14="http://schemas.microsoft.com/office/powerpoint/2010/main" val="3338514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CCC6-2C59-8A8F-C019-9C8AE3A3F3FB}"/>
              </a:ext>
            </a:extLst>
          </p:cNvPr>
          <p:cNvSpPr>
            <a:spLocks noGrp="1"/>
          </p:cNvSpPr>
          <p:nvPr>
            <p:ph type="title"/>
          </p:nvPr>
        </p:nvSpPr>
        <p:spPr/>
        <p:txBody>
          <a:bodyPr/>
          <a:lstStyle/>
          <a:p>
            <a:r>
              <a:rPr lang="en-US" dirty="0"/>
              <a:t>Retaliation Reporting</a:t>
            </a:r>
          </a:p>
        </p:txBody>
      </p:sp>
      <p:sp>
        <p:nvSpPr>
          <p:cNvPr id="3" name="Content Placeholder 2">
            <a:extLst>
              <a:ext uri="{FF2B5EF4-FFF2-40B4-BE49-F238E27FC236}">
                <a16:creationId xmlns:a16="http://schemas.microsoft.com/office/drawing/2014/main" id="{07165A91-B8D4-1C24-DC0E-816FB12BFF98}"/>
              </a:ext>
            </a:extLst>
          </p:cNvPr>
          <p:cNvSpPr>
            <a:spLocks noGrp="1"/>
          </p:cNvSpPr>
          <p:nvPr>
            <p:ph idx="1"/>
          </p:nvPr>
        </p:nvSpPr>
        <p:spPr/>
        <p:txBody>
          <a:bodyPr>
            <a:normAutofit/>
          </a:bodyPr>
          <a:lstStyle/>
          <a:p>
            <a:pPr>
              <a:buClr>
                <a:schemeClr val="accent2"/>
              </a:buClr>
              <a:buFont typeface="Wingdings" panose="05000000000000000000" pitchFamily="2" charset="2"/>
              <a:buChar char="Ø"/>
            </a:pPr>
            <a:r>
              <a:rPr lang="en-US" sz="2400" dirty="0"/>
              <a:t>There is a formal reporting process for retaliation, which includes completing the DD 2910-2 and will include an investigation of the report</a:t>
            </a:r>
          </a:p>
          <a:p>
            <a:pPr>
              <a:buClr>
                <a:schemeClr val="accent2"/>
              </a:buClr>
              <a:buFont typeface="Wingdings" panose="05000000000000000000" pitchFamily="2" charset="2"/>
              <a:buChar char="Ø"/>
            </a:pPr>
            <a:r>
              <a:rPr lang="en-US" sz="2400" dirty="0"/>
              <a:t>You can report retaliation to the Commander, IG, and/or SARC (depending on type of retaliation your comfort level in reporting to your Chain of Command may vary – it’s important to know you have these other resources available to you/your battle buddy)</a:t>
            </a:r>
          </a:p>
        </p:txBody>
      </p:sp>
      <p:sp>
        <p:nvSpPr>
          <p:cNvPr id="4" name="Footer Placeholder 3">
            <a:extLst>
              <a:ext uri="{FF2B5EF4-FFF2-40B4-BE49-F238E27FC236}">
                <a16:creationId xmlns:a16="http://schemas.microsoft.com/office/drawing/2014/main" id="{39BFAB7E-39F5-140C-FF42-B69207E9CB17}"/>
              </a:ext>
            </a:extLst>
          </p:cNvPr>
          <p:cNvSpPr>
            <a:spLocks noGrp="1"/>
          </p:cNvSpPr>
          <p:nvPr>
            <p:ph type="ftr" sz="quarter" idx="11"/>
          </p:nvPr>
        </p:nvSpPr>
        <p:spPr/>
        <p:txBody>
          <a:bodyPr/>
          <a:lstStyle/>
          <a:p>
            <a:r>
              <a:rPr lang="en-US" dirty="0"/>
              <a:t>FY24</a:t>
            </a:r>
          </a:p>
        </p:txBody>
      </p:sp>
    </p:spTree>
    <p:extLst>
      <p:ext uri="{BB962C8B-B14F-4D97-AF65-F5344CB8AC3E}">
        <p14:creationId xmlns:p14="http://schemas.microsoft.com/office/powerpoint/2010/main" val="1224441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730588"/>
          </a:xfrm>
        </p:spPr>
        <p:txBody>
          <a:bodyPr/>
          <a:lstStyle/>
          <a:p>
            <a:r>
              <a:rPr lang="en-US" b="1" dirty="0"/>
              <a:t>Points of Contact</a:t>
            </a:r>
          </a:p>
        </p:txBody>
      </p:sp>
      <p:sp>
        <p:nvSpPr>
          <p:cNvPr id="6" name="Content Placeholder 5"/>
          <p:cNvSpPr>
            <a:spLocks noGrp="1"/>
          </p:cNvSpPr>
          <p:nvPr>
            <p:ph type="body" sz="half" idx="2"/>
          </p:nvPr>
        </p:nvSpPr>
        <p:spPr>
          <a:xfrm>
            <a:off x="457200" y="1937035"/>
            <a:ext cx="3200400" cy="2914883"/>
          </a:xfrm>
        </p:spPr>
        <p:txBody>
          <a:bodyPr>
            <a:normAutofit/>
          </a:bodyPr>
          <a:lstStyle/>
          <a:p>
            <a:pPr algn="ctr"/>
            <a:r>
              <a:rPr lang="en-US" sz="2800" dirty="0"/>
              <a:t>24/7 NY SHARP Line: </a:t>
            </a:r>
          </a:p>
          <a:p>
            <a:pPr marL="0" indent="0" algn="ctr">
              <a:buNone/>
            </a:pPr>
            <a:r>
              <a:rPr lang="en-US" sz="2800" dirty="0"/>
              <a:t> </a:t>
            </a:r>
            <a:r>
              <a:rPr lang="en-US" sz="2800" b="1" dirty="0">
                <a:solidFill>
                  <a:srgbClr val="FFFF00"/>
                </a:solidFill>
              </a:rPr>
              <a:t>518-339-7586</a:t>
            </a:r>
          </a:p>
          <a:p>
            <a:pPr marL="0" indent="0" algn="ctr">
              <a:buNone/>
            </a:pPr>
            <a:endParaRPr lang="en-US" sz="2800" b="1" dirty="0">
              <a:solidFill>
                <a:schemeClr val="bg1"/>
              </a:solidFill>
            </a:endParaRPr>
          </a:p>
          <a:p>
            <a:pPr algn="ctr"/>
            <a:r>
              <a:rPr lang="en-US" sz="2800" b="1" dirty="0">
                <a:solidFill>
                  <a:schemeClr val="bg1"/>
                </a:solidFill>
              </a:rPr>
              <a:t>DoD Safe Helpline: </a:t>
            </a:r>
          </a:p>
          <a:p>
            <a:pPr algn="ctr"/>
            <a:r>
              <a:rPr lang="en-US" sz="2800" b="1" dirty="0">
                <a:solidFill>
                  <a:srgbClr val="FFFF00"/>
                </a:solidFill>
              </a:rPr>
              <a:t>877-995-5247</a:t>
            </a:r>
          </a:p>
          <a:p>
            <a:pPr marL="0" indent="0">
              <a:buNone/>
            </a:pPr>
            <a:endParaRPr lang="en-US" sz="2800" dirty="0"/>
          </a:p>
        </p:txBody>
      </p:sp>
      <p:sp>
        <p:nvSpPr>
          <p:cNvPr id="8" name="Footer Placeholder 3"/>
          <p:cNvSpPr txBox="1">
            <a:spLocks/>
          </p:cNvSpPr>
          <p:nvPr/>
        </p:nvSpPr>
        <p:spPr>
          <a:xfrm>
            <a:off x="3686185" y="6459784"/>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FY24</a:t>
            </a:r>
          </a:p>
        </p:txBody>
      </p:sp>
      <p:sp>
        <p:nvSpPr>
          <p:cNvPr id="4" name="Content Placeholder 3"/>
          <p:cNvSpPr>
            <a:spLocks noGrp="1"/>
          </p:cNvSpPr>
          <p:nvPr>
            <p:ph idx="1"/>
          </p:nvPr>
        </p:nvSpPr>
        <p:spPr>
          <a:xfrm>
            <a:off x="4224528" y="109728"/>
            <a:ext cx="7744968" cy="6364224"/>
          </a:xfrm>
        </p:spPr>
        <p:txBody>
          <a:bodyPr/>
          <a:lstStyle/>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sz="2400" b="1" dirty="0">
                <a:solidFill>
                  <a:schemeClr val="tx1"/>
                </a:solidFill>
              </a:rPr>
              <a:t>JFHQ SARC (Full-time): </a:t>
            </a:r>
            <a:r>
              <a:rPr lang="en-US" sz="2400" dirty="0">
                <a:solidFill>
                  <a:schemeClr val="tx1"/>
                </a:solidFill>
              </a:rPr>
              <a:t>Mrs. Jackie O’Keefe, 518-786-4734</a:t>
            </a:r>
          </a:p>
          <a:p>
            <a:endParaRPr lang="en-US" sz="2400" b="1" dirty="0">
              <a:solidFill>
                <a:schemeClr val="tx1"/>
              </a:solidFill>
            </a:endParaRPr>
          </a:p>
          <a:p>
            <a:r>
              <a:rPr lang="en-US" sz="2400" b="1" dirty="0">
                <a:solidFill>
                  <a:schemeClr val="tx1"/>
                </a:solidFill>
              </a:rPr>
              <a:t>JFHQ VA (Full-time): </a:t>
            </a:r>
            <a:r>
              <a:rPr lang="en-US" sz="2400" dirty="0">
                <a:solidFill>
                  <a:schemeClr val="tx1"/>
                </a:solidFill>
              </a:rPr>
              <a:t>Ms. Yvonne Masse, 518-786-4956</a:t>
            </a:r>
          </a:p>
          <a:p>
            <a:endParaRPr lang="en-US" sz="2400" dirty="0">
              <a:solidFill>
                <a:schemeClr val="tx1"/>
              </a:solidFill>
            </a:endParaRPr>
          </a:p>
          <a:p>
            <a:r>
              <a:rPr lang="en-US" sz="2400" b="1" dirty="0">
                <a:solidFill>
                  <a:schemeClr val="tx1"/>
                </a:solidFill>
              </a:rPr>
              <a:t>JFHQ M-Day SARC: </a:t>
            </a:r>
            <a:r>
              <a:rPr lang="en-US" sz="2400" dirty="0">
                <a:solidFill>
                  <a:schemeClr val="tx1"/>
                </a:solidFill>
              </a:rPr>
              <a:t>MAJ Robin MacHattie, </a:t>
            </a:r>
            <a:r>
              <a:rPr lang="en-US" sz="2400" dirty="0">
                <a:solidFill>
                  <a:schemeClr val="tx1"/>
                </a:solidFill>
                <a:hlinkClick r:id="rId3"/>
              </a:rPr>
              <a:t>robin.j.machattie.mil@army.mil</a:t>
            </a:r>
            <a:r>
              <a:rPr lang="en-US" sz="2400" dirty="0">
                <a:solidFill>
                  <a:schemeClr val="tx1"/>
                </a:solidFill>
              </a:rPr>
              <a:t> </a:t>
            </a:r>
            <a:endParaRPr lang="en-US" sz="2400" b="1" dirty="0">
              <a:solidFill>
                <a:schemeClr val="tx1"/>
              </a:solidFill>
            </a:endParaRPr>
          </a:p>
          <a:p>
            <a:pPr marL="0" indent="0">
              <a:buNone/>
            </a:pPr>
            <a:endParaRPr lang="en-US" dirty="0">
              <a:solidFill>
                <a:schemeClr val="tx1"/>
              </a:solidFill>
            </a:endParaRPr>
          </a:p>
          <a:p>
            <a:endParaRPr lang="en-US" b="1" dirty="0"/>
          </a:p>
        </p:txBody>
      </p:sp>
    </p:spTree>
    <p:extLst>
      <p:ext uri="{BB962C8B-B14F-4D97-AF65-F5344CB8AC3E}">
        <p14:creationId xmlns:p14="http://schemas.microsoft.com/office/powerpoint/2010/main" val="119710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bwMode="gray">
          <a:xfrm>
            <a:off x="2270969" y="1435123"/>
            <a:ext cx="8003270" cy="485922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106000"/>
              </a:lnSpc>
              <a:spcBef>
                <a:spcPct val="80000"/>
              </a:spcBef>
              <a:spcAft>
                <a:spcPct val="0"/>
              </a:spcAft>
              <a:buClr>
                <a:schemeClr val="tx1"/>
              </a:buClr>
              <a:buSzPct val="80000"/>
              <a:buNone/>
              <a:defRPr sz="1100">
                <a:solidFill>
                  <a:schemeClr val="tx1"/>
                </a:solidFill>
                <a:latin typeface="+mn-lt"/>
                <a:ea typeface="+mn-ea"/>
                <a:cs typeface="+mn-cs"/>
              </a:defRPr>
            </a:lvl1pPr>
            <a:lvl2pPr marL="169863" indent="-168275" algn="l" rtl="0" eaLnBrk="1" fontAlgn="base" hangingPunct="1">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1" fontAlgn="base" hangingPunct="1">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1" fontAlgn="base" hangingPunct="1">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1" fontAlgn="base" hangingPunct="1">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a:lstStyle>
          <a:p>
            <a:pPr marL="116895" indent="-116895" defTabSz="623438">
              <a:buClr>
                <a:srgbClr val="000000"/>
              </a:buClr>
              <a:buFont typeface="Wingdings" panose="05000000000000000000" pitchFamily="2" charset="2"/>
              <a:buChar char="ü"/>
              <a:defRPr/>
            </a:pPr>
            <a:endParaRPr lang="en-US" sz="2454" kern="0" dirty="0">
              <a:solidFill>
                <a:srgbClr val="000000"/>
              </a:solidFill>
              <a:latin typeface="Arial"/>
            </a:endParaRPr>
          </a:p>
          <a:p>
            <a:pPr marL="506543" indent="-506543">
              <a:buClr>
                <a:srgbClr val="C00000"/>
              </a:buClr>
              <a:buFont typeface="Arial" panose="020B0604020202020204" pitchFamily="34" charset="0"/>
              <a:buChar char="X"/>
            </a:pPr>
            <a:r>
              <a:rPr lang="en-US" sz="2800" kern="0" dirty="0">
                <a:solidFill>
                  <a:srgbClr val="000000"/>
                </a:solidFill>
              </a:rPr>
              <a:t>Investigate </a:t>
            </a:r>
          </a:p>
          <a:p>
            <a:pPr marL="506543" indent="-506543">
              <a:buClr>
                <a:srgbClr val="C00000"/>
              </a:buClr>
              <a:buFont typeface="Arial" panose="020B0604020202020204" pitchFamily="34" charset="0"/>
              <a:buChar char="X"/>
            </a:pPr>
            <a:r>
              <a:rPr lang="en-US" sz="2800" kern="0" dirty="0">
                <a:solidFill>
                  <a:srgbClr val="000000"/>
                </a:solidFill>
              </a:rPr>
              <a:t>Make decisions for the client even if they ask us to</a:t>
            </a:r>
          </a:p>
          <a:p>
            <a:pPr marL="506543" indent="-506543">
              <a:buClr>
                <a:srgbClr val="C00000"/>
              </a:buClr>
              <a:buFont typeface="Arial" panose="020B0604020202020204" pitchFamily="34" charset="0"/>
              <a:buChar char="X"/>
            </a:pPr>
            <a:r>
              <a:rPr lang="en-US" sz="2800" kern="0" dirty="0">
                <a:solidFill>
                  <a:srgbClr val="000000"/>
                </a:solidFill>
              </a:rPr>
              <a:t>Solicit clients</a:t>
            </a:r>
          </a:p>
          <a:p>
            <a:pPr marL="0" indent="0">
              <a:buClr>
                <a:srgbClr val="C00000"/>
              </a:buClr>
            </a:pPr>
            <a:r>
              <a:rPr lang="en-US" sz="2800" b="1" kern="0" dirty="0">
                <a:solidFill>
                  <a:srgbClr val="000000"/>
                </a:solidFill>
              </a:rPr>
              <a:t>       </a:t>
            </a:r>
            <a:r>
              <a:rPr lang="en-US" sz="2400" b="1" kern="0" dirty="0">
                <a:solidFill>
                  <a:srgbClr val="000000"/>
                </a:solidFill>
              </a:rPr>
              <a:t>Not an all inclusive list</a:t>
            </a:r>
          </a:p>
          <a:p>
            <a:pPr marL="506543" indent="-506543">
              <a:buClr>
                <a:srgbClr val="C00000"/>
              </a:buClr>
              <a:buFont typeface="Arial" panose="020B0604020202020204" pitchFamily="34" charset="0"/>
              <a:buChar char="X"/>
            </a:pPr>
            <a:endParaRPr lang="en-US" sz="2454" kern="0" dirty="0">
              <a:solidFill>
                <a:srgbClr val="000000"/>
              </a:solidFill>
            </a:endParaRPr>
          </a:p>
          <a:p>
            <a:pPr marL="233789" indent="-233789" defTabSz="623438">
              <a:buClr>
                <a:srgbClr val="000000"/>
              </a:buClr>
              <a:buFont typeface="Arial" panose="020B0604020202020204" pitchFamily="34" charset="0"/>
              <a:buChar char="•"/>
              <a:defRPr/>
            </a:pPr>
            <a:endParaRPr lang="en-US" sz="1091" kern="0" dirty="0">
              <a:solidFill>
                <a:srgbClr val="000000"/>
              </a:solidFill>
              <a:latin typeface="Arial"/>
            </a:endParaRPr>
          </a:p>
        </p:txBody>
      </p:sp>
      <p:sp>
        <p:nvSpPr>
          <p:cNvPr id="4" name="Text Placeholder 1"/>
          <p:cNvSpPr txBox="1">
            <a:spLocks/>
          </p:cNvSpPr>
          <p:nvPr/>
        </p:nvSpPr>
        <p:spPr bwMode="auto">
          <a:xfrm>
            <a:off x="1161535" y="679271"/>
            <a:ext cx="7785696" cy="726383"/>
          </a:xfrm>
          <a:prstGeom prst="rect">
            <a:avLst/>
          </a:prstGeom>
          <a:noFill/>
          <a:ln w="9525">
            <a:noFill/>
            <a:miter lim="800000"/>
            <a:headEnd/>
            <a:tailEnd/>
          </a:ln>
        </p:spPr>
        <p:txBody>
          <a:bodyPr vert="horz" wrap="square" lIns="62345" tIns="31173" rIns="62345" bIns="31173" numCol="1" anchor="t" anchorCtr="0" compatLnSpc="1">
            <a:prstTxWarp prst="textNoShape">
              <a:avLst/>
            </a:prstTxWarp>
          </a:bodyPr>
          <a:lstStyle>
            <a:defPPr>
              <a:defRPr lang="en-US"/>
            </a:defPPr>
            <a:lvl1pPr marL="0" algn="l" defTabSz="914400" rtl="0" eaLnBrk="1" fontAlgn="base" latinLnBrk="0" hangingPunct="1">
              <a:spcBef>
                <a:spcPct val="0"/>
              </a:spcBef>
              <a:spcAft>
                <a:spcPct val="0"/>
              </a:spcAft>
              <a:defRPr sz="670" kern="1200" baseline="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409"/>
              </a:spcBef>
            </a:pPr>
            <a:r>
              <a:rPr lang="en-US" sz="2800" b="1" dirty="0">
                <a:latin typeface="+mj-lt"/>
              </a:rPr>
              <a:t>SARCs &amp; VAs</a:t>
            </a:r>
          </a:p>
          <a:p>
            <a:pPr>
              <a:spcBef>
                <a:spcPts val="409"/>
              </a:spcBef>
            </a:pPr>
            <a:r>
              <a:rPr lang="en-US" sz="2800" b="1" dirty="0">
                <a:solidFill>
                  <a:srgbClr val="C00000"/>
                </a:solidFill>
                <a:latin typeface="+mj-lt"/>
              </a:rPr>
              <a:t>What We Cannot Do </a:t>
            </a:r>
          </a:p>
        </p:txBody>
      </p:sp>
      <p:sp>
        <p:nvSpPr>
          <p:cNvPr id="5" name="Footer Placeholder 3">
            <a:extLst>
              <a:ext uri="{FF2B5EF4-FFF2-40B4-BE49-F238E27FC236}">
                <a16:creationId xmlns:a16="http://schemas.microsoft.com/office/drawing/2014/main" id="{A8E95C1C-E987-4B48-9ED7-E64A3CC26D12}"/>
              </a:ext>
            </a:extLst>
          </p:cNvPr>
          <p:cNvSpPr>
            <a:spLocks noGrp="1"/>
          </p:cNvSpPr>
          <p:nvPr>
            <p:ph type="ftr" sz="quarter" idx="11"/>
          </p:nvPr>
        </p:nvSpPr>
        <p:spPr>
          <a:xfrm>
            <a:off x="3686185" y="6459785"/>
            <a:ext cx="4822804" cy="365125"/>
          </a:xfrm>
        </p:spPr>
        <p:txBody>
          <a:bodyPr/>
          <a:lstStyle/>
          <a:p>
            <a:r>
              <a:rPr lang="en-US" dirty="0"/>
              <a:t>FY24</a:t>
            </a:r>
          </a:p>
        </p:txBody>
      </p:sp>
    </p:spTree>
    <p:extLst>
      <p:ext uri="{BB962C8B-B14F-4D97-AF65-F5344CB8AC3E}">
        <p14:creationId xmlns:p14="http://schemas.microsoft.com/office/powerpoint/2010/main" val="42594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156915" y="1855672"/>
            <a:ext cx="10058400" cy="4725663"/>
          </a:xfrm>
        </p:spPr>
        <p:txBody>
          <a:bodyPr>
            <a:normAutofit/>
          </a:bodyPr>
          <a:lstStyle/>
          <a:p>
            <a:pPr>
              <a:buClr>
                <a:schemeClr val="accent2"/>
              </a:buClr>
              <a:buFont typeface="Wingdings" panose="05000000000000000000" pitchFamily="2" charset="2"/>
              <a:buChar char="Ø"/>
            </a:pPr>
            <a:endParaRPr lang="en-US" sz="2800" dirty="0">
              <a:solidFill>
                <a:schemeClr val="tx1"/>
              </a:solidFill>
            </a:endParaRPr>
          </a:p>
          <a:p>
            <a:pPr>
              <a:buClr>
                <a:schemeClr val="accent2"/>
              </a:buClr>
              <a:buFont typeface="Wingdings" panose="05000000000000000000" pitchFamily="2" charset="2"/>
              <a:buChar char="Ø"/>
            </a:pPr>
            <a:r>
              <a:rPr lang="en-US" sz="2800" dirty="0">
                <a:solidFill>
                  <a:schemeClr val="tx1"/>
                </a:solidFill>
              </a:rPr>
              <a:t> Definition of Sexual Assault</a:t>
            </a:r>
          </a:p>
          <a:p>
            <a:pPr>
              <a:buClr>
                <a:schemeClr val="accent2"/>
              </a:buClr>
              <a:buFont typeface="Wingdings" panose="05000000000000000000" pitchFamily="2" charset="2"/>
              <a:buChar char="Ø"/>
            </a:pPr>
            <a:r>
              <a:rPr lang="en-US" sz="2800" dirty="0">
                <a:solidFill>
                  <a:schemeClr val="tx1"/>
                </a:solidFill>
              </a:rPr>
              <a:t> Consent</a:t>
            </a:r>
          </a:p>
          <a:p>
            <a:pPr>
              <a:buClr>
                <a:schemeClr val="accent2"/>
              </a:buClr>
              <a:buFont typeface="Wingdings" panose="05000000000000000000" pitchFamily="2" charset="2"/>
              <a:buChar char="Ø"/>
            </a:pPr>
            <a:r>
              <a:rPr lang="en-US" sz="2800" dirty="0">
                <a:solidFill>
                  <a:schemeClr val="tx1"/>
                </a:solidFill>
              </a:rPr>
              <a:t> Prevalence &amp; Impact of Sexual Assault</a:t>
            </a:r>
          </a:p>
          <a:p>
            <a:pPr>
              <a:buClr>
                <a:schemeClr val="accent2"/>
              </a:buClr>
              <a:buFont typeface="Wingdings" panose="05000000000000000000" pitchFamily="2" charset="2"/>
              <a:buChar char="Ø"/>
            </a:pPr>
            <a:r>
              <a:rPr lang="en-US" sz="2800" dirty="0">
                <a:solidFill>
                  <a:schemeClr val="tx1"/>
                </a:solidFill>
              </a:rPr>
              <a:t> Reporting Options</a:t>
            </a:r>
          </a:p>
          <a:p>
            <a:pPr>
              <a:buClr>
                <a:schemeClr val="accent2"/>
              </a:buClr>
              <a:buFont typeface="Wingdings" panose="05000000000000000000" pitchFamily="2" charset="2"/>
              <a:buChar char="Ø"/>
            </a:pPr>
            <a:r>
              <a:rPr lang="en-US" sz="2800" dirty="0">
                <a:solidFill>
                  <a:schemeClr val="tx1"/>
                </a:solidFill>
                <a:effectLst/>
              </a:rPr>
              <a:t> Retaliation</a:t>
            </a:r>
            <a:endParaRPr lang="en-US" sz="2800" dirty="0">
              <a:solidFill>
                <a:schemeClr val="tx1"/>
              </a:solidFill>
            </a:endParaRPr>
          </a:p>
          <a:p>
            <a:pPr marL="0" indent="0">
              <a:buClr>
                <a:schemeClr val="bg1">
                  <a:lumMod val="50000"/>
                </a:schemeClr>
              </a:buClr>
              <a:buNone/>
            </a:pPr>
            <a:endParaRPr lang="en-US" sz="2400" dirty="0"/>
          </a:p>
        </p:txBody>
      </p:sp>
      <p:sp>
        <p:nvSpPr>
          <p:cNvPr id="4" name="Footer Placeholder 3"/>
          <p:cNvSpPr>
            <a:spLocks noGrp="1"/>
          </p:cNvSpPr>
          <p:nvPr>
            <p:ph type="ftr" sz="quarter" idx="11"/>
          </p:nvPr>
        </p:nvSpPr>
        <p:spPr/>
        <p:txBody>
          <a:bodyPr/>
          <a:lstStyle/>
          <a:p>
            <a:r>
              <a:rPr lang="en-US" dirty="0"/>
              <a:t>FY24</a:t>
            </a:r>
          </a:p>
        </p:txBody>
      </p:sp>
    </p:spTree>
    <p:extLst>
      <p:ext uri="{BB962C8B-B14F-4D97-AF65-F5344CB8AC3E}">
        <p14:creationId xmlns:p14="http://schemas.microsoft.com/office/powerpoint/2010/main" val="243931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DoD Defines Sexual Assault as:</a:t>
            </a:r>
          </a:p>
        </p:txBody>
      </p:sp>
      <p:sp>
        <p:nvSpPr>
          <p:cNvPr id="3" name="Content Placeholder 2"/>
          <p:cNvSpPr>
            <a:spLocks noGrp="1"/>
          </p:cNvSpPr>
          <p:nvPr>
            <p:ph idx="1"/>
          </p:nvPr>
        </p:nvSpPr>
        <p:spPr>
          <a:xfrm>
            <a:off x="2605414" y="2275225"/>
            <a:ext cx="6788141" cy="3114193"/>
          </a:xfrm>
        </p:spPr>
        <p:txBody>
          <a:bodyPr/>
          <a:lstStyle/>
          <a:p>
            <a:pPr algn="ctr"/>
            <a:br>
              <a:rPr lang="en-US" sz="3200" dirty="0">
                <a:solidFill>
                  <a:prstClr val="black"/>
                </a:solidFill>
              </a:rPr>
            </a:br>
            <a:r>
              <a:rPr lang="en-US" sz="3200" dirty="0">
                <a:solidFill>
                  <a:prstClr val="black"/>
                </a:solidFill>
              </a:rPr>
              <a:t>Intentional sexual contact characterized by the use of force, threats, intimidation or abuse of authority or when the victim does not or cannot consent.</a:t>
            </a:r>
          </a:p>
          <a:p>
            <a:endParaRPr lang="en-US" dirty="0"/>
          </a:p>
        </p:txBody>
      </p:sp>
      <p:sp>
        <p:nvSpPr>
          <p:cNvPr id="4" name="Footer Placeholder 3"/>
          <p:cNvSpPr>
            <a:spLocks noGrp="1"/>
          </p:cNvSpPr>
          <p:nvPr>
            <p:ph type="ftr" sz="quarter" idx="11"/>
          </p:nvPr>
        </p:nvSpPr>
        <p:spPr/>
        <p:txBody>
          <a:bodyPr/>
          <a:lstStyle/>
          <a:p>
            <a:r>
              <a:rPr lang="en-US" dirty="0"/>
              <a:t>FY24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3555" y="2536921"/>
            <a:ext cx="1762125" cy="2590800"/>
          </a:xfrm>
          <a:prstGeom prst="rect">
            <a:avLst/>
          </a:prstGeom>
        </p:spPr>
      </p:pic>
    </p:spTree>
    <p:extLst>
      <p:ext uri="{BB962C8B-B14F-4D97-AF65-F5344CB8AC3E}">
        <p14:creationId xmlns:p14="http://schemas.microsoft.com/office/powerpoint/2010/main" val="400035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286603"/>
            <a:ext cx="10058400" cy="1222157"/>
          </a:xfrm>
        </p:spPr>
        <p:txBody>
          <a:bodyPr>
            <a:normAutofit fontScale="90000"/>
          </a:bodyPr>
          <a:lstStyle/>
          <a:p>
            <a:pPr algn="ctr"/>
            <a:r>
              <a:rPr lang="en-US" dirty="0">
                <a:solidFill>
                  <a:schemeClr val="tx1"/>
                </a:solidFill>
              </a:rPr>
              <a:t>Contact with these body parts/regions can qualify as sexual assault</a:t>
            </a:r>
          </a:p>
        </p:txBody>
      </p:sp>
      <p:grpSp>
        <p:nvGrpSpPr>
          <p:cNvPr id="9" name="Group 8"/>
          <p:cNvGrpSpPr/>
          <p:nvPr/>
        </p:nvGrpSpPr>
        <p:grpSpPr>
          <a:xfrm>
            <a:off x="5256367" y="1851138"/>
            <a:ext cx="4308650" cy="4465172"/>
            <a:chOff x="3855555" y="3525495"/>
            <a:chExt cx="4237504" cy="4460531"/>
          </a:xfrm>
        </p:grpSpPr>
        <p:pic>
          <p:nvPicPr>
            <p:cNvPr id="5" name="Picture 4" descr="human-body-.jpg"/>
            <p:cNvPicPr>
              <a:picLocks noChangeAspect="1"/>
            </p:cNvPicPr>
            <p:nvPr/>
          </p:nvPicPr>
          <p:blipFill>
            <a:blip r:embed="rId3" cstate="print"/>
            <a:stretch>
              <a:fillRect/>
            </a:stretch>
          </p:blipFill>
          <p:spPr>
            <a:xfrm>
              <a:off x="3855555" y="3525495"/>
              <a:ext cx="4237504" cy="4460531"/>
            </a:xfrm>
            <a:prstGeom prst="rect">
              <a:avLst/>
            </a:prstGeom>
          </p:spPr>
        </p:pic>
        <p:sp>
          <p:nvSpPr>
            <p:cNvPr id="7" name="Rectangle 6"/>
            <p:cNvSpPr/>
            <p:nvPr/>
          </p:nvSpPr>
          <p:spPr>
            <a:xfrm>
              <a:off x="4809618" y="4608624"/>
              <a:ext cx="867311" cy="131717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solidFill>
                  <a:srgbClr val="FF0000"/>
                </a:solidFill>
              </a:endParaRPr>
            </a:p>
          </p:txBody>
        </p:sp>
        <p:sp>
          <p:nvSpPr>
            <p:cNvPr id="8" name="Rectangle 7"/>
            <p:cNvSpPr/>
            <p:nvPr/>
          </p:nvSpPr>
          <p:spPr>
            <a:xfrm>
              <a:off x="6451338" y="4608623"/>
              <a:ext cx="867311" cy="131717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solidFill>
                  <a:srgbClr val="FF0000"/>
                </a:solidFill>
              </a:endParaRPr>
            </a:p>
          </p:txBody>
        </p:sp>
      </p:grpSp>
      <p:sp>
        <p:nvSpPr>
          <p:cNvPr id="11" name="Content Placeholder 2"/>
          <p:cNvSpPr txBox="1">
            <a:spLocks/>
          </p:cNvSpPr>
          <p:nvPr/>
        </p:nvSpPr>
        <p:spPr bwMode="auto">
          <a:xfrm>
            <a:off x="2463268" y="1996440"/>
            <a:ext cx="2218887" cy="3651866"/>
          </a:xfrm>
          <a:prstGeom prst="rect">
            <a:avLst/>
          </a:prstGeom>
          <a:noFill/>
          <a:ln w="9525">
            <a:noFill/>
            <a:miter lim="800000"/>
            <a:headEnd/>
            <a:tailEnd/>
          </a:ln>
        </p:spPr>
        <p:txBody>
          <a:bodyPr vert="horz" wrap="square" lIns="62345" tIns="31173" rIns="62345" bIns="31173" numCol="1" anchor="t" anchorCtr="0" compatLnSpc="1">
            <a:prstTxWarp prst="textNoShape">
              <a:avLst/>
            </a:prstTxWarp>
            <a:noAutofit/>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232707" indent="-232707" defTabSz="623438">
              <a:spcBef>
                <a:spcPts val="409"/>
              </a:spcBef>
              <a:spcAft>
                <a:spcPts val="818"/>
              </a:spcAft>
              <a:buNone/>
              <a:tabLst>
                <a:tab pos="232707" algn="l"/>
              </a:tabLst>
              <a:defRPr/>
            </a:pPr>
            <a:r>
              <a:rPr lang="en-US" sz="2800" dirty="0">
                <a:solidFill>
                  <a:schemeClr val="tx1"/>
                </a:solidFill>
                <a:latin typeface="+mn-lt"/>
              </a:rPr>
              <a:t>Breasts</a:t>
            </a:r>
          </a:p>
          <a:p>
            <a:pPr marL="232707" indent="-232707" defTabSz="623438">
              <a:spcBef>
                <a:spcPts val="409"/>
              </a:spcBef>
              <a:spcAft>
                <a:spcPts val="818"/>
              </a:spcAft>
              <a:buNone/>
              <a:tabLst>
                <a:tab pos="232707" algn="l"/>
              </a:tabLst>
              <a:defRPr/>
            </a:pPr>
            <a:r>
              <a:rPr lang="en-US" sz="2800" dirty="0">
                <a:solidFill>
                  <a:schemeClr val="tx1"/>
                </a:solidFill>
                <a:latin typeface="+mn-lt"/>
              </a:rPr>
              <a:t>Inner Thigh </a:t>
            </a:r>
          </a:p>
          <a:p>
            <a:pPr marL="232707" indent="-232707" defTabSz="623438">
              <a:spcBef>
                <a:spcPts val="409"/>
              </a:spcBef>
              <a:spcAft>
                <a:spcPts val="818"/>
              </a:spcAft>
              <a:buNone/>
              <a:tabLst>
                <a:tab pos="232707" algn="l"/>
              </a:tabLst>
              <a:defRPr/>
            </a:pPr>
            <a:r>
              <a:rPr lang="en-US" sz="2800" dirty="0">
                <a:solidFill>
                  <a:schemeClr val="tx1"/>
                </a:solidFill>
                <a:latin typeface="+mn-lt"/>
              </a:rPr>
              <a:t>Genitals</a:t>
            </a:r>
          </a:p>
          <a:p>
            <a:pPr marL="232707" indent="-232707" defTabSz="623438">
              <a:spcBef>
                <a:spcPts val="409"/>
              </a:spcBef>
              <a:spcAft>
                <a:spcPts val="818"/>
              </a:spcAft>
              <a:buNone/>
              <a:tabLst>
                <a:tab pos="232707" algn="l"/>
              </a:tabLst>
              <a:defRPr/>
            </a:pPr>
            <a:endParaRPr lang="en-US" sz="2800" dirty="0">
              <a:solidFill>
                <a:schemeClr val="tx1"/>
              </a:solidFill>
              <a:latin typeface="+mn-lt"/>
            </a:endParaRPr>
          </a:p>
          <a:p>
            <a:pPr marL="232707" indent="-232707" defTabSz="623438">
              <a:spcBef>
                <a:spcPts val="409"/>
              </a:spcBef>
              <a:spcAft>
                <a:spcPts val="818"/>
              </a:spcAft>
              <a:buNone/>
              <a:tabLst>
                <a:tab pos="232707" algn="l"/>
              </a:tabLst>
              <a:defRPr/>
            </a:pPr>
            <a:r>
              <a:rPr lang="en-US" sz="2800" dirty="0">
                <a:solidFill>
                  <a:schemeClr val="tx1"/>
                </a:solidFill>
                <a:latin typeface="+mn-lt"/>
              </a:rPr>
              <a:t>Buttocks</a:t>
            </a:r>
          </a:p>
          <a:p>
            <a:pPr marL="232707" indent="-232707" defTabSz="623438">
              <a:spcBef>
                <a:spcPts val="409"/>
              </a:spcBef>
              <a:spcAft>
                <a:spcPts val="818"/>
              </a:spcAft>
              <a:buNone/>
              <a:tabLst>
                <a:tab pos="232707" algn="l"/>
              </a:tabLst>
              <a:defRPr/>
            </a:pPr>
            <a:r>
              <a:rPr lang="en-US" sz="2800" dirty="0">
                <a:solidFill>
                  <a:schemeClr val="tx1"/>
                </a:solidFill>
                <a:latin typeface="+mn-lt"/>
              </a:rPr>
              <a:t>Anus</a:t>
            </a:r>
          </a:p>
          <a:p>
            <a:pPr marL="232707" indent="-232707" defTabSz="623438">
              <a:spcBef>
                <a:spcPts val="409"/>
              </a:spcBef>
              <a:spcAft>
                <a:spcPts val="818"/>
              </a:spcAft>
              <a:buNone/>
              <a:tabLst>
                <a:tab pos="232707" algn="l"/>
              </a:tabLst>
              <a:defRPr/>
            </a:pPr>
            <a:r>
              <a:rPr lang="en-US" sz="2800" dirty="0">
                <a:solidFill>
                  <a:schemeClr val="tx1"/>
                </a:solidFill>
                <a:latin typeface="+mn-lt"/>
              </a:rPr>
              <a:t>Groin</a:t>
            </a:r>
          </a:p>
        </p:txBody>
      </p:sp>
      <p:sp>
        <p:nvSpPr>
          <p:cNvPr id="10" name="Footer Placeholder 3">
            <a:extLst>
              <a:ext uri="{FF2B5EF4-FFF2-40B4-BE49-F238E27FC236}">
                <a16:creationId xmlns:a16="http://schemas.microsoft.com/office/drawing/2014/main" id="{FCFB2F65-7186-4A4F-BA82-FE48A43F7EFB}"/>
              </a:ext>
            </a:extLst>
          </p:cNvPr>
          <p:cNvSpPr>
            <a:spLocks noGrp="1"/>
          </p:cNvSpPr>
          <p:nvPr>
            <p:ph type="ftr" sz="quarter" idx="11"/>
          </p:nvPr>
        </p:nvSpPr>
        <p:spPr>
          <a:xfrm>
            <a:off x="3686185" y="6459785"/>
            <a:ext cx="4822804" cy="365125"/>
          </a:xfrm>
        </p:spPr>
        <p:txBody>
          <a:bodyPr/>
          <a:lstStyle/>
          <a:p>
            <a:r>
              <a:rPr lang="en-US" dirty="0"/>
              <a:t>FY24</a:t>
            </a:r>
          </a:p>
        </p:txBody>
      </p:sp>
    </p:spTree>
    <p:extLst>
      <p:ext uri="{BB962C8B-B14F-4D97-AF65-F5344CB8AC3E}">
        <p14:creationId xmlns:p14="http://schemas.microsoft.com/office/powerpoint/2010/main" val="510769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806-6222-43D7-94EC-BD292D12F4F9}"/>
              </a:ext>
            </a:extLst>
          </p:cNvPr>
          <p:cNvSpPr>
            <a:spLocks noGrp="1"/>
          </p:cNvSpPr>
          <p:nvPr>
            <p:ph type="title"/>
          </p:nvPr>
        </p:nvSpPr>
        <p:spPr/>
        <p:txBody>
          <a:bodyPr/>
          <a:lstStyle/>
          <a:p>
            <a:r>
              <a:rPr lang="en-US" dirty="0"/>
              <a:t>Consent</a:t>
            </a:r>
          </a:p>
        </p:txBody>
      </p:sp>
      <p:sp>
        <p:nvSpPr>
          <p:cNvPr id="5" name="Footer Placeholder 4">
            <a:extLst>
              <a:ext uri="{FF2B5EF4-FFF2-40B4-BE49-F238E27FC236}">
                <a16:creationId xmlns:a16="http://schemas.microsoft.com/office/drawing/2014/main" id="{8E85EE6D-F41B-48AF-A38C-617EBB6171E7}"/>
              </a:ext>
            </a:extLst>
          </p:cNvPr>
          <p:cNvSpPr>
            <a:spLocks noGrp="1"/>
          </p:cNvSpPr>
          <p:nvPr>
            <p:ph type="ftr" sz="quarter" idx="11"/>
          </p:nvPr>
        </p:nvSpPr>
        <p:spPr/>
        <p:txBody>
          <a:bodyPr/>
          <a:lstStyle/>
          <a:p>
            <a:r>
              <a:rPr lang="en-US" dirty="0"/>
              <a:t>FY24</a:t>
            </a:r>
          </a:p>
        </p:txBody>
      </p:sp>
      <p:sp>
        <p:nvSpPr>
          <p:cNvPr id="6" name="Content Placeholder 2">
            <a:extLst>
              <a:ext uri="{FF2B5EF4-FFF2-40B4-BE49-F238E27FC236}">
                <a16:creationId xmlns:a16="http://schemas.microsoft.com/office/drawing/2014/main" id="{FF5CAE56-922C-4F1B-BD15-05A3974760A1}"/>
              </a:ext>
            </a:extLst>
          </p:cNvPr>
          <p:cNvSpPr>
            <a:spLocks noGrp="1"/>
          </p:cNvSpPr>
          <p:nvPr>
            <p:ph sz="half" idx="1"/>
          </p:nvPr>
        </p:nvSpPr>
        <p:spPr>
          <a:xfrm>
            <a:off x="1097279" y="1845733"/>
            <a:ext cx="10436995" cy="4378603"/>
          </a:xfrm>
        </p:spPr>
        <p:txBody>
          <a:bodyPr>
            <a:normAutofit fontScale="85000" lnSpcReduction="20000"/>
          </a:bodyPr>
          <a:lstStyle/>
          <a:p>
            <a:pPr marL="0" indent="0">
              <a:lnSpc>
                <a:spcPct val="120000"/>
              </a:lnSpc>
              <a:buNone/>
            </a:pPr>
            <a:r>
              <a:rPr lang="en-US" sz="2800" dirty="0">
                <a:solidFill>
                  <a:schemeClr val="tx1"/>
                </a:solidFill>
              </a:rPr>
              <a:t>Consent is the permission we </a:t>
            </a:r>
            <a:r>
              <a:rPr lang="en-US" sz="2800" i="1" dirty="0">
                <a:solidFill>
                  <a:schemeClr val="tx1"/>
                </a:solidFill>
              </a:rPr>
              <a:t>receive </a:t>
            </a:r>
            <a:r>
              <a:rPr lang="en-US" sz="2800" dirty="0">
                <a:solidFill>
                  <a:schemeClr val="tx1"/>
                </a:solidFill>
              </a:rPr>
              <a:t>to initiate or continue contact.  It is not implied, automatic or continuous and can </a:t>
            </a:r>
            <a:r>
              <a:rPr lang="en-US" sz="2800" i="1" dirty="0">
                <a:solidFill>
                  <a:schemeClr val="tx1"/>
                </a:solidFill>
              </a:rPr>
              <a:t>never</a:t>
            </a:r>
            <a:r>
              <a:rPr lang="en-US" sz="2800" dirty="0">
                <a:solidFill>
                  <a:schemeClr val="tx1"/>
                </a:solidFill>
              </a:rPr>
              <a:t> be given if a person is incapacitated, immobilized or unconscious.  </a:t>
            </a:r>
          </a:p>
          <a:p>
            <a:pPr>
              <a:lnSpc>
                <a:spcPct val="120000"/>
              </a:lnSpc>
              <a:buClr>
                <a:schemeClr val="accent2"/>
              </a:buClr>
              <a:buFont typeface="Arial" panose="020B0604020202020204" pitchFamily="34" charset="0"/>
              <a:buChar char="•"/>
            </a:pPr>
            <a:r>
              <a:rPr lang="en-US" sz="2800" i="1" dirty="0">
                <a:solidFill>
                  <a:schemeClr val="tx1"/>
                </a:solidFill>
              </a:rPr>
              <a:t> Can an intoxicated person consent?</a:t>
            </a:r>
          </a:p>
          <a:p>
            <a:pPr>
              <a:lnSpc>
                <a:spcPct val="120000"/>
              </a:lnSpc>
              <a:buClr>
                <a:schemeClr val="accent2"/>
              </a:buClr>
              <a:buFont typeface="Arial" panose="020B0604020202020204" pitchFamily="34" charset="0"/>
              <a:buChar char="•"/>
            </a:pPr>
            <a:r>
              <a:rPr lang="en-US" sz="2800" i="1" dirty="0">
                <a:solidFill>
                  <a:schemeClr val="tx1"/>
                </a:solidFill>
              </a:rPr>
              <a:t> Do I need consent to initiate sex with my spouse?</a:t>
            </a:r>
          </a:p>
          <a:p>
            <a:pPr>
              <a:lnSpc>
                <a:spcPct val="120000"/>
              </a:lnSpc>
              <a:buClr>
                <a:schemeClr val="accent2"/>
              </a:buClr>
              <a:buFont typeface="Arial" panose="020B0604020202020204" pitchFamily="34" charset="0"/>
              <a:buChar char="•"/>
            </a:pPr>
            <a:r>
              <a:rPr lang="en-US" sz="2800" i="1" dirty="0">
                <a:solidFill>
                  <a:schemeClr val="tx1"/>
                </a:solidFill>
              </a:rPr>
              <a:t> If we’ve had previous sexual contact, isn’t consent a given?</a:t>
            </a:r>
          </a:p>
          <a:p>
            <a:pPr>
              <a:lnSpc>
                <a:spcPct val="120000"/>
              </a:lnSpc>
              <a:buClr>
                <a:schemeClr val="accent2"/>
              </a:buClr>
              <a:buFont typeface="Arial" panose="020B0604020202020204" pitchFamily="34" charset="0"/>
              <a:buChar char="•"/>
            </a:pPr>
            <a:r>
              <a:rPr lang="en-US" sz="2800" i="1" dirty="0">
                <a:solidFill>
                  <a:schemeClr val="tx1"/>
                </a:solidFill>
              </a:rPr>
              <a:t> If he/she invited me in, doesn’t that mean we are going to have sex?</a:t>
            </a:r>
          </a:p>
          <a:p>
            <a:pPr>
              <a:lnSpc>
                <a:spcPct val="120000"/>
              </a:lnSpc>
              <a:buClr>
                <a:schemeClr val="accent2"/>
              </a:buClr>
              <a:buFont typeface="Arial" panose="020B0604020202020204" pitchFamily="34" charset="0"/>
              <a:buChar char="•"/>
            </a:pPr>
            <a:r>
              <a:rPr lang="en-US" sz="2800" i="1" dirty="0">
                <a:solidFill>
                  <a:schemeClr val="tx1"/>
                </a:solidFill>
              </a:rPr>
              <a:t> If there is mutual attraction between a supervisor and subordinate, isn’t that consensual?</a:t>
            </a:r>
          </a:p>
          <a:p>
            <a:pPr marL="0" indent="0">
              <a:lnSpc>
                <a:spcPct val="120000"/>
              </a:lnSpc>
              <a:buNone/>
            </a:pPr>
            <a:endParaRPr lang="en-US" dirty="0"/>
          </a:p>
        </p:txBody>
      </p:sp>
    </p:spTree>
    <p:extLst>
      <p:ext uri="{BB962C8B-B14F-4D97-AF65-F5344CB8AC3E}">
        <p14:creationId xmlns:p14="http://schemas.microsoft.com/office/powerpoint/2010/main" val="10810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Prevalence &amp; Impact of Sexual Assault </a:t>
            </a:r>
          </a:p>
        </p:txBody>
      </p:sp>
      <p:sp>
        <p:nvSpPr>
          <p:cNvPr id="4" name="Subtitle 3"/>
          <p:cNvSpPr>
            <a:spLocks noGrp="1"/>
          </p:cNvSpPr>
          <p:nvPr>
            <p:ph type="subTitle" idx="1"/>
          </p:nvPr>
        </p:nvSpPr>
        <p:spPr>
          <a:xfrm>
            <a:off x="1100051" y="4455619"/>
            <a:ext cx="10058400" cy="1802567"/>
          </a:xfrm>
        </p:spPr>
        <p:txBody>
          <a:bodyPr>
            <a:normAutofit fontScale="92500" lnSpcReduction="10000"/>
          </a:bodyPr>
          <a:lstStyle/>
          <a:p>
            <a:r>
              <a:rPr lang="en-US" dirty="0"/>
              <a:t>Health of the force</a:t>
            </a:r>
          </a:p>
          <a:p>
            <a:r>
              <a:rPr lang="en-US" dirty="0"/>
              <a:t>Individual, unit &amp; community</a:t>
            </a:r>
          </a:p>
          <a:p>
            <a:r>
              <a:rPr lang="en-US" dirty="0"/>
              <a:t>Continuum of harm</a:t>
            </a:r>
          </a:p>
          <a:p>
            <a:r>
              <a:rPr lang="en-US" dirty="0"/>
              <a:t>Step in and stop it!</a:t>
            </a:r>
          </a:p>
        </p:txBody>
      </p:sp>
      <p:sp>
        <p:nvSpPr>
          <p:cNvPr id="5" name="Footer Placeholder 3"/>
          <p:cNvSpPr txBox="1">
            <a:spLocks/>
          </p:cNvSpPr>
          <p:nvPr/>
        </p:nvSpPr>
        <p:spPr>
          <a:xfrm>
            <a:off x="3686185" y="6459784"/>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FY24</a:t>
            </a:r>
          </a:p>
        </p:txBody>
      </p:sp>
    </p:spTree>
    <p:extLst>
      <p:ext uri="{BB962C8B-B14F-4D97-AF65-F5344CB8AC3E}">
        <p14:creationId xmlns:p14="http://schemas.microsoft.com/office/powerpoint/2010/main" val="860612374"/>
      </p:ext>
    </p:extLst>
  </p:cSld>
  <p:clrMapOvr>
    <a:masterClrMapping/>
  </p:clrMapOvr>
</p:sld>
</file>

<file path=ppt/theme/theme1.xml><?xml version="1.0" encoding="utf-8"?>
<a:theme xmlns:a="http://schemas.openxmlformats.org/drawingml/2006/main" name="Retrospect">
  <a:themeElements>
    <a:clrScheme name="Custom 3">
      <a:dk1>
        <a:srgbClr val="000000"/>
      </a:dk1>
      <a:lt1>
        <a:sysClr val="window" lastClr="FFFFFF"/>
      </a:lt1>
      <a:dk2>
        <a:srgbClr val="637052"/>
      </a:dk2>
      <a:lt2>
        <a:srgbClr val="CCDDEA"/>
      </a:lt2>
      <a:accent1>
        <a:srgbClr val="7F7F7F"/>
      </a:accent1>
      <a:accent2>
        <a:srgbClr val="00A6A2"/>
      </a:accent2>
      <a:accent3>
        <a:srgbClr val="C0000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2726883DE274BA0A81F460C2DB76F" ma:contentTypeVersion="17" ma:contentTypeDescription="Create a new document." ma:contentTypeScope="" ma:versionID="24c53bffd451b2ce428bd338132a05df">
  <xsd:schema xmlns:xsd="http://www.w3.org/2001/XMLSchema" xmlns:xs="http://www.w3.org/2001/XMLSchema" xmlns:p="http://schemas.microsoft.com/office/2006/metadata/properties" xmlns:ns1="http://schemas.microsoft.com/sharepoint/v3" xmlns:ns2="03a8acf4-fb8c-4419-ab56-ead10bc30dd4" xmlns:ns3="1857fb0b-79d9-4709-b7b8-3c36e0d6cd17" targetNamespace="http://schemas.microsoft.com/office/2006/metadata/properties" ma:root="true" ma:fieldsID="580c4275d1714a824342286dbb4798c0" ns1:_="" ns2:_="" ns3:_="">
    <xsd:import namespace="http://schemas.microsoft.com/sharepoint/v3"/>
    <xsd:import namespace="03a8acf4-fb8c-4419-ab56-ead10bc30dd4"/>
    <xsd:import namespace="1857fb0b-79d9-4709-b7b8-3c36e0d6c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a8acf4-fb8c-4419-ab56-ead10bc30d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57fb0b-79d9-4709-b7b8-3c36e0d6cd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d150570-4cb8-479e-9912-42fcadb39659}" ma:internalName="TaxCatchAll" ma:showField="CatchAllData" ma:web="1857fb0b-79d9-4709-b7b8-3c36e0d6cd1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3a8acf4-fb8c-4419-ab56-ead10bc30dd4">
      <Terms xmlns="http://schemas.microsoft.com/office/infopath/2007/PartnerControls"/>
    </lcf76f155ced4ddcb4097134ff3c332f>
    <_ip_UnifiedCompliancePolicyUIAction xmlns="http://schemas.microsoft.com/sharepoint/v3" xsi:nil="true"/>
    <TaxCatchAll xmlns="1857fb0b-79d9-4709-b7b8-3c36e0d6cd17"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7B4C51-0F5F-47C4-997A-A5358D2F4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a8acf4-fb8c-4419-ab56-ead10bc30dd4"/>
    <ds:schemaRef ds:uri="1857fb0b-79d9-4709-b7b8-3c36e0d6c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504B81-B521-4BA8-AE02-1FC6E48232D5}">
  <ds:schemaRefs>
    <ds:schemaRef ds:uri="1857fb0b-79d9-4709-b7b8-3c36e0d6cd17"/>
    <ds:schemaRef ds:uri="http://schemas.microsoft.com/office/infopath/2007/PartnerControls"/>
    <ds:schemaRef ds:uri="http://purl.org/dc/dcmitype/"/>
    <ds:schemaRef ds:uri="http://schemas.microsoft.com/sharepoint/v3"/>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03a8acf4-fb8c-4419-ab56-ead10bc30dd4"/>
    <ds:schemaRef ds:uri="http://purl.org/dc/terms/"/>
    <ds:schemaRef ds:uri="http://purl.org/dc/elements/1.1/"/>
  </ds:schemaRefs>
</ds:datastoreItem>
</file>

<file path=customXml/itemProps3.xml><?xml version="1.0" encoding="utf-8"?>
<ds:datastoreItem xmlns:ds="http://schemas.openxmlformats.org/officeDocument/2006/customXml" ds:itemID="{C663A0CD-B653-48E6-8E93-5B24584704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24933</TotalTime>
  <Words>4565</Words>
  <Application>Microsoft Office PowerPoint</Application>
  <PresentationFormat>Widescreen</PresentationFormat>
  <Paragraphs>398</Paragraphs>
  <Slides>34</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 Arial</vt:lpstr>
      <vt:lpstr>Arial</vt:lpstr>
      <vt:lpstr>Calibri</vt:lpstr>
      <vt:lpstr>Calibri Light</vt:lpstr>
      <vt:lpstr>Wingdings</vt:lpstr>
      <vt:lpstr>Retrospect</vt:lpstr>
      <vt:lpstr>SAPR Annual Training</vt:lpstr>
      <vt:lpstr>General Warning</vt:lpstr>
      <vt:lpstr>PowerPoint Presentation</vt:lpstr>
      <vt:lpstr>PowerPoint Presentation</vt:lpstr>
      <vt:lpstr>Overview</vt:lpstr>
      <vt:lpstr>The DoD Defines Sexual Assault as:</vt:lpstr>
      <vt:lpstr>Contact with these body parts/regions can qualify as sexual assault</vt:lpstr>
      <vt:lpstr>Consent</vt:lpstr>
      <vt:lpstr>Prevalence &amp; Impact of Sexual Assault </vt:lpstr>
      <vt:lpstr>Prevalence in the United States </vt:lpstr>
      <vt:lpstr>FY 21 Annual Report of Sexual Assault in the Military</vt:lpstr>
      <vt:lpstr>PowerPoint Presentation</vt:lpstr>
      <vt:lpstr>Health of the Force – NY Case Management</vt:lpstr>
      <vt:lpstr>The Impact of Sexual Assault </vt:lpstr>
      <vt:lpstr>PowerPoint Presentation</vt:lpstr>
      <vt:lpstr>PowerPoint Presentation</vt:lpstr>
      <vt:lpstr>TAG’s Philosophy</vt:lpstr>
      <vt:lpstr>STEP IN AND STOP IT!</vt:lpstr>
      <vt:lpstr>Reporting Options </vt:lpstr>
      <vt:lpstr>PowerPoint Presentation</vt:lpstr>
      <vt:lpstr>Who can Accept a Report?</vt:lpstr>
      <vt:lpstr>Expedited Transfer: Unrestricted Report</vt:lpstr>
      <vt:lpstr>Expanded Eligibility for Restricted Reporting</vt:lpstr>
      <vt:lpstr>Catch a Serial Offender Program (CATCH)</vt:lpstr>
      <vt:lpstr>Investigation Process</vt:lpstr>
      <vt:lpstr>Investigation Process:  NYSP Memorandum of Understanding</vt:lpstr>
      <vt:lpstr>Advocacy Services Also Available For: </vt:lpstr>
      <vt:lpstr>Reporting Sexual Harassment </vt:lpstr>
      <vt:lpstr>No Wrong Door</vt:lpstr>
      <vt:lpstr>Retaliation</vt:lpstr>
      <vt:lpstr>Retaliation </vt:lpstr>
      <vt:lpstr>Retaliation Behaviors</vt:lpstr>
      <vt:lpstr>Retaliation Reporting</vt:lpstr>
      <vt:lpstr>Points of Contact</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SHARP Annual Training</dc:title>
  <dc:creator>Ryals, Chassidy A</dc:creator>
  <cp:lastModifiedBy>O'Keefe, Jacqueline A CIV NG NYARNG (USA)</cp:lastModifiedBy>
  <cp:revision>253</cp:revision>
  <cp:lastPrinted>2020-08-19T13:51:21Z</cp:lastPrinted>
  <dcterms:created xsi:type="dcterms:W3CDTF">2019-09-25T12:46:42Z</dcterms:created>
  <dcterms:modified xsi:type="dcterms:W3CDTF">2024-02-03T13:21:39Z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0x0101003A32726883DE274BA0A81F460C2DB76F</vt:lpwstr>
  </property>
  <property fmtid="{D5CDD505-2E9C-101B-9397-08002B2CF9AE}" pid="3" name="MediaServiceImageTags">
    <vt:lpwstr/>
  </property>
</Properties>
</file>