
<file path=[Content_Types].xml><?xml version="1.0" encoding="utf-8"?>
<Types xmlns="http://schemas.openxmlformats.org/package/2006/content-types">
  <Override PartName="/ppt/slides/slide29.xml" ContentType="application/vnd.openxmlformats-officedocument.presentationml.slide+xml"/>
  <Override PartName="/ppt/slides/slide47.xml" ContentType="application/vnd.openxmlformats-officedocument.presentationml.slide+xml"/>
  <Override PartName="/ppt/slideLayouts/slideLayout39.xml" ContentType="application/vnd.openxmlformats-officedocument.presentationml.slideLayout+xml"/>
  <Override PartName="/ppt/notesSlides/notesSlide2.xml" ContentType="application/vnd.openxmlformats-officedocument.presentationml.notesSlide+xml"/>
  <Override PartName="/ppt/slides/slide4.xml" ContentType="application/vnd.openxmlformats-officedocument.presentationml.slide+xml"/>
  <Override PartName="/ppt/slides/slide18.xml" ContentType="application/vnd.openxmlformats-officedocument.presentationml.slide+xml"/>
  <Override PartName="/ppt/slides/slide36.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Layouts/slideLayout46.xml" ContentType="application/vnd.openxmlformats-officedocument.presentationml.slideLayout+xml"/>
  <Override PartName="/ppt/slides/slide25.xml" ContentType="application/vnd.openxmlformats-officedocument.presentationml.slide+xml"/>
  <Override PartName="/ppt/slides/slide43.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5.xml" ContentType="application/vnd.openxmlformats-officedocument.presentationml.slideLayout+xml"/>
  <Default Extension="xml" ContentType="application/xml"/>
  <Override PartName="/ppt/slides/slide14.xml" ContentType="application/vnd.openxmlformats-officedocument.presentationml.slide+xml"/>
  <Override PartName="/ppt/slides/slide32.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42.xml" ContentType="application/vnd.openxmlformats-officedocument.presentationml.slideLayout+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slides/slide7.xml" ContentType="application/vnd.openxmlformats-officedocument.presentationml.slide+xml"/>
  <Override PartName="/ppt/slides/slide9.xml" ContentType="application/vnd.openxmlformats-officedocument.presentationml.slide+xml"/>
  <Override PartName="/ppt/viewProps.xml" ContentType="application/vnd.openxmlformats-officedocument.presentationml.viewProps+xml"/>
  <Override PartName="/ppt/slideLayouts/slideLayout9.xml" ContentType="application/vnd.openxmlformats-officedocument.presentationml.slideLayout+xml"/>
  <Override PartName="/ppt/slides/slide5.xml" ContentType="application/vnd.openxmlformats-officedocument.presentationml.slide+xml"/>
  <Override PartName="/ppt/slides/slide19.xml" ContentType="application/vnd.openxmlformats-officedocument.presentationml.slide+xml"/>
  <Override PartName="/ppt/slides/slide28.xml" ContentType="application/vnd.openxmlformats-officedocument.presentationml.slide+xml"/>
  <Override PartName="/ppt/slides/slide39.xml" ContentType="application/vnd.openxmlformats-officedocument.presentationml.slide+xml"/>
  <Override PartName="/ppt/slides/slide48.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Override PartName="/ppt/slideLayouts/slideLayout38.xml" ContentType="application/vnd.openxmlformats-officedocument.presentationml.slideLayout+xml"/>
  <Override PartName="/ppt/slideLayouts/slideLayout49.xml" ContentType="application/vnd.openxmlformats-officedocument.presentationml.slideLayout+xml"/>
  <Override PartName="/ppt/notesSlides/notesSlide1.xml" ContentType="application/vnd.openxmlformats-officedocument.presentationml.notesSlide+xml"/>
  <Default Extension="png" ContentType="image/png"/>
  <Override PartName="/ppt/notesSlides/notesSlide3.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s/slide26.xml" ContentType="application/vnd.openxmlformats-officedocument.presentationml.slide+xml"/>
  <Override PartName="/ppt/slides/slide37.xml" ContentType="application/vnd.openxmlformats-officedocument.presentationml.slide+xml"/>
  <Override PartName="/ppt/slides/slide46.xml" ContentType="application/vnd.openxmlformats-officedocument.presentationml.slide+xml"/>
  <Override PartName="/ppt/presProps.xml" ContentType="application/vnd.openxmlformats-officedocument.presentationml.presProps+xml"/>
  <Override PartName="/ppt/slideLayouts/slideLayout5.xml" ContentType="application/vnd.openxmlformats-officedocument.presentationml.slideLayout+xml"/>
  <Override PartName="/ppt/slideLayouts/slideLayout18.xml" ContentType="application/vnd.openxmlformats-officedocument.presentationml.slideLayout+xml"/>
  <Override PartName="/ppt/slideLayouts/slideLayout27.xml" ContentType="application/vnd.openxmlformats-officedocument.presentationml.slideLayout+xml"/>
  <Override PartName="/ppt/slideLayouts/slideLayout36.xml" ContentType="application/vnd.openxmlformats-officedocument.presentationml.slideLayout+xml"/>
  <Override PartName="/ppt/slideLayouts/slideLayout45.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slides/slide1.xml" ContentType="application/vnd.openxmlformats-officedocument.presentationml.slide+xml"/>
  <Override PartName="/ppt/slides/slide15.xml" ContentType="application/vnd.openxmlformats-officedocument.presentationml.slide+xml"/>
  <Override PartName="/ppt/slides/slide24.xml" ContentType="application/vnd.openxmlformats-officedocument.presentationml.slide+xml"/>
  <Override PartName="/ppt/slides/slide33.xml" ContentType="application/vnd.openxmlformats-officedocument.presentationml.slide+xml"/>
  <Override PartName="/ppt/slides/slide35.xml" ContentType="application/vnd.openxmlformats-officedocument.presentationml.slide+xml"/>
  <Override PartName="/ppt/slides/slide44.xml" ContentType="application/vnd.openxmlformats-officedocument.presentationml.slide+xml"/>
  <Override PartName="/ppt/slideLayouts/slideLayout3.xml" ContentType="application/vnd.openxmlformats-officedocument.presentationml.slideLayout+xml"/>
  <Override PartName="/ppt/slideLayouts/slideLayout16.xml" ContentType="application/vnd.openxmlformats-officedocument.presentationml.slideLayout+xml"/>
  <Override PartName="/ppt/slideLayouts/slideLayout25.xml" ContentType="application/vnd.openxmlformats-officedocument.presentationml.slideLayout+xml"/>
  <Override PartName="/ppt/slideLayouts/slideLayout34.xml" ContentType="application/vnd.openxmlformats-officedocument.presentationml.slideLayout+xml"/>
  <Override PartName="/ppt/slideLayouts/slideLayout43.xml" ContentType="application/vnd.openxmlformats-officedocument.presentationml.slideLayout+xml"/>
  <Default Extension="jpeg" ContentType="image/jpeg"/>
  <Override PartName="/ppt/presentation.xml" ContentType="application/vnd.openxmlformats-officedocument.presentationml.presentation.main+xml"/>
  <Override PartName="/ppt/slides/slide13.xml" ContentType="application/vnd.openxmlformats-officedocument.presentationml.slide+xml"/>
  <Override PartName="/ppt/slides/slide22.xml" ContentType="application/vnd.openxmlformats-officedocument.presentationml.slide+xml"/>
  <Override PartName="/ppt/slides/slide31.xml" ContentType="application/vnd.openxmlformats-officedocument.presentationml.slide+xml"/>
  <Override PartName="/ppt/slides/slide42.xml" ContentType="application/vnd.openxmlformats-officedocument.presentationml.slide+xml"/>
  <Override PartName="/ppt/slideLayouts/slideLayout1.xml" ContentType="application/vnd.openxmlformats-officedocument.presentationml.slideLayout+xml"/>
  <Override PartName="/ppt/slideLayouts/slideLayout14.xml" ContentType="application/vnd.openxmlformats-officedocument.presentationml.slideLayout+xml"/>
  <Override PartName="/ppt/slideLayouts/slideLayout23.xml" ContentType="application/vnd.openxmlformats-officedocument.presentationml.slideLayout+xml"/>
  <Override PartName="/ppt/slideLayouts/slideLayout32.xml" ContentType="application/vnd.openxmlformats-officedocument.presentationml.slideLayout+xml"/>
  <Override PartName="/ppt/slideLayouts/slideLayout41.xml" ContentType="application/vnd.openxmlformats-officedocument.presentationml.slideLayout+xml"/>
  <Override PartName="/docProps/app.xml" ContentType="application/vnd.openxmlformats-officedocument.extended-properties+xml"/>
  <Override PartName="/ppt/slides/slide11.xml" ContentType="application/vnd.openxmlformats-officedocument.presentationml.slide+xml"/>
  <Override PartName="/ppt/slides/slide20.xml" ContentType="application/vnd.openxmlformats-officedocument.presentationml.slide+xml"/>
  <Override PartName="/ppt/slides/slide40.xml" ContentType="application/vnd.openxmlformats-officedocument.presentationml.slide+xml"/>
  <Override PartName="/ppt/slideLayouts/slideLayout12.xml" ContentType="application/vnd.openxmlformats-officedocument.presentationml.slideLayout+xml"/>
  <Override PartName="/ppt/slideLayouts/slideLayout21.xml" ContentType="application/vnd.openxmlformats-officedocument.presentationml.slideLayout+xml"/>
  <Override PartName="/ppt/slideLayouts/slideLayout30.xml" ContentType="application/vnd.openxmlformats-officedocument.presentationml.slideLayout+xml"/>
  <Override PartName="/ppt/slideLayouts/slideLayout50.xml" ContentType="application/vnd.openxmlformats-officedocument.presentationml.slideLayout+xml"/>
  <Override PartName="/ppt/slideLayouts/slideLayout10.xml" ContentType="application/vnd.openxmlformats-officedocument.presentationml.slideLayout+xml"/>
  <Default Extension="gif" ContentType="image/gif"/>
  <Override PartName="/ppt/slides/slide8.xml" ContentType="application/vnd.openxmlformats-officedocument.presentationml.slide+xml"/>
  <Override PartName="/ppt/slides/slide49.xml" ContentType="application/vnd.openxmlformats-officedocument.presentationml.slide+xml"/>
  <Override PartName="/ppt/handoutMasters/handoutMaster1.xml" ContentType="application/vnd.openxmlformats-officedocument.presentationml.handoutMaster+xml"/>
  <Override PartName="/docProps/core.xml" ContentType="application/vnd.openxmlformats-package.core-properties+xml"/>
  <Override PartName="/ppt/slides/slide6.xml" ContentType="application/vnd.openxmlformats-officedocument.presentationml.slide+xml"/>
  <Override PartName="/ppt/slides/slide38.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s/slide45.xml" ContentType="application/vnd.openxmlformats-officedocument.presentationml.slide+xml"/>
  <Override PartName="/ppt/slideLayouts/slideLayout4.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slides/slide2.xml" ContentType="application/vnd.openxmlformats-officedocument.presentationml.slide+xml"/>
  <Override PartName="/ppt/slides/slide16.xml" ContentType="application/vnd.openxmlformats-officedocument.presentationml.slide+xml"/>
  <Override PartName="/ppt/slides/slide34.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Default Extension="rels" ContentType="application/vnd.openxmlformats-package.relationships+xml"/>
  <Override PartName="/ppt/slides/slide23.xml" ContentType="application/vnd.openxmlformats-officedocument.presentationml.slide+xml"/>
  <Override PartName="/ppt/slides/slide41.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s/slide12.xml" ContentType="application/vnd.openxmlformats-officedocument.presentationml.slide+xml"/>
  <Override PartName="/ppt/slides/slide30.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012" r:id="rId1"/>
  </p:sldMasterIdLst>
  <p:notesMasterIdLst>
    <p:notesMasterId r:id="rId52"/>
  </p:notesMasterIdLst>
  <p:handoutMasterIdLst>
    <p:handoutMasterId r:id="rId53"/>
  </p:handoutMasterIdLst>
  <p:sldIdLst>
    <p:sldId id="257" r:id="rId2"/>
    <p:sldId id="259" r:id="rId3"/>
    <p:sldId id="310" r:id="rId4"/>
    <p:sldId id="260" r:id="rId5"/>
    <p:sldId id="262" r:id="rId6"/>
    <p:sldId id="263" r:id="rId7"/>
    <p:sldId id="264" r:id="rId8"/>
    <p:sldId id="265" r:id="rId9"/>
    <p:sldId id="266" r:id="rId10"/>
    <p:sldId id="267" r:id="rId11"/>
    <p:sldId id="268" r:id="rId12"/>
    <p:sldId id="269" r:id="rId13"/>
    <p:sldId id="270" r:id="rId14"/>
    <p:sldId id="271" r:id="rId15"/>
    <p:sldId id="272" r:id="rId16"/>
    <p:sldId id="307" r:id="rId17"/>
    <p:sldId id="308" r:id="rId18"/>
    <p:sldId id="273" r:id="rId19"/>
    <p:sldId id="274" r:id="rId20"/>
    <p:sldId id="275" r:id="rId21"/>
    <p:sldId id="278" r:id="rId22"/>
    <p:sldId id="311" r:id="rId23"/>
    <p:sldId id="312" r:id="rId24"/>
    <p:sldId id="279" r:id="rId25"/>
    <p:sldId id="280" r:id="rId26"/>
    <p:sldId id="281" r:id="rId27"/>
    <p:sldId id="282" r:id="rId28"/>
    <p:sldId id="283" r:id="rId29"/>
    <p:sldId id="284" r:id="rId30"/>
    <p:sldId id="285" r:id="rId31"/>
    <p:sldId id="302" r:id="rId32"/>
    <p:sldId id="286" r:id="rId33"/>
    <p:sldId id="287" r:id="rId34"/>
    <p:sldId id="288" r:id="rId35"/>
    <p:sldId id="289" r:id="rId36"/>
    <p:sldId id="290" r:id="rId37"/>
    <p:sldId id="291" r:id="rId38"/>
    <p:sldId id="292" r:id="rId39"/>
    <p:sldId id="293" r:id="rId40"/>
    <p:sldId id="294" r:id="rId41"/>
    <p:sldId id="303" r:id="rId42"/>
    <p:sldId id="305" r:id="rId43"/>
    <p:sldId id="295" r:id="rId44"/>
    <p:sldId id="296" r:id="rId45"/>
    <p:sldId id="297" r:id="rId46"/>
    <p:sldId id="298" r:id="rId47"/>
    <p:sldId id="299" r:id="rId48"/>
    <p:sldId id="300" r:id="rId49"/>
    <p:sldId id="304" r:id="rId50"/>
    <p:sldId id="301" r:id="rId51"/>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p:cViewPr>
        <p:scale>
          <a:sx n="90" d="100"/>
          <a:sy n="90" d="100"/>
        </p:scale>
        <p:origin x="-1608" y="-450"/>
      </p:cViewPr>
      <p:guideLst>
        <p:guide orient="horz" pos="2160"/>
        <p:guide pos="2880"/>
      </p:guideLst>
    </p:cSldViewPr>
  </p:slideViewPr>
  <p:notesTextViewPr>
    <p:cViewPr>
      <p:scale>
        <a:sx n="100" d="100"/>
        <a:sy n="100" d="100"/>
      </p:scale>
      <p:origin x="0" y="0"/>
    </p:cViewPr>
  </p:notesTextViewPr>
  <p:notesViewPr>
    <p:cSldViewPr>
      <p:cViewPr varScale="1">
        <p:scale>
          <a:sx n="97" d="100"/>
          <a:sy n="97" d="100"/>
        </p:scale>
        <p:origin x="-3582" y="-114"/>
      </p:cViewPr>
      <p:guideLst>
        <p:guide orient="horz" pos="2880"/>
        <p:guide pos="2160"/>
      </p:guideLst>
    </p:cSldViewPr>
  </p:notesViewPr>
  <p:gridSpacing cx="78028800" cy="78028800"/>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slide" Target="slides/slide41.xml"/><Relationship Id="rId47" Type="http://schemas.openxmlformats.org/officeDocument/2006/relationships/slide" Target="slides/slide46.xml"/><Relationship Id="rId50" Type="http://schemas.openxmlformats.org/officeDocument/2006/relationships/slide" Target="slides/slide49.xml"/><Relationship Id="rId55" Type="http://schemas.openxmlformats.org/officeDocument/2006/relationships/viewProps" Target="viewProps.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slide" Target="slides/slide40.xml"/><Relationship Id="rId54"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handoutMaster" Target="handoutMasters/handoutMaster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r>
              <a:rPr lang="en-US" dirty="0" smtClean="0"/>
              <a:t>jj</a:t>
            </a:r>
            <a:endParaRPr lang="en-US" dirty="0"/>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80CB4B9F-1E29-49D6-BE79-E3EF212E6C7D}" type="datetimeFigureOut">
              <a:rPr lang="en-US" smtClean="0"/>
              <a:pPr/>
              <a:t>4/6/2015</a:t>
            </a:fld>
            <a:endParaRPr lang="en-US" dirty="0"/>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B65CB86B-0CF4-46B8-96E5-066DA0D03B7E}" type="slidenum">
              <a:rPr lang="en-US" smtClean="0"/>
              <a:pPr/>
              <a:t>‹#›</a:t>
            </a:fld>
            <a:endParaRPr lang="en-US" dirty="0"/>
          </a:p>
        </p:txBody>
      </p:sp>
    </p:spTree>
  </p:cSld>
  <p:clrMap bg1="lt1" tx1="dk1" bg2="lt2" tx2="dk2" accent1="accent1" accent2="accent2" accent3="accent3" accent4="accent4" accent5="accent5" accent6="accent6" hlink="hlink" folHlink="folHlink"/>
  <p:hf sldNum="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r>
              <a:rPr lang="en-US" dirty="0" smtClean="0"/>
              <a:t>jj</a:t>
            </a:r>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EBF93C67-03D9-4BD8-8605-910408E9CF49}" type="datetimeFigureOut">
              <a:rPr lang="en-US" smtClean="0"/>
              <a:pPr/>
              <a:t>4/6/2015</a:t>
            </a:fld>
            <a:endParaRPr lang="en-US"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E1082AA8-D29F-4BF8-9AB4-07642B0D0003}" type="slidenum">
              <a:rPr lang="en-US" smtClean="0"/>
              <a:pPr/>
              <a:t>‹#›</a:t>
            </a:fld>
            <a:endParaRPr lang="en-US" dirty="0"/>
          </a:p>
        </p:txBody>
      </p:sp>
    </p:spTree>
  </p:cSld>
  <p:clrMap bg1="lt1" tx1="dk1" bg2="lt2" tx2="dk2" accent1="accent1" accent2="accent2" accent3="accent3" accent4="accent4" accent5="accent5" accent6="accent6" hlink="hlink" folHlink="folHlink"/>
  <p:hf sldNum="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5" name="Header Placeholder 4"/>
          <p:cNvSpPr>
            <a:spLocks noGrp="1"/>
          </p:cNvSpPr>
          <p:nvPr>
            <p:ph type="hdr" sz="quarter" idx="10"/>
          </p:nvPr>
        </p:nvSpPr>
        <p:spPr/>
        <p:txBody>
          <a:bodyPr/>
          <a:lstStyle/>
          <a:p>
            <a:endParaRPr 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endParaRPr lang="en-U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5" name="Header Placeholder 4"/>
          <p:cNvSpPr>
            <a:spLocks noGrp="1"/>
          </p:cNvSpPr>
          <p:nvPr>
            <p:ph type="hdr" sz="quarter" idx="10"/>
          </p:nvPr>
        </p:nvSpPr>
        <p:spPr/>
        <p:txBody>
          <a:bodyPr/>
          <a:lstStyle/>
          <a:p>
            <a:r>
              <a:rPr lang="en-US" dirty="0" smtClean="0"/>
              <a:t>jj</a:t>
            </a:r>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34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36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38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39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40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41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42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43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44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45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46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47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48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49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50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51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52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53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54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55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56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57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58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59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60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61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62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63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64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65_Title Slide">
    <p:spTree>
      <p:nvGrpSpPr>
        <p:cNvPr id="1" name=""/>
        <p:cNvGrpSpPr/>
        <p:nvPr/>
      </p:nvGrpSpPr>
      <p:grpSpPr>
        <a:xfrm>
          <a:off x="0" y="0"/>
          <a:ext cx="0" cy="0"/>
          <a:chOff x="0" y="0"/>
          <a:chExt cx="0" cy="0"/>
        </a:xfrm>
      </p:grpSpPr>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9FC8FD01-9143-4E93-AA44-18373903FA61}" type="slidenum">
              <a:rPr lang="en-US" smtClean="0"/>
              <a:pPr/>
              <a:t>‹#›</a:t>
            </a:fld>
            <a:endParaRPr lang="en-US" dirty="0"/>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3" Type="http://schemas.openxmlformats.org/officeDocument/2006/relationships/slideLayout" Target="../slideLayouts/slideLayout3.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51" Type="http://schemas.openxmlformats.org/officeDocument/2006/relationships/slideLayout" Target="../slideLayouts/slideLayout5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9FC8FD01-9143-4E93-AA44-18373903FA61}" type="slidenum">
              <a:rPr lang="en-US" smtClean="0"/>
              <a:pPr/>
              <a:t>‹#›</a:t>
            </a:fld>
            <a:endParaRPr lang="en-US" dirty="0"/>
          </a:p>
        </p:txBody>
      </p:sp>
    </p:spTree>
  </p:cSld>
  <p:clrMap bg1="lt1" tx1="dk1" bg2="lt2" tx2="dk2" accent1="accent1" accent2="accent2" accent3="accent3" accent4="accent4" accent5="accent5" accent6="accent6" hlink="hlink" folHlink="folHlink"/>
  <p:sldLayoutIdLst>
    <p:sldLayoutId id="2147484013" r:id="rId1"/>
    <p:sldLayoutId id="2147484014" r:id="rId2"/>
    <p:sldLayoutId id="2147484015" r:id="rId3"/>
    <p:sldLayoutId id="2147484016" r:id="rId4"/>
    <p:sldLayoutId id="2147484017" r:id="rId5"/>
    <p:sldLayoutId id="2147484018" r:id="rId6"/>
    <p:sldLayoutId id="2147484019" r:id="rId7"/>
    <p:sldLayoutId id="2147484020" r:id="rId8"/>
    <p:sldLayoutId id="2147484021" r:id="rId9"/>
    <p:sldLayoutId id="2147484022" r:id="rId10"/>
    <p:sldLayoutId id="2147484023" r:id="rId11"/>
    <p:sldLayoutId id="2147484024" r:id="rId12"/>
    <p:sldLayoutId id="2147484025" r:id="rId13"/>
    <p:sldLayoutId id="2147484026" r:id="rId14"/>
    <p:sldLayoutId id="2147484027" r:id="rId15"/>
    <p:sldLayoutId id="2147484028" r:id="rId16"/>
    <p:sldLayoutId id="2147484029" r:id="rId17"/>
    <p:sldLayoutId id="2147484030" r:id="rId18"/>
    <p:sldLayoutId id="2147484031" r:id="rId19"/>
    <p:sldLayoutId id="2147484032" r:id="rId20"/>
    <p:sldLayoutId id="2147484033" r:id="rId21"/>
    <p:sldLayoutId id="2147484034" r:id="rId22"/>
    <p:sldLayoutId id="2147484035" r:id="rId23"/>
    <p:sldLayoutId id="2147484036" r:id="rId24"/>
    <p:sldLayoutId id="2147484037" r:id="rId25"/>
    <p:sldLayoutId id="2147484038" r:id="rId26"/>
    <p:sldLayoutId id="2147484039" r:id="rId27"/>
    <p:sldLayoutId id="2147484040" r:id="rId28"/>
    <p:sldLayoutId id="2147484041" r:id="rId29"/>
    <p:sldLayoutId id="2147484042" r:id="rId30"/>
    <p:sldLayoutId id="2147484043" r:id="rId31"/>
    <p:sldLayoutId id="2147484044" r:id="rId32"/>
    <p:sldLayoutId id="2147484045" r:id="rId33"/>
    <p:sldLayoutId id="2147484046" r:id="rId34"/>
    <p:sldLayoutId id="2147484047" r:id="rId35"/>
    <p:sldLayoutId id="2147484048" r:id="rId36"/>
    <p:sldLayoutId id="2147484049" r:id="rId37"/>
    <p:sldLayoutId id="2147484050" r:id="rId38"/>
    <p:sldLayoutId id="2147484051" r:id="rId39"/>
    <p:sldLayoutId id="2147484052" r:id="rId40"/>
    <p:sldLayoutId id="2147484053" r:id="rId41"/>
    <p:sldLayoutId id="2147484054" r:id="rId42"/>
    <p:sldLayoutId id="2147484055" r:id="rId43"/>
    <p:sldLayoutId id="2147484056" r:id="rId44"/>
    <p:sldLayoutId id="2147484057" r:id="rId45"/>
    <p:sldLayoutId id="2147484058" r:id="rId46"/>
    <p:sldLayoutId id="2147484059" r:id="rId47"/>
    <p:sldLayoutId id="2147484060" r:id="rId48"/>
    <p:sldLayoutId id="2147484061" r:id="rId49"/>
    <p:sldLayoutId id="2147484062" r:id="rId50"/>
    <p:sldLayoutId id="2147484063" r:id="rId51"/>
  </p:sldLayoutIdLst>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21.xml"/></Relationships>
</file>

<file path=ppt/slides/_rels/slide11.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22.xml"/></Relationships>
</file>

<file path=ppt/slides/_rels/slide1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gif"/><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3" Type="http://schemas.openxmlformats.org/officeDocument/2006/relationships/image" Target="../media/image19.gif"/><Relationship Id="rId2" Type="http://schemas.openxmlformats.org/officeDocument/2006/relationships/image" Target="../media/image18.png"/><Relationship Id="rId1" Type="http://schemas.openxmlformats.org/officeDocument/2006/relationships/slideLayout" Target="../slideLayouts/slideLayout23.xml"/><Relationship Id="rId4" Type="http://schemas.openxmlformats.org/officeDocument/2006/relationships/image" Target="../media/image20.png"/></Relationships>
</file>

<file path=ppt/slides/_rels/slide1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23.xml"/></Relationships>
</file>

<file path=ppt/slides/_rels/slide15.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24.png"/><Relationship Id="rId1" Type="http://schemas.openxmlformats.org/officeDocument/2006/relationships/slideLayout" Target="../slideLayouts/slideLayout24.xml"/><Relationship Id="rId4" Type="http://schemas.openxmlformats.org/officeDocument/2006/relationships/image" Target="../media/image26.png"/></Relationships>
</file>

<file path=ppt/slides/_rels/slide1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4.png"/><Relationship Id="rId1" Type="http://schemas.openxmlformats.org/officeDocument/2006/relationships/slideLayout" Target="../slideLayouts/slideLayout24.xml"/><Relationship Id="rId4" Type="http://schemas.openxmlformats.org/officeDocument/2006/relationships/image" Target="../media/image26.png"/></Relationships>
</file>

<file path=ppt/slides/_rels/slide18.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25.xml"/></Relationships>
</file>

<file path=ppt/slides/_rels/slide1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2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27.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29.xml"/><Relationship Id="rId4" Type="http://schemas.openxmlformats.org/officeDocument/2006/relationships/image" Target="../media/image32.png"/></Relationships>
</file>

<file path=ppt/slides/_rels/slide2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33.png"/><Relationship Id="rId1" Type="http://schemas.openxmlformats.org/officeDocument/2006/relationships/slideLayout" Target="../slideLayouts/slideLayout28.xml"/><Relationship Id="rId5" Type="http://schemas.openxmlformats.org/officeDocument/2006/relationships/image" Target="../media/image35.png"/><Relationship Id="rId4" Type="http://schemas.openxmlformats.org/officeDocument/2006/relationships/image" Target="../media/image34.png"/></Relationships>
</file>

<file path=ppt/slides/_rels/slide2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Layout" Target="../slideLayouts/slideLayout28.xml"/></Relationships>
</file>

<file path=ppt/slides/_rels/slide2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30.xml"/><Relationship Id="rId5" Type="http://schemas.openxmlformats.org/officeDocument/2006/relationships/image" Target="../media/image11.png"/><Relationship Id="rId4" Type="http://schemas.openxmlformats.org/officeDocument/2006/relationships/image" Target="../media/image39.gif"/></Relationships>
</file>

<file path=ppt/slides/_rels/slide25.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2.xml"/><Relationship Id="rId1" Type="http://schemas.openxmlformats.org/officeDocument/2006/relationships/slideLayout" Target="../slideLayouts/slideLayout31.xml"/></Relationships>
</file>

<file path=ppt/slides/_rels/slide2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2" Type="http://schemas.openxmlformats.org/officeDocument/2006/relationships/image" Target="../media/image41.png"/><Relationship Id="rId1" Type="http://schemas.openxmlformats.org/officeDocument/2006/relationships/slideLayout" Target="../slideLayouts/slideLayout33.xml"/></Relationships>
</file>

<file path=ppt/slides/_rels/slide28.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34.png"/><Relationship Id="rId1" Type="http://schemas.openxmlformats.org/officeDocument/2006/relationships/slideLayout" Target="../slideLayouts/slideLayout34.xml"/></Relationships>
</file>

<file path=ppt/slides/_rels/slide2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gif"/><Relationship Id="rId1" Type="http://schemas.openxmlformats.org/officeDocument/2006/relationships/slideLayout" Target="../slideLayouts/slideLayout35.xml"/><Relationship Id="rId5" Type="http://schemas.openxmlformats.org/officeDocument/2006/relationships/image" Target="../media/image16.gif"/><Relationship Id="rId4" Type="http://schemas.openxmlformats.org/officeDocument/2006/relationships/hyperlink" Target="javascript:if(okToSrch('TIINAdder1'))%20__doPostBack('TIINAdder1','Search');" TargetMode="Externa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30.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image" Target="../media/image45.png"/><Relationship Id="rId1" Type="http://schemas.openxmlformats.org/officeDocument/2006/relationships/slideLayout" Target="../slideLayouts/slideLayout36.xml"/></Relationships>
</file>

<file path=ppt/slides/_rels/slide31.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slideLayout" Target="../slideLayouts/slideLayout36.xml"/><Relationship Id="rId4" Type="http://schemas.openxmlformats.org/officeDocument/2006/relationships/image" Target="../media/image49.png"/></Relationships>
</file>

<file path=ppt/slides/_rels/slide3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50.png"/><Relationship Id="rId1" Type="http://schemas.openxmlformats.org/officeDocument/2006/relationships/slideLayout" Target="../slideLayouts/slideLayout37.xml"/><Relationship Id="rId4" Type="http://schemas.openxmlformats.org/officeDocument/2006/relationships/image" Target="../media/image51.png"/></Relationships>
</file>

<file path=ppt/slides/_rels/slide3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Layout" Target="../slideLayouts/slideLayout38.xml"/></Relationships>
</file>

<file path=ppt/slides/_rels/slide34.xml.rels><?xml version="1.0" encoding="UTF-8" standalone="yes"?>
<Relationships xmlns="http://schemas.openxmlformats.org/package/2006/relationships"><Relationship Id="rId3" Type="http://schemas.openxmlformats.org/officeDocument/2006/relationships/image" Target="../media/image43.gif"/><Relationship Id="rId2" Type="http://schemas.openxmlformats.org/officeDocument/2006/relationships/image" Target="../media/image52.png"/><Relationship Id="rId1" Type="http://schemas.openxmlformats.org/officeDocument/2006/relationships/slideLayout" Target="../slideLayouts/slideLayout39.xml"/><Relationship Id="rId5" Type="http://schemas.openxmlformats.org/officeDocument/2006/relationships/image" Target="../media/image54.gif"/><Relationship Id="rId4" Type="http://schemas.openxmlformats.org/officeDocument/2006/relationships/image" Target="../media/image53.gif"/></Relationships>
</file>

<file path=ppt/slides/_rels/slide3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40.xml"/><Relationship Id="rId4" Type="http://schemas.openxmlformats.org/officeDocument/2006/relationships/image" Target="../media/image57.png"/></Relationships>
</file>

<file path=ppt/slides/_rels/slide36.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image" Target="../media/image58.png"/><Relationship Id="rId1" Type="http://schemas.openxmlformats.org/officeDocument/2006/relationships/slideLayout" Target="../slideLayouts/slideLayout41.xml"/><Relationship Id="rId5" Type="http://schemas.openxmlformats.org/officeDocument/2006/relationships/image" Target="../media/image61.gif"/><Relationship Id="rId4" Type="http://schemas.openxmlformats.org/officeDocument/2006/relationships/image" Target="../media/image60.gif"/></Relationships>
</file>

<file path=ppt/slides/_rels/slide3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Layout" Target="../slideLayouts/slideLayout42.xml"/></Relationships>
</file>

<file path=ppt/slides/_rels/slide3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image" Target="../media/image63.gif"/><Relationship Id="rId1" Type="http://schemas.openxmlformats.org/officeDocument/2006/relationships/slideLayout" Target="../slideLayouts/slideLayout43.xml"/></Relationships>
</file>

<file path=ppt/slides/_rels/slide39.xml.rels><?xml version="1.0" encoding="UTF-8" standalone="yes"?>
<Relationships xmlns="http://schemas.openxmlformats.org/package/2006/relationships"><Relationship Id="rId3" Type="http://schemas.openxmlformats.org/officeDocument/2006/relationships/image" Target="../media/image66.gif"/><Relationship Id="rId2" Type="http://schemas.openxmlformats.org/officeDocument/2006/relationships/image" Target="../media/image65.png"/><Relationship Id="rId1" Type="http://schemas.openxmlformats.org/officeDocument/2006/relationships/slideLayout" Target="../slideLayouts/slideLayout44.xml"/><Relationship Id="rId4" Type="http://schemas.openxmlformats.org/officeDocument/2006/relationships/image" Target="../media/image53.gif"/></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40.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image" Target="../media/image67.png"/><Relationship Id="rId1" Type="http://schemas.openxmlformats.org/officeDocument/2006/relationships/slideLayout" Target="../slideLayouts/slideLayout45.xml"/></Relationships>
</file>

<file path=ppt/slides/_rels/slide41.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Layout" Target="../slideLayouts/slideLayout45.xml"/></Relationships>
</file>

<file path=ppt/slides/_rels/slide42.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Layout" Target="../slideLayouts/slideLayout45.xml"/></Relationships>
</file>

<file path=ppt/slides/_rels/slide43.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image" Target="../media/image71.png"/><Relationship Id="rId1" Type="http://schemas.openxmlformats.org/officeDocument/2006/relationships/slideLayout" Target="../slideLayouts/slideLayout46.xml"/><Relationship Id="rId4" Type="http://schemas.openxmlformats.org/officeDocument/2006/relationships/image" Target="../media/image73.png"/></Relationships>
</file>

<file path=ppt/slides/_rels/slide44.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47.xml"/></Relationships>
</file>

<file path=ppt/slides/_rels/slide45.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48.xml"/></Relationships>
</file>

<file path=ppt/slides/_rels/slide46.xml.rels><?xml version="1.0" encoding="UTF-8" standalone="yes"?>
<Relationships xmlns="http://schemas.openxmlformats.org/package/2006/relationships"><Relationship Id="rId2" Type="http://schemas.openxmlformats.org/officeDocument/2006/relationships/image" Target="../media/image76.png"/><Relationship Id="rId1" Type="http://schemas.openxmlformats.org/officeDocument/2006/relationships/slideLayout" Target="../slideLayouts/slideLayout49.xml"/></Relationships>
</file>

<file path=ppt/slides/_rels/slide47.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5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16.xml"/></Relationships>
</file>

<file path=ppt/slides/_rels/slide50.xml.rels><?xml version="1.0" encoding="UTF-8" standalone="yes"?>
<Relationships xmlns="http://schemas.openxmlformats.org/package/2006/relationships"><Relationship Id="rId3" Type="http://schemas.openxmlformats.org/officeDocument/2006/relationships/hyperlink" Target="mailto:Brendan.w.jones2.civ@mail.mil" TargetMode="External"/><Relationship Id="rId2" Type="http://schemas.openxmlformats.org/officeDocument/2006/relationships/notesSlide" Target="../notesSlides/notesSlide3.xml"/><Relationship Id="rId1" Type="http://schemas.openxmlformats.org/officeDocument/2006/relationships/slideLayout" Target="../slideLayouts/slideLayout6.xml"/><Relationship Id="rId4" Type="http://schemas.openxmlformats.org/officeDocument/2006/relationships/hyperlink" Target="mailto:garth.ristau@us.army.mil" TargetMode="External"/></Relationships>
</file>

<file path=ppt/slides/_rels/slide6.xml.rels><?xml version="1.0" encoding="UTF-8" standalone="yes"?>
<Relationships xmlns="http://schemas.openxmlformats.org/package/2006/relationships"><Relationship Id="rId3" Type="http://schemas.openxmlformats.org/officeDocument/2006/relationships/image" Target="../media/image4.gif"/><Relationship Id="rId2" Type="http://schemas.openxmlformats.org/officeDocument/2006/relationships/image" Target="../media/image3.png"/><Relationship Id="rId1" Type="http://schemas.openxmlformats.org/officeDocument/2006/relationships/slideLayout" Target="../slideLayouts/slideLayout17.xml"/></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8.xml"/><Relationship Id="rId4" Type="http://schemas.openxmlformats.org/officeDocument/2006/relationships/image" Target="../media/image7.png"/></Relationships>
</file>

<file path=ppt/slides/_rels/slide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19.xml"/></Relationships>
</file>

<file path=ppt/slides/_rels/slide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20.xml"/><Relationship Id="rId5" Type="http://schemas.openxmlformats.org/officeDocument/2006/relationships/image" Target="../media/image12.png"/><Relationship Id="rId4" Type="http://schemas.openxmlformats.org/officeDocument/2006/relationships/image" Target="../media/image1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1066800" y="4800600"/>
            <a:ext cx="6934200" cy="1538883"/>
          </a:xfrm>
          <a:prstGeom prst="rect">
            <a:avLst/>
          </a:prstGeom>
          <a:noFill/>
        </p:spPr>
        <p:txBody>
          <a:bodyPr wrap="square" rtlCol="0">
            <a:spAutoFit/>
          </a:bodyPr>
          <a:lstStyle/>
          <a:p>
            <a:pPr lvl="1"/>
            <a:r>
              <a:rPr lang="en-US" dirty="0"/>
              <a:t>AFMIS Training is located at: </a:t>
            </a:r>
            <a:endParaRPr lang="en-US" dirty="0" smtClean="0"/>
          </a:p>
          <a:p>
            <a:pPr lvl="1"/>
            <a:r>
              <a:rPr lang="en-US" sz="1600" u="sng" dirty="0" smtClean="0"/>
              <a:t>https://afmisweb1.lee.army.mil/afmiswebTRNG/AKOLogin/default.aspx</a:t>
            </a:r>
          </a:p>
          <a:p>
            <a:pPr lvl="1"/>
            <a:endParaRPr lang="en-US" sz="2400" dirty="0"/>
          </a:p>
          <a:p>
            <a:pPr lvl="1"/>
            <a:r>
              <a:rPr lang="en-US" dirty="0"/>
              <a:t>AFMIS Live is located </a:t>
            </a:r>
            <a:r>
              <a:rPr lang="en-US" dirty="0" smtClean="0"/>
              <a:t>at.  </a:t>
            </a:r>
            <a:endParaRPr lang="en-US" sz="2400" dirty="0" smtClean="0"/>
          </a:p>
          <a:p>
            <a:r>
              <a:rPr lang="en-US" sz="1600" dirty="0" smtClean="0"/>
              <a:t>          </a:t>
            </a:r>
            <a:r>
              <a:rPr lang="en-US" sz="1600" u="sng" dirty="0" smtClean="0"/>
              <a:t>https</a:t>
            </a:r>
            <a:r>
              <a:rPr lang="en-US" sz="1600" u="sng" dirty="0" smtClean="0"/>
              <a:t>://afmisweb1.lee.army.mil/AFMISWEBNG/AFMISWeb/Default.html</a:t>
            </a:r>
            <a:endParaRPr lang="en-US" sz="1600" u="sng" dirty="0"/>
          </a:p>
        </p:txBody>
      </p:sp>
      <p:sp>
        <p:nvSpPr>
          <p:cNvPr id="4" name="Rectangle 3"/>
          <p:cNvSpPr/>
          <p:nvPr/>
        </p:nvSpPr>
        <p:spPr>
          <a:xfrm>
            <a:off x="0" y="1752600"/>
            <a:ext cx="9144000" cy="1754326"/>
          </a:xfrm>
          <a:prstGeom prst="rect">
            <a:avLst/>
          </a:prstGeom>
          <a:noFill/>
        </p:spPr>
        <p:txBody>
          <a:bodyPr wrap="square" lIns="91440" tIns="45720" rIns="91440" bIns="45720">
            <a:spAutoFit/>
            <a:scene3d>
              <a:camera prst="orthographicFront"/>
              <a:lightRig rig="brightRoom" dir="t"/>
            </a:scene3d>
            <a:sp3d extrusionH="57150" contourW="6350" prstMaterial="plastic">
              <a:bevelT w="38100" h="38100" prst="angle"/>
              <a:contourClr>
                <a:schemeClr val="accent1">
                  <a:tint val="100000"/>
                  <a:shade val="100000"/>
                  <a:hueMod val="100000"/>
                  <a:satMod val="100000"/>
                </a:schemeClr>
              </a:contourClr>
            </a:sp3d>
          </a:bodyPr>
          <a:lstStyle/>
          <a:p>
            <a:pPr algn="ctr"/>
            <a:r>
              <a:rPr lang="en-US" sz="5400" b="1" cap="all" spc="0" dirty="0" smtClean="0">
                <a:ln/>
                <a:solidFill>
                  <a:schemeClr val="accent2">
                    <a:lumMod val="75000"/>
                  </a:schemeClr>
                </a:solidFill>
                <a:effectLst>
                  <a:innerShdw blurRad="63500" dist="50800" dir="2700000">
                    <a:prstClr val="black">
                      <a:alpha val="50000"/>
                    </a:prstClr>
                  </a:innerShdw>
                </a:effectLst>
              </a:rPr>
              <a:t>AFMIS </a:t>
            </a:r>
          </a:p>
          <a:p>
            <a:pPr algn="ctr"/>
            <a:r>
              <a:rPr lang="en-US" sz="5400" b="1" cap="all" spc="0" dirty="0" smtClean="0">
                <a:ln/>
                <a:solidFill>
                  <a:schemeClr val="accent2">
                    <a:lumMod val="75000"/>
                  </a:schemeClr>
                </a:solidFill>
                <a:effectLst>
                  <a:innerShdw blurRad="63500" dist="50800" dir="2700000">
                    <a:prstClr val="black">
                      <a:alpha val="50000"/>
                    </a:prstClr>
                  </a:innerShdw>
                </a:effectLst>
              </a:rPr>
              <a:t>Raw subsistence  </a:t>
            </a:r>
          </a:p>
        </p:txBody>
      </p:sp>
      <p:grpSp>
        <p:nvGrpSpPr>
          <p:cNvPr id="5" name="Group 4"/>
          <p:cNvGrpSpPr>
            <a:grpSpLocks/>
          </p:cNvGrpSpPr>
          <p:nvPr/>
        </p:nvGrpSpPr>
        <p:grpSpPr bwMode="auto">
          <a:xfrm>
            <a:off x="152400" y="152400"/>
            <a:ext cx="1219200" cy="1114425"/>
            <a:chOff x="33" y="60"/>
            <a:chExt cx="577" cy="559"/>
          </a:xfrm>
        </p:grpSpPr>
        <p:sp>
          <p:nvSpPr>
            <p:cNvPr id="6" name="Freeform 5"/>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7" name="Freeform 6"/>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8" name="Freeform 7"/>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 name="Freeform 8"/>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 name="Group 19"/>
            <p:cNvGrpSpPr>
              <a:grpSpLocks/>
            </p:cNvGrpSpPr>
            <p:nvPr/>
          </p:nvGrpSpPr>
          <p:grpSpPr bwMode="auto">
            <a:xfrm>
              <a:off x="207" y="555"/>
              <a:ext cx="26" cy="35"/>
              <a:chOff x="207" y="555"/>
              <a:chExt cx="26" cy="35"/>
            </a:xfrm>
          </p:grpSpPr>
          <p:sp>
            <p:nvSpPr>
              <p:cNvPr id="185"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1" name="Group 22"/>
            <p:cNvGrpSpPr>
              <a:grpSpLocks/>
            </p:cNvGrpSpPr>
            <p:nvPr/>
          </p:nvGrpSpPr>
          <p:grpSpPr bwMode="auto">
            <a:xfrm>
              <a:off x="232" y="565"/>
              <a:ext cx="19" cy="28"/>
              <a:chOff x="232" y="565"/>
              <a:chExt cx="19" cy="28"/>
            </a:xfrm>
          </p:grpSpPr>
          <p:sp>
            <p:nvSpPr>
              <p:cNvPr id="183"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2"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6"/>
            <p:cNvGrpSpPr>
              <a:grpSpLocks/>
            </p:cNvGrpSpPr>
            <p:nvPr/>
          </p:nvGrpSpPr>
          <p:grpSpPr bwMode="auto">
            <a:xfrm>
              <a:off x="321" y="574"/>
              <a:ext cx="26" cy="30"/>
              <a:chOff x="321" y="574"/>
              <a:chExt cx="26" cy="30"/>
            </a:xfrm>
          </p:grpSpPr>
          <p:sp>
            <p:nvSpPr>
              <p:cNvPr id="181"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4"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7" name="Group 42"/>
            <p:cNvGrpSpPr>
              <a:grpSpLocks/>
            </p:cNvGrpSpPr>
            <p:nvPr/>
          </p:nvGrpSpPr>
          <p:grpSpPr bwMode="auto">
            <a:xfrm>
              <a:off x="132" y="137"/>
              <a:ext cx="26" cy="33"/>
              <a:chOff x="132" y="137"/>
              <a:chExt cx="26" cy="33"/>
            </a:xfrm>
          </p:grpSpPr>
          <p:sp>
            <p:nvSpPr>
              <p:cNvPr id="179"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8" name="Group 45"/>
            <p:cNvGrpSpPr>
              <a:grpSpLocks/>
            </p:cNvGrpSpPr>
            <p:nvPr/>
          </p:nvGrpSpPr>
          <p:grpSpPr bwMode="auto">
            <a:xfrm>
              <a:off x="147" y="119"/>
              <a:ext cx="31" cy="32"/>
              <a:chOff x="147" y="119"/>
              <a:chExt cx="31" cy="32"/>
            </a:xfrm>
          </p:grpSpPr>
          <p:sp>
            <p:nvSpPr>
              <p:cNvPr id="177"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8"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9"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3" name="Group 52"/>
            <p:cNvGrpSpPr>
              <a:grpSpLocks/>
            </p:cNvGrpSpPr>
            <p:nvPr/>
          </p:nvGrpSpPr>
          <p:grpSpPr bwMode="auto">
            <a:xfrm>
              <a:off x="293" y="71"/>
              <a:ext cx="21" cy="29"/>
              <a:chOff x="293" y="71"/>
              <a:chExt cx="21" cy="29"/>
            </a:xfrm>
          </p:grpSpPr>
          <p:sp>
            <p:nvSpPr>
              <p:cNvPr id="175"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6"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4" name="Group 55"/>
            <p:cNvGrpSpPr>
              <a:grpSpLocks/>
            </p:cNvGrpSpPr>
            <p:nvPr/>
          </p:nvGrpSpPr>
          <p:grpSpPr bwMode="auto">
            <a:xfrm>
              <a:off x="334" y="71"/>
              <a:ext cx="30" cy="32"/>
              <a:chOff x="334" y="71"/>
              <a:chExt cx="30" cy="32"/>
            </a:xfrm>
          </p:grpSpPr>
          <p:sp>
            <p:nvSpPr>
              <p:cNvPr id="173"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4"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5"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2"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3"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68"/>
            <p:cNvGrpSpPr>
              <a:grpSpLocks/>
            </p:cNvGrpSpPr>
            <p:nvPr/>
          </p:nvGrpSpPr>
          <p:grpSpPr bwMode="auto">
            <a:xfrm>
              <a:off x="101" y="265"/>
              <a:ext cx="213" cy="117"/>
              <a:chOff x="101" y="265"/>
              <a:chExt cx="213" cy="117"/>
            </a:xfrm>
          </p:grpSpPr>
          <p:sp>
            <p:nvSpPr>
              <p:cNvPr id="171"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2"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6" name="Group 71"/>
            <p:cNvGrpSpPr>
              <a:grpSpLocks/>
            </p:cNvGrpSpPr>
            <p:nvPr/>
          </p:nvGrpSpPr>
          <p:grpSpPr bwMode="auto">
            <a:xfrm>
              <a:off x="206" y="293"/>
              <a:ext cx="109" cy="70"/>
              <a:chOff x="206" y="293"/>
              <a:chExt cx="109" cy="70"/>
            </a:xfrm>
          </p:grpSpPr>
          <p:sp>
            <p:nvSpPr>
              <p:cNvPr id="169"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0"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7" name="Group 74"/>
            <p:cNvGrpSpPr>
              <a:grpSpLocks/>
            </p:cNvGrpSpPr>
            <p:nvPr/>
          </p:nvGrpSpPr>
          <p:grpSpPr bwMode="auto">
            <a:xfrm>
              <a:off x="313" y="262"/>
              <a:ext cx="226" cy="120"/>
              <a:chOff x="313" y="262"/>
              <a:chExt cx="226" cy="120"/>
            </a:xfrm>
          </p:grpSpPr>
          <p:sp>
            <p:nvSpPr>
              <p:cNvPr id="167"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68"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8" name="Group 77"/>
            <p:cNvGrpSpPr>
              <a:grpSpLocks/>
            </p:cNvGrpSpPr>
            <p:nvPr/>
          </p:nvGrpSpPr>
          <p:grpSpPr bwMode="auto">
            <a:xfrm>
              <a:off x="313" y="290"/>
              <a:ext cx="115" cy="72"/>
              <a:chOff x="313" y="290"/>
              <a:chExt cx="115" cy="72"/>
            </a:xfrm>
          </p:grpSpPr>
          <p:sp>
            <p:nvSpPr>
              <p:cNvPr id="165"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6"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9" name="Group 80"/>
            <p:cNvGrpSpPr>
              <a:grpSpLocks/>
            </p:cNvGrpSpPr>
            <p:nvPr/>
          </p:nvGrpSpPr>
          <p:grpSpPr bwMode="auto">
            <a:xfrm>
              <a:off x="264" y="288"/>
              <a:ext cx="93" cy="109"/>
              <a:chOff x="264" y="288"/>
              <a:chExt cx="93" cy="109"/>
            </a:xfrm>
          </p:grpSpPr>
          <p:sp>
            <p:nvSpPr>
              <p:cNvPr id="163"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4"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0"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1" name="Group 84"/>
            <p:cNvGrpSpPr>
              <a:grpSpLocks/>
            </p:cNvGrpSpPr>
            <p:nvPr/>
          </p:nvGrpSpPr>
          <p:grpSpPr bwMode="auto">
            <a:xfrm>
              <a:off x="273" y="265"/>
              <a:ext cx="27" cy="16"/>
              <a:chOff x="273" y="265"/>
              <a:chExt cx="27" cy="16"/>
            </a:xfrm>
          </p:grpSpPr>
          <p:sp>
            <p:nvSpPr>
              <p:cNvPr id="161"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2"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2"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3"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4"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5"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6"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7"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68"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9"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0"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1"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2"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5"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6" name="Group 101"/>
            <p:cNvGrpSpPr>
              <a:grpSpLocks/>
            </p:cNvGrpSpPr>
            <p:nvPr/>
          </p:nvGrpSpPr>
          <p:grpSpPr bwMode="auto">
            <a:xfrm>
              <a:off x="248" y="386"/>
              <a:ext cx="125" cy="123"/>
              <a:chOff x="248" y="386"/>
              <a:chExt cx="125" cy="123"/>
            </a:xfrm>
          </p:grpSpPr>
          <p:sp>
            <p:nvSpPr>
              <p:cNvPr id="119"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0"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1"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2"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3"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6"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7"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6"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7"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78"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9"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0"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1"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2"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3"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89" name="Group 156"/>
            <p:cNvGrpSpPr>
              <a:grpSpLocks/>
            </p:cNvGrpSpPr>
            <p:nvPr/>
          </p:nvGrpSpPr>
          <p:grpSpPr bwMode="auto">
            <a:xfrm>
              <a:off x="372" y="175"/>
              <a:ext cx="91" cy="83"/>
              <a:chOff x="372" y="175"/>
              <a:chExt cx="91" cy="83"/>
            </a:xfrm>
          </p:grpSpPr>
          <p:sp>
            <p:nvSpPr>
              <p:cNvPr id="117"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8"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0" name="Group 159"/>
            <p:cNvGrpSpPr>
              <a:grpSpLocks/>
            </p:cNvGrpSpPr>
            <p:nvPr/>
          </p:nvGrpSpPr>
          <p:grpSpPr bwMode="auto">
            <a:xfrm>
              <a:off x="171" y="173"/>
              <a:ext cx="91" cy="85"/>
              <a:chOff x="171" y="173"/>
              <a:chExt cx="91" cy="85"/>
            </a:xfrm>
          </p:grpSpPr>
          <p:sp>
            <p:nvSpPr>
              <p:cNvPr id="115"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6"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1"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4" name="Group 165"/>
            <p:cNvGrpSpPr>
              <a:grpSpLocks/>
            </p:cNvGrpSpPr>
            <p:nvPr/>
          </p:nvGrpSpPr>
          <p:grpSpPr bwMode="auto">
            <a:xfrm>
              <a:off x="226" y="481"/>
              <a:ext cx="196" cy="30"/>
              <a:chOff x="226" y="481"/>
              <a:chExt cx="196" cy="30"/>
            </a:xfrm>
          </p:grpSpPr>
          <p:grpSp>
            <p:nvGrpSpPr>
              <p:cNvPr id="97" name="Group 166"/>
              <p:cNvGrpSpPr>
                <a:grpSpLocks/>
              </p:cNvGrpSpPr>
              <p:nvPr/>
            </p:nvGrpSpPr>
            <p:grpSpPr bwMode="auto">
              <a:xfrm>
                <a:off x="226" y="481"/>
                <a:ext cx="68" cy="30"/>
                <a:chOff x="226" y="481"/>
                <a:chExt cx="68" cy="30"/>
              </a:xfrm>
            </p:grpSpPr>
            <p:sp>
              <p:nvSpPr>
                <p:cNvPr id="113"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8" name="Group 169"/>
              <p:cNvGrpSpPr>
                <a:grpSpLocks/>
              </p:cNvGrpSpPr>
              <p:nvPr/>
            </p:nvGrpSpPr>
            <p:grpSpPr bwMode="auto">
              <a:xfrm>
                <a:off x="244" y="482"/>
                <a:ext cx="83" cy="29"/>
                <a:chOff x="244" y="482"/>
                <a:chExt cx="83" cy="29"/>
              </a:xfrm>
            </p:grpSpPr>
            <p:sp>
              <p:nvSpPr>
                <p:cNvPr id="111"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99" name="Group 172"/>
              <p:cNvGrpSpPr>
                <a:grpSpLocks/>
              </p:cNvGrpSpPr>
              <p:nvPr/>
            </p:nvGrpSpPr>
            <p:grpSpPr bwMode="auto">
              <a:xfrm>
                <a:off x="271" y="482"/>
                <a:ext cx="81" cy="29"/>
                <a:chOff x="271" y="482"/>
                <a:chExt cx="81" cy="29"/>
              </a:xfrm>
            </p:grpSpPr>
            <p:sp>
              <p:nvSpPr>
                <p:cNvPr id="109"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0"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0" name="Group 175"/>
              <p:cNvGrpSpPr>
                <a:grpSpLocks/>
              </p:cNvGrpSpPr>
              <p:nvPr/>
            </p:nvGrpSpPr>
            <p:grpSpPr bwMode="auto">
              <a:xfrm>
                <a:off x="300" y="482"/>
                <a:ext cx="87" cy="29"/>
                <a:chOff x="300" y="482"/>
                <a:chExt cx="87" cy="29"/>
              </a:xfrm>
            </p:grpSpPr>
            <p:sp>
              <p:nvSpPr>
                <p:cNvPr id="107"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8"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1" name="Group 178"/>
              <p:cNvGrpSpPr>
                <a:grpSpLocks/>
              </p:cNvGrpSpPr>
              <p:nvPr/>
            </p:nvGrpSpPr>
            <p:grpSpPr bwMode="auto">
              <a:xfrm>
                <a:off x="334" y="482"/>
                <a:ext cx="80" cy="29"/>
                <a:chOff x="334" y="482"/>
                <a:chExt cx="80" cy="29"/>
              </a:xfrm>
            </p:grpSpPr>
            <p:sp>
              <p:nvSpPr>
                <p:cNvPr id="105"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6"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81"/>
              <p:cNvGrpSpPr>
                <a:grpSpLocks/>
              </p:cNvGrpSpPr>
              <p:nvPr/>
            </p:nvGrpSpPr>
            <p:grpSpPr bwMode="auto">
              <a:xfrm>
                <a:off x="363" y="482"/>
                <a:ext cx="59" cy="29"/>
                <a:chOff x="363" y="482"/>
                <a:chExt cx="59" cy="29"/>
              </a:xfrm>
            </p:grpSpPr>
            <p:sp>
              <p:nvSpPr>
                <p:cNvPr id="103"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4"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5"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6"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87"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88"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NYARNG AFMIS Training</a:t>
            </a:r>
            <a:endParaRPr lang="en-US" sz="2400" b="1" dirty="0"/>
          </a:p>
        </p:txBody>
      </p:sp>
      <p:sp>
        <p:nvSpPr>
          <p:cNvPr id="189"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Tree>
  </p:cSld>
  <p:clrMapOvr>
    <a:masterClrMapping/>
  </p:clrMapOvr>
  <p:transition spd="med">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4185761"/>
          </a:xfrm>
          <a:prstGeom prst="rect">
            <a:avLst/>
          </a:prstGeom>
          <a:noFill/>
        </p:spPr>
        <p:txBody>
          <a:bodyPr wrap="square" rtlCol="0">
            <a:spAutoFit/>
          </a:bodyPr>
          <a:lstStyle/>
          <a:p>
            <a:pPr marL="285750" indent="-285750">
              <a:buFont typeface="Arial" pitchFamily="34" charset="0"/>
              <a:buChar char="•"/>
            </a:pPr>
            <a:r>
              <a:rPr lang="en-US" sz="1400" dirty="0" smtClean="0">
                <a:solidFill>
                  <a:prstClr val="black"/>
                </a:solidFill>
              </a:rPr>
              <a:t>Enter the Account type (IDT, AT)</a:t>
            </a:r>
          </a:p>
          <a:p>
            <a:pPr marL="285750" indent="-285750">
              <a:buFont typeface="Arial" pitchFamily="34" charset="0"/>
              <a:buChar char="•"/>
            </a:pPr>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Enter the Purpose of the request from the dropdown menu (Always select Training)</a:t>
            </a:r>
          </a:p>
          <a:p>
            <a:pPr marL="285750" indent="-285750">
              <a:buFont typeface="Arial" pitchFamily="34" charset="0"/>
              <a:buChar char="•"/>
            </a:pPr>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You will need to cycle through the TABs to complete your request starting on the left and working your way to the right.   </a:t>
            </a:r>
          </a:p>
          <a:p>
            <a:pPr marL="742950" lvl="1" indent="-285750">
              <a:buFont typeface="Arial" pitchFamily="34" charset="0"/>
              <a:buChar char="•"/>
            </a:pPr>
            <a:r>
              <a:rPr lang="en-US" sz="1400" dirty="0" smtClean="0">
                <a:solidFill>
                  <a:prstClr val="black"/>
                </a:solidFill>
              </a:rPr>
              <a:t>ITEM Data is a list of grocery items to support the menus</a:t>
            </a:r>
          </a:p>
          <a:p>
            <a:pPr marL="742950" lvl="1" indent="-285750">
              <a:buFont typeface="Arial" pitchFamily="34" charset="0"/>
              <a:buChar char="•"/>
            </a:pPr>
            <a:r>
              <a:rPr lang="en-US" sz="1400" dirty="0" smtClean="0">
                <a:solidFill>
                  <a:prstClr val="black"/>
                </a:solidFill>
              </a:rPr>
              <a:t>Unit Info</a:t>
            </a:r>
          </a:p>
          <a:p>
            <a:pPr marL="742950" lvl="1" indent="-285750">
              <a:buFont typeface="Arial" pitchFamily="34" charset="0"/>
              <a:buChar char="•"/>
            </a:pPr>
            <a:r>
              <a:rPr lang="en-US" sz="1400" dirty="0" smtClean="0">
                <a:solidFill>
                  <a:prstClr val="black"/>
                </a:solidFill>
              </a:rPr>
              <a:t>Supplier Info</a:t>
            </a:r>
          </a:p>
          <a:p>
            <a:pPr marL="742950" lvl="1" indent="-285750">
              <a:buFont typeface="Arial" pitchFamily="34" charset="0"/>
              <a:buChar char="•"/>
            </a:pPr>
            <a:r>
              <a:rPr lang="en-US" sz="1400" dirty="0" smtClean="0">
                <a:solidFill>
                  <a:prstClr val="black"/>
                </a:solidFill>
              </a:rPr>
              <a:t>Ship To</a:t>
            </a:r>
          </a:p>
          <a:p>
            <a:pPr marL="742950" lvl="1" indent="-285750">
              <a:buFont typeface="Arial" pitchFamily="34" charset="0"/>
              <a:buChar char="•"/>
            </a:pPr>
            <a:r>
              <a:rPr lang="en-US" sz="1400" dirty="0" smtClean="0">
                <a:solidFill>
                  <a:prstClr val="black"/>
                </a:solidFill>
              </a:rPr>
              <a:t>Cardholder</a:t>
            </a:r>
          </a:p>
          <a:p>
            <a:pPr marL="742950" lvl="1" indent="-285750">
              <a:buFont typeface="Arial" pitchFamily="34" charset="0"/>
              <a:buChar char="•"/>
            </a:pPr>
            <a:r>
              <a:rPr lang="en-US" sz="1400" dirty="0" smtClean="0">
                <a:solidFill>
                  <a:prstClr val="black"/>
                </a:solidFill>
              </a:rPr>
              <a:t>Remarks</a:t>
            </a:r>
          </a:p>
          <a:p>
            <a:pPr marL="285750" indent="-285750">
              <a:buFont typeface="Arial" pitchFamily="34" charset="0"/>
              <a:buChar char="•"/>
            </a:pPr>
            <a:endParaRPr lang="en-US" sz="1400" i="1"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3074"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l="218" t="18698" r="2449" b="25502"/>
          <a:stretch/>
        </p:blipFill>
        <p:spPr bwMode="auto">
          <a:xfrm>
            <a:off x="2971800" y="2057400"/>
            <a:ext cx="5973726" cy="3429000"/>
          </a:xfrm>
          <a:prstGeom prst="rect">
            <a:avLst/>
          </a:prstGeom>
          <a:noFill/>
          <a:ln w="25400">
            <a:solidFill>
              <a:schemeClr val="bg2">
                <a:lumMod val="25000"/>
              </a:schemeClr>
            </a:solid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2"/>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193" name="Rectangle 3"/>
          <p:cNvSpPr>
            <a:spLocks noChangeArrowheads="1"/>
          </p:cNvSpPr>
          <p:nvPr/>
        </p:nvSpPr>
        <p:spPr bwMode="auto">
          <a:xfrm>
            <a:off x="1600200" y="533401"/>
            <a:ext cx="6172200" cy="533400"/>
          </a:xfrm>
          <a:prstGeom prst="rect">
            <a:avLst/>
          </a:prstGeom>
          <a:noFill/>
          <a:ln w="9525">
            <a:noFill/>
            <a:miter lim="800000"/>
            <a:headEnd/>
            <a:tailEnd/>
          </a:ln>
        </p:spPr>
        <p:txBody>
          <a:bodyPr/>
          <a:lstStyle/>
          <a:p>
            <a:pPr algn="ctr"/>
            <a:endParaRPr lang="en-US" sz="2400" b="1" dirty="0"/>
          </a:p>
        </p:txBody>
      </p:sp>
      <p:cxnSp>
        <p:nvCxnSpPr>
          <p:cNvPr id="197" name="Straight Connector 196"/>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a:off x="2590800" y="2286000"/>
            <a:ext cx="4876800" cy="9906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98" name="Straight Arrow Connector 197"/>
          <p:cNvCxnSpPr/>
          <p:nvPr/>
        </p:nvCxnSpPr>
        <p:spPr>
          <a:xfrm>
            <a:off x="2667000" y="2743200"/>
            <a:ext cx="4800600" cy="7620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1" name="Rectangle 200"/>
          <p:cNvSpPr/>
          <p:nvPr/>
        </p:nvSpPr>
        <p:spPr>
          <a:xfrm>
            <a:off x="2971800" y="4038600"/>
            <a:ext cx="5715000" cy="2286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028" name="Picture 4" descr="D:\Users\nakia.dukes\Desktop\raw sub2.PNG"/>
          <p:cNvPicPr>
            <a:picLocks noChangeAspect="1" noChangeArrowheads="1"/>
          </p:cNvPicPr>
          <p:nvPr/>
        </p:nvPicPr>
        <p:blipFill>
          <a:blip r:embed="rId3" cstate="print"/>
          <a:srcRect/>
          <a:stretch>
            <a:fillRect/>
          </a:stretch>
        </p:blipFill>
        <p:spPr bwMode="auto">
          <a:xfrm>
            <a:off x="7543800" y="3505200"/>
            <a:ext cx="990600" cy="509057"/>
          </a:xfrm>
          <a:prstGeom prst="rect">
            <a:avLst/>
          </a:prstGeom>
          <a:noFill/>
        </p:spPr>
      </p:pic>
    </p:spTree>
    <p:extLst>
      <p:ext uri="{BB962C8B-B14F-4D97-AF65-F5344CB8AC3E}">
        <p14:creationId xmlns:p14="http://schemas.microsoft.com/office/powerpoint/2010/main" xmlns="" val="1339052324"/>
      </p:ext>
    </p:extLst>
  </p:cSld>
  <p:clrMapOvr>
    <a:masterClrMapping/>
  </p:clrMapOvr>
  <p:transition spd="med">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3754874"/>
          </a:xfrm>
          <a:prstGeom prst="rect">
            <a:avLst/>
          </a:prstGeom>
          <a:noFill/>
        </p:spPr>
        <p:txBody>
          <a:bodyPr wrap="square" rtlCol="0">
            <a:spAutoFit/>
          </a:bodyPr>
          <a:lstStyle/>
          <a:p>
            <a:pPr marL="285750" indent="-285750">
              <a:buFont typeface="Arial" pitchFamily="34" charset="0"/>
              <a:buChar char="•"/>
            </a:pPr>
            <a:r>
              <a:rPr lang="en-US" sz="1400" dirty="0" smtClean="0">
                <a:solidFill>
                  <a:prstClr val="black"/>
                </a:solidFill>
              </a:rPr>
              <a:t>ITEM Data provides a grocery list of subsistence you need to prepare the requested meals.  </a:t>
            </a:r>
          </a:p>
          <a:p>
            <a:pPr marL="285750" indent="-285750">
              <a:buFont typeface="Arial" pitchFamily="34" charset="0"/>
              <a:buChar char="•"/>
            </a:pPr>
            <a:endParaRPr lang="en-US" sz="1400" dirty="0">
              <a:solidFill>
                <a:prstClr val="black"/>
              </a:solidFill>
            </a:endParaRPr>
          </a:p>
          <a:p>
            <a:pPr marL="285750" indent="-285750">
              <a:buFont typeface="Arial" pitchFamily="34" charset="0"/>
              <a:buChar char="•"/>
            </a:pPr>
            <a:r>
              <a:rPr lang="en-US" sz="1400" dirty="0" smtClean="0">
                <a:solidFill>
                  <a:prstClr val="black"/>
                </a:solidFill>
              </a:rPr>
              <a:t>Order Quantity (Qty). You can adjust the order quantity based on the quantity you have in stock. If item is at zero and/or you do not need the item, you must delete if from the grocery order.</a:t>
            </a:r>
          </a:p>
          <a:p>
            <a:pPr marL="285750" indent="-285750">
              <a:buFont typeface="Arial" pitchFamily="34" charset="0"/>
              <a:buChar char="•"/>
            </a:pPr>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The BOH will display what you have on hand to assist in adjusting your “Order Qty”</a:t>
            </a:r>
          </a:p>
          <a:p>
            <a:pPr marL="285750" indent="-285750">
              <a:buFont typeface="Arial" pitchFamily="34" charset="0"/>
              <a:buChar char="•"/>
            </a:pPr>
            <a:endParaRPr lang="en-US" sz="1400" dirty="0" smtClean="0">
              <a:solidFill>
                <a:prstClr val="black"/>
              </a:solidFill>
            </a:endParaRPr>
          </a:p>
          <a:p>
            <a:pPr marL="285750" indent="-285750"/>
            <a:endParaRPr lang="en-US" sz="1400" i="1"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4098"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18705"/>
          <a:stretch/>
        </p:blipFill>
        <p:spPr bwMode="auto">
          <a:xfrm>
            <a:off x="3048000" y="1981200"/>
            <a:ext cx="5925383" cy="4191000"/>
          </a:xfrm>
          <a:prstGeom prst="rect">
            <a:avLst/>
          </a:prstGeom>
          <a:noFill/>
          <a:ln w="19050">
            <a:solidFill>
              <a:schemeClr val="tx1">
                <a:lumMod val="75000"/>
                <a:lumOff val="25000"/>
              </a:schemeClr>
            </a:solid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2"/>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6" name="Straight Connector 195"/>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8" name="Straight Arrow Connector 197"/>
          <p:cNvCxnSpPr/>
          <p:nvPr/>
        </p:nvCxnSpPr>
        <p:spPr>
          <a:xfrm flipV="1">
            <a:off x="2819400" y="4114800"/>
            <a:ext cx="4038600" cy="8382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2971800" y="3048000"/>
            <a:ext cx="48006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4" name="Straight Arrow Connector 203"/>
          <p:cNvCxnSpPr/>
          <p:nvPr/>
        </p:nvCxnSpPr>
        <p:spPr>
          <a:xfrm>
            <a:off x="7772400" y="3048000"/>
            <a:ext cx="0" cy="914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3810000" y="3505200"/>
            <a:ext cx="914400" cy="3810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a:xfrm>
            <a:off x="0" y="1752600"/>
            <a:ext cx="3200400" cy="3508653"/>
          </a:xfrm>
          <a:prstGeom prst="rect">
            <a:avLst/>
          </a:prstGeom>
        </p:spPr>
        <p:txBody>
          <a:bodyPr wrap="square">
            <a:spAutoFit/>
          </a:bodyPr>
          <a:lstStyle/>
          <a:p>
            <a:pPr marL="285750" indent="-285750"/>
            <a:endParaRPr lang="en-US" sz="1200" dirty="0" smtClean="0">
              <a:solidFill>
                <a:prstClr val="black"/>
              </a:solidFill>
            </a:endParaRPr>
          </a:p>
          <a:p>
            <a:pPr marL="285750" indent="-285750">
              <a:buFont typeface="Arial" pitchFamily="34" charset="0"/>
              <a:buChar char="•"/>
            </a:pPr>
            <a:r>
              <a:rPr lang="en-US" sz="1400" dirty="0" smtClean="0">
                <a:solidFill>
                  <a:prstClr val="black"/>
                </a:solidFill>
              </a:rPr>
              <a:t>When adding additional items</a:t>
            </a:r>
          </a:p>
          <a:p>
            <a:pPr marL="285750" indent="-285750"/>
            <a:r>
              <a:rPr lang="en-US" sz="1400" dirty="0" smtClean="0">
                <a:solidFill>
                  <a:prstClr val="black"/>
                </a:solidFill>
              </a:rPr>
              <a:t>       to the menu the justification must be be annotated under the remarks </a:t>
            </a:r>
          </a:p>
          <a:p>
            <a:pPr marL="285750" indent="-285750"/>
            <a:r>
              <a:rPr lang="en-US" sz="1400" dirty="0" smtClean="0">
                <a:solidFill>
                  <a:prstClr val="black"/>
                </a:solidFill>
              </a:rPr>
              <a:t>	tab.</a:t>
            </a:r>
          </a:p>
          <a:p>
            <a:pPr marL="285750" indent="-285750"/>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The item prices are captured</a:t>
            </a:r>
          </a:p>
          <a:p>
            <a:pPr marL="285750" indent="-285750"/>
            <a:r>
              <a:rPr lang="en-US" sz="1400" dirty="0" smtClean="0">
                <a:solidFill>
                  <a:prstClr val="black"/>
                </a:solidFill>
              </a:rPr>
              <a:t>        from previous grocery orders.</a:t>
            </a:r>
          </a:p>
          <a:p>
            <a:pPr marL="285750" indent="-285750"/>
            <a:r>
              <a:rPr lang="en-US" sz="1400" dirty="0" smtClean="0">
                <a:solidFill>
                  <a:prstClr val="black"/>
                </a:solidFill>
              </a:rPr>
              <a:t>        The price must be left “as is” </a:t>
            </a:r>
          </a:p>
          <a:p>
            <a:pPr marL="285750" indent="-285750"/>
            <a:r>
              <a:rPr lang="en-US" sz="1400" dirty="0" smtClean="0">
                <a:solidFill>
                  <a:prstClr val="black"/>
                </a:solidFill>
              </a:rPr>
              <a:t>        for each item.</a:t>
            </a:r>
          </a:p>
          <a:p>
            <a:pPr marL="285750" indent="-285750"/>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Adding items to the grocery list,</a:t>
            </a:r>
          </a:p>
          <a:p>
            <a:pPr marL="285750" indent="-285750"/>
            <a:r>
              <a:rPr lang="en-US" sz="1400" dirty="0" smtClean="0">
                <a:solidFill>
                  <a:prstClr val="black"/>
                </a:solidFill>
              </a:rPr>
              <a:t>        click on the search icon         to </a:t>
            </a:r>
          </a:p>
          <a:p>
            <a:pPr marL="285750" indent="-285750"/>
            <a:r>
              <a:rPr lang="en-US" sz="1400" dirty="0" smtClean="0">
                <a:solidFill>
                  <a:prstClr val="black"/>
                </a:solidFill>
              </a:rPr>
              <a:t>        look up the item.  </a:t>
            </a:r>
          </a:p>
          <a:p>
            <a:pPr marL="285750" indent="-285750">
              <a:buFont typeface="Arial" pitchFamily="34" charset="0"/>
              <a:buChar char="•"/>
            </a:pPr>
            <a:endParaRPr lang="en-US" sz="1400" dirty="0" smtClean="0">
              <a:solidFill>
                <a:prstClr val="black"/>
              </a:solidFill>
            </a:endParaRPr>
          </a:p>
          <a:p>
            <a:pPr marL="285750" indent="-285750">
              <a:buFont typeface="Arial" pitchFamily="34" charset="0"/>
              <a:buChar char="•"/>
            </a:pPr>
            <a:endParaRPr lang="en-US" sz="1400" dirty="0" smtClean="0">
              <a:solidFill>
                <a:prstClr val="black"/>
              </a:solidFill>
            </a:endParaRPr>
          </a:p>
        </p:txBody>
      </p:sp>
      <p:pic>
        <p:nvPicPr>
          <p:cNvPr id="4" name="Picture 3" descr="E:\ArtWork\Captured\Search.gif"/>
          <p:cNvPicPr>
            <a:picLocks noChangeAspect="1" noChangeArrowheads="1"/>
          </p:cNvPicPr>
          <p:nvPr/>
        </p:nvPicPr>
        <p:blipFill>
          <a:blip r:embed="rId2" cstate="print">
            <a:extLst>
              <a:ext uri="{28A0092B-C50C-407E-A947-70E740481C1C}">
                <a14:useLocalDpi xmlns:a14="http://schemas.microsoft.com/office/drawing/2010/main" xmlns="" val="0"/>
              </a:ext>
            </a:extLst>
          </a:blip>
          <a:srcRect/>
          <a:stretch>
            <a:fillRect/>
          </a:stretch>
        </p:blipFill>
        <p:spPr bwMode="auto">
          <a:xfrm>
            <a:off x="2133600" y="4343400"/>
            <a:ext cx="228600" cy="200025"/>
          </a:xfrm>
          <a:prstGeom prst="rect">
            <a:avLst/>
          </a:prstGeom>
          <a:noFill/>
          <a:extLst>
            <a:ext uri="{909E8E84-426E-40DD-AFC4-6F175D3DCCD1}">
              <a14:hiddenFill xmlns:a14="http://schemas.microsoft.com/office/drawing/2010/main" xmlns="">
                <a:solidFill>
                  <a:srgbClr val="FFFFFF"/>
                </a:solidFill>
              </a14:hiddenFill>
            </a:ext>
          </a:extLst>
        </p:spPr>
      </p:pic>
      <p:sp>
        <p:nvSpPr>
          <p:cNvPr id="19" name="Oval 18"/>
          <p:cNvSpPr/>
          <p:nvPr/>
        </p:nvSpPr>
        <p:spPr>
          <a:xfrm>
            <a:off x="5715000" y="5791200"/>
            <a:ext cx="457200" cy="2286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8" name="Group 27"/>
            <p:cNvGrpSpPr>
              <a:grpSpLocks/>
            </p:cNvGrpSpPr>
            <p:nvPr/>
          </p:nvGrpSpPr>
          <p:grpSpPr bwMode="auto">
            <a:xfrm>
              <a:off x="207" y="555"/>
              <a:ext cx="26" cy="35"/>
              <a:chOff x="207" y="555"/>
              <a:chExt cx="26" cy="35"/>
            </a:xfrm>
          </p:grpSpPr>
          <p:sp>
            <p:nvSpPr>
              <p:cNvPr id="193"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9" name="Group 22"/>
            <p:cNvGrpSpPr>
              <a:grpSpLocks/>
            </p:cNvGrpSpPr>
            <p:nvPr/>
          </p:nvGrpSpPr>
          <p:grpSpPr bwMode="auto">
            <a:xfrm>
              <a:off x="232" y="565"/>
              <a:ext cx="19" cy="28"/>
              <a:chOff x="232" y="565"/>
              <a:chExt cx="19" cy="28"/>
            </a:xfrm>
          </p:grpSpPr>
          <p:sp>
            <p:nvSpPr>
              <p:cNvPr id="191"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0"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1" name="Group 26"/>
            <p:cNvGrpSpPr>
              <a:grpSpLocks/>
            </p:cNvGrpSpPr>
            <p:nvPr/>
          </p:nvGrpSpPr>
          <p:grpSpPr bwMode="auto">
            <a:xfrm>
              <a:off x="321" y="574"/>
              <a:ext cx="26" cy="30"/>
              <a:chOff x="321" y="574"/>
              <a:chExt cx="26" cy="30"/>
            </a:xfrm>
          </p:grpSpPr>
          <p:sp>
            <p:nvSpPr>
              <p:cNvPr id="189"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2"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5" name="Group 42"/>
            <p:cNvGrpSpPr>
              <a:grpSpLocks/>
            </p:cNvGrpSpPr>
            <p:nvPr/>
          </p:nvGrpSpPr>
          <p:grpSpPr bwMode="auto">
            <a:xfrm>
              <a:off x="132" y="137"/>
              <a:ext cx="26" cy="33"/>
              <a:chOff x="132" y="137"/>
              <a:chExt cx="26" cy="33"/>
            </a:xfrm>
          </p:grpSpPr>
          <p:sp>
            <p:nvSpPr>
              <p:cNvPr id="187"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6" name="Group 45"/>
            <p:cNvGrpSpPr>
              <a:grpSpLocks/>
            </p:cNvGrpSpPr>
            <p:nvPr/>
          </p:nvGrpSpPr>
          <p:grpSpPr bwMode="auto">
            <a:xfrm>
              <a:off x="147" y="119"/>
              <a:ext cx="31" cy="32"/>
              <a:chOff x="147" y="119"/>
              <a:chExt cx="31" cy="32"/>
            </a:xfrm>
          </p:grpSpPr>
          <p:sp>
            <p:nvSpPr>
              <p:cNvPr id="185"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7"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1" name="Group 52"/>
            <p:cNvGrpSpPr>
              <a:grpSpLocks/>
            </p:cNvGrpSpPr>
            <p:nvPr/>
          </p:nvGrpSpPr>
          <p:grpSpPr bwMode="auto">
            <a:xfrm>
              <a:off x="293" y="71"/>
              <a:ext cx="21" cy="29"/>
              <a:chOff x="293" y="71"/>
              <a:chExt cx="21" cy="29"/>
            </a:xfrm>
          </p:grpSpPr>
          <p:sp>
            <p:nvSpPr>
              <p:cNvPr id="183"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2" name="Group 55"/>
            <p:cNvGrpSpPr>
              <a:grpSpLocks/>
            </p:cNvGrpSpPr>
            <p:nvPr/>
          </p:nvGrpSpPr>
          <p:grpSpPr bwMode="auto">
            <a:xfrm>
              <a:off x="334" y="71"/>
              <a:ext cx="30" cy="32"/>
              <a:chOff x="334" y="71"/>
              <a:chExt cx="30" cy="32"/>
            </a:xfrm>
          </p:grpSpPr>
          <p:sp>
            <p:nvSpPr>
              <p:cNvPr id="181"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3"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0"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1"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3" name="Group 68"/>
            <p:cNvGrpSpPr>
              <a:grpSpLocks/>
            </p:cNvGrpSpPr>
            <p:nvPr/>
          </p:nvGrpSpPr>
          <p:grpSpPr bwMode="auto">
            <a:xfrm>
              <a:off x="101" y="265"/>
              <a:ext cx="213" cy="117"/>
              <a:chOff x="101" y="265"/>
              <a:chExt cx="213" cy="117"/>
            </a:xfrm>
          </p:grpSpPr>
          <p:sp>
            <p:nvSpPr>
              <p:cNvPr id="179"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4" name="Group 71"/>
            <p:cNvGrpSpPr>
              <a:grpSpLocks/>
            </p:cNvGrpSpPr>
            <p:nvPr/>
          </p:nvGrpSpPr>
          <p:grpSpPr bwMode="auto">
            <a:xfrm>
              <a:off x="206" y="293"/>
              <a:ext cx="109" cy="70"/>
              <a:chOff x="206" y="293"/>
              <a:chExt cx="109" cy="70"/>
            </a:xfrm>
          </p:grpSpPr>
          <p:sp>
            <p:nvSpPr>
              <p:cNvPr id="177"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74"/>
            <p:cNvGrpSpPr>
              <a:grpSpLocks/>
            </p:cNvGrpSpPr>
            <p:nvPr/>
          </p:nvGrpSpPr>
          <p:grpSpPr bwMode="auto">
            <a:xfrm>
              <a:off x="313" y="262"/>
              <a:ext cx="226" cy="120"/>
              <a:chOff x="313" y="262"/>
              <a:chExt cx="226" cy="120"/>
            </a:xfrm>
          </p:grpSpPr>
          <p:sp>
            <p:nvSpPr>
              <p:cNvPr id="175"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6" name="Group 77"/>
            <p:cNvGrpSpPr>
              <a:grpSpLocks/>
            </p:cNvGrpSpPr>
            <p:nvPr/>
          </p:nvGrpSpPr>
          <p:grpSpPr bwMode="auto">
            <a:xfrm>
              <a:off x="313" y="290"/>
              <a:ext cx="115" cy="72"/>
              <a:chOff x="313" y="290"/>
              <a:chExt cx="115" cy="72"/>
            </a:xfrm>
          </p:grpSpPr>
          <p:sp>
            <p:nvSpPr>
              <p:cNvPr id="173"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7" name="Group 80"/>
            <p:cNvGrpSpPr>
              <a:grpSpLocks/>
            </p:cNvGrpSpPr>
            <p:nvPr/>
          </p:nvGrpSpPr>
          <p:grpSpPr bwMode="auto">
            <a:xfrm>
              <a:off x="264" y="288"/>
              <a:ext cx="93" cy="109"/>
              <a:chOff x="264" y="288"/>
              <a:chExt cx="93" cy="109"/>
            </a:xfrm>
          </p:grpSpPr>
          <p:sp>
            <p:nvSpPr>
              <p:cNvPr id="171"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2"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8"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9" name="Group 84"/>
            <p:cNvGrpSpPr>
              <a:grpSpLocks/>
            </p:cNvGrpSpPr>
            <p:nvPr/>
          </p:nvGrpSpPr>
          <p:grpSpPr bwMode="auto">
            <a:xfrm>
              <a:off x="273" y="265"/>
              <a:ext cx="27" cy="16"/>
              <a:chOff x="273" y="265"/>
              <a:chExt cx="27" cy="16"/>
            </a:xfrm>
          </p:grpSpPr>
          <p:sp>
            <p:nvSpPr>
              <p:cNvPr id="169"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0"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0"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1"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2"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3"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4"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4" name="Group 101"/>
            <p:cNvGrpSpPr>
              <a:grpSpLocks/>
            </p:cNvGrpSpPr>
            <p:nvPr/>
          </p:nvGrpSpPr>
          <p:grpSpPr bwMode="auto">
            <a:xfrm>
              <a:off x="248" y="386"/>
              <a:ext cx="125" cy="123"/>
              <a:chOff x="248" y="386"/>
              <a:chExt cx="125" cy="123"/>
            </a:xfrm>
          </p:grpSpPr>
          <p:sp>
            <p:nvSpPr>
              <p:cNvPr id="127"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8"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5"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5"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1"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3"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5"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56"/>
            <p:cNvGrpSpPr>
              <a:grpSpLocks/>
            </p:cNvGrpSpPr>
            <p:nvPr/>
          </p:nvGrpSpPr>
          <p:grpSpPr bwMode="auto">
            <a:xfrm>
              <a:off x="372" y="175"/>
              <a:ext cx="91" cy="83"/>
              <a:chOff x="372" y="175"/>
              <a:chExt cx="91" cy="83"/>
            </a:xfrm>
          </p:grpSpPr>
          <p:sp>
            <p:nvSpPr>
              <p:cNvPr id="125"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6"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8" name="Group 159"/>
            <p:cNvGrpSpPr>
              <a:grpSpLocks/>
            </p:cNvGrpSpPr>
            <p:nvPr/>
          </p:nvGrpSpPr>
          <p:grpSpPr bwMode="auto">
            <a:xfrm>
              <a:off x="171" y="173"/>
              <a:ext cx="91" cy="85"/>
              <a:chOff x="171" y="173"/>
              <a:chExt cx="91" cy="85"/>
            </a:xfrm>
          </p:grpSpPr>
          <p:sp>
            <p:nvSpPr>
              <p:cNvPr id="123"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4"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9"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2" name="Group 165"/>
            <p:cNvGrpSpPr>
              <a:grpSpLocks/>
            </p:cNvGrpSpPr>
            <p:nvPr/>
          </p:nvGrpSpPr>
          <p:grpSpPr bwMode="auto">
            <a:xfrm>
              <a:off x="226" y="481"/>
              <a:ext cx="196" cy="30"/>
              <a:chOff x="226" y="481"/>
              <a:chExt cx="196" cy="30"/>
            </a:xfrm>
          </p:grpSpPr>
          <p:grpSp>
            <p:nvGrpSpPr>
              <p:cNvPr id="105" name="Group 166"/>
              <p:cNvGrpSpPr>
                <a:grpSpLocks/>
              </p:cNvGrpSpPr>
              <p:nvPr/>
            </p:nvGrpSpPr>
            <p:grpSpPr bwMode="auto">
              <a:xfrm>
                <a:off x="226" y="481"/>
                <a:ext cx="68" cy="30"/>
                <a:chOff x="226" y="481"/>
                <a:chExt cx="68" cy="30"/>
              </a:xfrm>
            </p:grpSpPr>
            <p:sp>
              <p:nvSpPr>
                <p:cNvPr id="121"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69"/>
              <p:cNvGrpSpPr>
                <a:grpSpLocks/>
              </p:cNvGrpSpPr>
              <p:nvPr/>
            </p:nvGrpSpPr>
            <p:grpSpPr bwMode="auto">
              <a:xfrm>
                <a:off x="244" y="482"/>
                <a:ext cx="83" cy="29"/>
                <a:chOff x="244" y="482"/>
                <a:chExt cx="83" cy="29"/>
              </a:xfrm>
            </p:grpSpPr>
            <p:sp>
              <p:nvSpPr>
                <p:cNvPr id="119"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2"/>
              <p:cNvGrpSpPr>
                <a:grpSpLocks/>
              </p:cNvGrpSpPr>
              <p:nvPr/>
            </p:nvGrpSpPr>
            <p:grpSpPr bwMode="auto">
              <a:xfrm>
                <a:off x="271" y="482"/>
                <a:ext cx="81" cy="29"/>
                <a:chOff x="271" y="482"/>
                <a:chExt cx="81" cy="29"/>
              </a:xfrm>
            </p:grpSpPr>
            <p:sp>
              <p:nvSpPr>
                <p:cNvPr id="117"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75"/>
              <p:cNvGrpSpPr>
                <a:grpSpLocks/>
              </p:cNvGrpSpPr>
              <p:nvPr/>
            </p:nvGrpSpPr>
            <p:grpSpPr bwMode="auto">
              <a:xfrm>
                <a:off x="300" y="482"/>
                <a:ext cx="87" cy="29"/>
                <a:chOff x="300" y="482"/>
                <a:chExt cx="87" cy="29"/>
              </a:xfrm>
            </p:grpSpPr>
            <p:sp>
              <p:nvSpPr>
                <p:cNvPr id="115"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9" name="Group 178"/>
              <p:cNvGrpSpPr>
                <a:grpSpLocks/>
              </p:cNvGrpSpPr>
              <p:nvPr/>
            </p:nvGrpSpPr>
            <p:grpSpPr bwMode="auto">
              <a:xfrm>
                <a:off x="334" y="482"/>
                <a:ext cx="80" cy="29"/>
                <a:chOff x="334" y="482"/>
                <a:chExt cx="80" cy="29"/>
              </a:xfrm>
            </p:grpSpPr>
            <p:sp>
              <p:nvSpPr>
                <p:cNvPr id="113"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81"/>
              <p:cNvGrpSpPr>
                <a:grpSpLocks/>
              </p:cNvGrpSpPr>
              <p:nvPr/>
            </p:nvGrpSpPr>
            <p:grpSpPr bwMode="auto">
              <a:xfrm>
                <a:off x="363" y="482"/>
                <a:ext cx="59" cy="29"/>
                <a:chOff x="363" y="482"/>
                <a:chExt cx="59" cy="29"/>
              </a:xfrm>
            </p:grpSpPr>
            <p:sp>
              <p:nvSpPr>
                <p:cNvPr id="111"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3"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4"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5"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6"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7"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198" name="Rectangle 197"/>
          <p:cNvSpPr/>
          <p:nvPr/>
        </p:nvSpPr>
        <p:spPr>
          <a:xfrm>
            <a:off x="0" y="990600"/>
            <a:ext cx="9144000" cy="369332"/>
          </a:xfrm>
          <a:prstGeom prst="rect">
            <a:avLst/>
          </a:prstGeom>
        </p:spPr>
        <p:txBody>
          <a:bodyPr wrap="square">
            <a:spAutoFit/>
          </a:bodyPr>
          <a:lstStyle/>
          <a:p>
            <a:pPr algn="ctr"/>
            <a:r>
              <a:rPr lang="en-US" dirty="0">
                <a:solidFill>
                  <a:prstClr val="black"/>
                </a:solidFill>
              </a:rPr>
              <a:t>PREPARING REQUEST FOR APPROVAL</a:t>
            </a:r>
          </a:p>
        </p:txBody>
      </p:sp>
      <p:cxnSp>
        <p:nvCxnSpPr>
          <p:cNvPr id="200" name="Straight Connector 199"/>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2050" name="Picture 2"/>
          <p:cNvPicPr>
            <a:picLocks noChangeAspect="1" noChangeArrowheads="1"/>
          </p:cNvPicPr>
          <p:nvPr/>
        </p:nvPicPr>
        <p:blipFill>
          <a:blip r:embed="rId3" cstate="print"/>
          <a:srcRect/>
          <a:stretch>
            <a:fillRect/>
          </a:stretch>
        </p:blipFill>
        <p:spPr bwMode="auto">
          <a:xfrm>
            <a:off x="2895600" y="1981200"/>
            <a:ext cx="6019800" cy="4289108"/>
          </a:xfrm>
          <a:prstGeom prst="rect">
            <a:avLst/>
          </a:prstGeom>
          <a:noFill/>
          <a:ln w="15875">
            <a:solidFill>
              <a:schemeClr val="tx1">
                <a:lumMod val="75000"/>
                <a:lumOff val="25000"/>
              </a:schemeClr>
            </a:solidFill>
            <a:miter lim="800000"/>
            <a:headEnd/>
            <a:tailEnd/>
          </a:ln>
        </p:spPr>
      </p:pic>
      <p:cxnSp>
        <p:nvCxnSpPr>
          <p:cNvPr id="201" name="Straight Connector 200"/>
          <p:cNvCxnSpPr/>
          <p:nvPr/>
        </p:nvCxnSpPr>
        <p:spPr>
          <a:xfrm>
            <a:off x="2743200" y="2438400"/>
            <a:ext cx="5181600" cy="762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3" name="Straight Arrow Connector 202"/>
          <p:cNvCxnSpPr/>
          <p:nvPr/>
        </p:nvCxnSpPr>
        <p:spPr>
          <a:xfrm>
            <a:off x="7924800" y="2514600"/>
            <a:ext cx="0" cy="12954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4" name="Oval 203"/>
          <p:cNvSpPr/>
          <p:nvPr/>
        </p:nvSpPr>
        <p:spPr>
          <a:xfrm>
            <a:off x="5181600" y="6019800"/>
            <a:ext cx="7620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
        <p:nvSpPr>
          <p:cNvPr id="226" name="Oval 225"/>
          <p:cNvSpPr/>
          <p:nvPr/>
        </p:nvSpPr>
        <p:spPr>
          <a:xfrm>
            <a:off x="7620000" y="3886200"/>
            <a:ext cx="7620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cxnSp>
        <p:nvCxnSpPr>
          <p:cNvPr id="202" name="Straight Arrow Connector 201"/>
          <p:cNvCxnSpPr/>
          <p:nvPr/>
        </p:nvCxnSpPr>
        <p:spPr>
          <a:xfrm>
            <a:off x="2514600" y="4343400"/>
            <a:ext cx="2819400" cy="16002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13" name="Oval 212"/>
          <p:cNvSpPr/>
          <p:nvPr/>
        </p:nvSpPr>
        <p:spPr>
          <a:xfrm>
            <a:off x="6324600" y="4267200"/>
            <a:ext cx="533400" cy="228600"/>
          </a:xfrm>
          <a:prstGeom prst="ellipse">
            <a:avLst/>
          </a:prstGeom>
          <a:noFill/>
          <a:ln w="222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15" name="Straight Arrow Connector 214"/>
          <p:cNvCxnSpPr/>
          <p:nvPr/>
        </p:nvCxnSpPr>
        <p:spPr>
          <a:xfrm>
            <a:off x="2590800" y="3200400"/>
            <a:ext cx="3657600" cy="11430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med">
    <p:fad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4170372"/>
          </a:xfrm>
          <a:prstGeom prst="rect">
            <a:avLst/>
          </a:prstGeom>
          <a:noFill/>
        </p:spPr>
        <p:txBody>
          <a:bodyPr wrap="square" rtlCol="0">
            <a:spAutoFit/>
          </a:bodyPr>
          <a:lstStyle/>
          <a:p>
            <a:pPr marL="285750" indent="-285750">
              <a:buFont typeface="Arial" pitchFamily="34" charset="0"/>
              <a:buChar char="•"/>
            </a:pPr>
            <a:r>
              <a:rPr lang="en-US" sz="1100" dirty="0" smtClean="0">
                <a:solidFill>
                  <a:prstClr val="black"/>
                </a:solidFill>
              </a:rPr>
              <a:t>Conducting a search for an item to add to the grocery list can be accomplished by:</a:t>
            </a:r>
          </a:p>
          <a:p>
            <a:pPr marL="742950" lvl="1" indent="-285750">
              <a:buFont typeface="Arial" pitchFamily="34" charset="0"/>
              <a:buChar char="•"/>
            </a:pPr>
            <a:r>
              <a:rPr lang="en-US" sz="1100" dirty="0" smtClean="0">
                <a:solidFill>
                  <a:prstClr val="black"/>
                </a:solidFill>
              </a:rPr>
              <a:t>TIIN</a:t>
            </a:r>
          </a:p>
          <a:p>
            <a:pPr marL="742950" lvl="1" indent="-285750">
              <a:buFont typeface="Arial" pitchFamily="34" charset="0"/>
              <a:buChar char="•"/>
            </a:pPr>
            <a:r>
              <a:rPr lang="en-US" sz="1100" dirty="0" smtClean="0">
                <a:solidFill>
                  <a:prstClr val="black"/>
                </a:solidFill>
              </a:rPr>
              <a:t>NSN</a:t>
            </a:r>
          </a:p>
          <a:p>
            <a:pPr marL="742950" lvl="1" indent="-285750">
              <a:buFont typeface="Arial" pitchFamily="34" charset="0"/>
              <a:buChar char="•"/>
            </a:pPr>
            <a:r>
              <a:rPr lang="en-US" sz="1100" dirty="0" smtClean="0">
                <a:solidFill>
                  <a:prstClr val="black"/>
                </a:solidFill>
              </a:rPr>
              <a:t>Item Name</a:t>
            </a:r>
          </a:p>
          <a:p>
            <a:pPr marL="742950" lvl="1" indent="-285750">
              <a:buFont typeface="Arial" pitchFamily="34" charset="0"/>
              <a:buChar char="•"/>
            </a:pPr>
            <a:endParaRPr lang="en-US" sz="1100" dirty="0" smtClean="0">
              <a:solidFill>
                <a:prstClr val="black"/>
              </a:solidFill>
            </a:endParaRPr>
          </a:p>
          <a:p>
            <a:pPr marL="285750" indent="-285750">
              <a:buFont typeface="Arial" pitchFamily="34" charset="0"/>
              <a:buChar char="•"/>
            </a:pPr>
            <a:r>
              <a:rPr lang="en-US" sz="1100" dirty="0" smtClean="0">
                <a:solidFill>
                  <a:prstClr val="black"/>
                </a:solidFill>
              </a:rPr>
              <a:t>Once you have found the product you require click on the green arrow         and it will be added to the bottom of your grocery list</a:t>
            </a:r>
          </a:p>
          <a:p>
            <a:pPr marL="285750" indent="-285750">
              <a:buFont typeface="Arial" pitchFamily="34" charset="0"/>
              <a:buChar char="•"/>
            </a:pPr>
            <a:endParaRPr lang="en-US" sz="1100" dirty="0" smtClean="0">
              <a:solidFill>
                <a:prstClr val="black"/>
              </a:solidFill>
            </a:endParaRPr>
          </a:p>
          <a:p>
            <a:pPr marL="285750" indent="-285750">
              <a:buFont typeface="Arial" pitchFamily="34" charset="0"/>
              <a:buChar char="•"/>
            </a:pPr>
            <a:r>
              <a:rPr lang="en-US" sz="1100" dirty="0" smtClean="0">
                <a:solidFill>
                  <a:prstClr val="black"/>
                </a:solidFill>
              </a:rPr>
              <a:t>Enter the quantities required and repeat process until you have all additional items required.</a:t>
            </a:r>
          </a:p>
          <a:p>
            <a:pPr marL="285750" indent="-285750">
              <a:buFont typeface="Arial" pitchFamily="34" charset="0"/>
              <a:buChar char="•"/>
            </a:pPr>
            <a:endParaRPr lang="en-US" sz="1100" dirty="0" smtClean="0">
              <a:solidFill>
                <a:prstClr val="black"/>
              </a:solidFill>
            </a:endParaRPr>
          </a:p>
          <a:p>
            <a:pPr marL="285750" indent="-285750">
              <a:buFont typeface="Arial" pitchFamily="34" charset="0"/>
              <a:buChar char="•"/>
            </a:pPr>
            <a:r>
              <a:rPr lang="en-US" sz="1100" dirty="0" smtClean="0"/>
              <a:t>Required items that can be fulfilled from the on hand inventory must be deleted from the order request. </a:t>
            </a:r>
            <a:r>
              <a:rPr lang="en-US" sz="1100" dirty="0" smtClean="0">
                <a:solidFill>
                  <a:prstClr val="black"/>
                </a:solidFill>
              </a:rPr>
              <a:t>To Delete items from the grocery list, select the item by checking the box to the left of the item and then clicking the DELETE button on the Grocery List. </a:t>
            </a:r>
            <a:r>
              <a:rPr lang="en-US" sz="1100" b="1" u="sng" dirty="0" smtClean="0">
                <a:solidFill>
                  <a:prstClr val="black"/>
                </a:solidFill>
              </a:rPr>
              <a:t>DO NOT </a:t>
            </a:r>
            <a:r>
              <a:rPr lang="en-US" sz="1100" dirty="0" smtClean="0">
                <a:solidFill>
                  <a:prstClr val="black"/>
                </a:solidFill>
              </a:rPr>
              <a:t>click on the DELETE button at the top of the page, that will delete the entire grocery order</a:t>
            </a:r>
            <a:r>
              <a:rPr lang="en-US" sz="1200" dirty="0" smtClean="0">
                <a:solidFill>
                  <a:prstClr val="black"/>
                </a:solidFill>
              </a:rPr>
              <a:t>.</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1027" name="Picture 3"/>
          <p:cNvPicPr>
            <a:picLocks noChangeAspect="1" noChangeArrowheads="1"/>
          </p:cNvPicPr>
          <p:nvPr/>
        </p:nvPicPr>
        <p:blipFill>
          <a:blip r:embed="rId2" cstate="print"/>
          <a:srcRect t="11035" r="17241" b="39310"/>
          <a:stretch>
            <a:fillRect/>
          </a:stretch>
        </p:blipFill>
        <p:spPr bwMode="auto">
          <a:xfrm>
            <a:off x="3276600" y="1828800"/>
            <a:ext cx="5486400" cy="2514600"/>
          </a:xfrm>
          <a:prstGeom prst="rect">
            <a:avLst/>
          </a:prstGeom>
          <a:noFill/>
          <a:ln w="15875">
            <a:solidFill>
              <a:schemeClr val="tx1"/>
            </a:solidFill>
            <a:miter lim="800000"/>
            <a:headEnd/>
            <a:tailEnd/>
          </a:ln>
        </p:spPr>
      </p:pic>
      <p:pic>
        <p:nvPicPr>
          <p:cNvPr id="1028" name="Picture 4" descr="C:\Users\Owner\Documents\Art Work\Arrow.gif"/>
          <p:cNvPicPr>
            <a:picLocks noChangeAspect="1" noChangeArrowheads="1"/>
          </p:cNvPicPr>
          <p:nvPr/>
        </p:nvPicPr>
        <p:blipFill>
          <a:blip r:embed="rId3" cstate="print"/>
          <a:srcRect/>
          <a:stretch>
            <a:fillRect/>
          </a:stretch>
        </p:blipFill>
        <p:spPr bwMode="auto">
          <a:xfrm>
            <a:off x="2438400" y="3200400"/>
            <a:ext cx="228600" cy="200025"/>
          </a:xfrm>
          <a:prstGeom prst="rect">
            <a:avLst/>
          </a:prstGeom>
          <a:noFill/>
        </p:spPr>
      </p:pic>
      <p:pic>
        <p:nvPicPr>
          <p:cNvPr id="1029" name="Picture 5"/>
          <p:cNvPicPr>
            <a:picLocks noChangeAspect="1" noChangeArrowheads="1"/>
          </p:cNvPicPr>
          <p:nvPr/>
        </p:nvPicPr>
        <p:blipFill>
          <a:blip r:embed="rId4" cstate="print"/>
          <a:srcRect t="37143" r="17857"/>
          <a:stretch>
            <a:fillRect/>
          </a:stretch>
        </p:blipFill>
        <p:spPr bwMode="auto">
          <a:xfrm>
            <a:off x="3276600" y="4343400"/>
            <a:ext cx="5562601" cy="2286000"/>
          </a:xfrm>
          <a:prstGeom prst="rect">
            <a:avLst/>
          </a:prstGeom>
          <a:noFill/>
          <a:ln w="15875">
            <a:solidFill>
              <a:schemeClr val="tx1"/>
            </a:solidFill>
            <a:miter lim="800000"/>
            <a:headEnd/>
            <a:tailEnd/>
          </a:ln>
        </p:spPr>
      </p:pic>
      <p:sp>
        <p:nvSpPr>
          <p:cNvPr id="14" name="Oval 13"/>
          <p:cNvSpPr/>
          <p:nvPr/>
        </p:nvSpPr>
        <p:spPr>
          <a:xfrm flipH="1">
            <a:off x="7239000" y="6172200"/>
            <a:ext cx="609600" cy="2286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val 17"/>
          <p:cNvSpPr/>
          <p:nvPr/>
        </p:nvSpPr>
        <p:spPr>
          <a:xfrm>
            <a:off x="3962400" y="4876800"/>
            <a:ext cx="533400" cy="228600"/>
          </a:xfrm>
          <a:prstGeom prst="ellipse">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0" name="Straight Arrow Connector 19"/>
          <p:cNvCxnSpPr/>
          <p:nvPr/>
        </p:nvCxnSpPr>
        <p:spPr>
          <a:xfrm flipV="1">
            <a:off x="2895600" y="5029200"/>
            <a:ext cx="1066800" cy="762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3" name="Group 12"/>
          <p:cNvGrpSpPr>
            <a:grpSpLocks/>
          </p:cNvGrpSpPr>
          <p:nvPr/>
        </p:nvGrpSpPr>
        <p:grpSpPr bwMode="auto">
          <a:xfrm>
            <a:off x="152400" y="152400"/>
            <a:ext cx="1219200" cy="1114425"/>
            <a:chOff x="33" y="60"/>
            <a:chExt cx="577" cy="559"/>
          </a:xfrm>
        </p:grpSpPr>
        <p:sp>
          <p:nvSpPr>
            <p:cNvPr id="15" name="Freeform 14"/>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3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3"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5"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6"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7"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9"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0"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3"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8"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6" name="Group 165"/>
            <p:cNvGrpSpPr>
              <a:grpSpLocks/>
            </p:cNvGrpSpPr>
            <p:nvPr/>
          </p:nvGrpSpPr>
          <p:grpSpPr bwMode="auto">
            <a:xfrm>
              <a:off x="226" y="481"/>
              <a:ext cx="196" cy="30"/>
              <a:chOff x="226" y="481"/>
              <a:chExt cx="196" cy="30"/>
            </a:xfrm>
          </p:grpSpPr>
          <p:grpSp>
            <p:nvGrpSpPr>
              <p:cNvPr id="109"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2"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3"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4"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203" name="Rectangle 3"/>
          <p:cNvSpPr>
            <a:spLocks noChangeArrowheads="1"/>
          </p:cNvSpPr>
          <p:nvPr/>
        </p:nvSpPr>
        <p:spPr bwMode="auto">
          <a:xfrm>
            <a:off x="1752600" y="685801"/>
            <a:ext cx="6172200" cy="533400"/>
          </a:xfrm>
          <a:prstGeom prst="rect">
            <a:avLst/>
          </a:prstGeom>
          <a:noFill/>
          <a:ln w="9525">
            <a:noFill/>
            <a:miter lim="800000"/>
            <a:headEnd/>
            <a:tailEnd/>
          </a:ln>
        </p:spPr>
        <p:txBody>
          <a:bodyPr/>
          <a:lstStyle/>
          <a:p>
            <a:pPr algn="ctr"/>
            <a:endParaRPr lang="en-US" sz="2400" b="1" dirty="0"/>
          </a:p>
        </p:txBody>
      </p:sp>
      <p:cxnSp>
        <p:nvCxnSpPr>
          <p:cNvPr id="205" name="Straight Connector 204"/>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2" name="Straight Arrow Connector 211"/>
          <p:cNvCxnSpPr/>
          <p:nvPr/>
        </p:nvCxnSpPr>
        <p:spPr>
          <a:xfrm>
            <a:off x="2895600" y="4114800"/>
            <a:ext cx="4343400" cy="21336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4" name="Oval 203"/>
          <p:cNvSpPr/>
          <p:nvPr/>
        </p:nvSpPr>
        <p:spPr>
          <a:xfrm>
            <a:off x="3200400" y="5181600"/>
            <a:ext cx="381000" cy="2286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07" name="Straight Arrow Connector 206"/>
          <p:cNvCxnSpPr/>
          <p:nvPr/>
        </p:nvCxnSpPr>
        <p:spPr>
          <a:xfrm>
            <a:off x="2895600" y="5105400"/>
            <a:ext cx="304800" cy="152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2" name="Rectangle 201"/>
          <p:cNvSpPr/>
          <p:nvPr/>
        </p:nvSpPr>
        <p:spPr>
          <a:xfrm>
            <a:off x="4495800" y="3352800"/>
            <a:ext cx="3733800" cy="1524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sp>
        <p:nvSpPr>
          <p:cNvPr id="15" name="TextBox 14"/>
          <p:cNvSpPr txBox="1"/>
          <p:nvPr/>
        </p:nvSpPr>
        <p:spPr>
          <a:xfrm>
            <a:off x="533400" y="1752600"/>
            <a:ext cx="1867947" cy="2862322"/>
          </a:xfrm>
          <a:prstGeom prst="rect">
            <a:avLst/>
          </a:prstGeom>
          <a:noFill/>
        </p:spPr>
        <p:txBody>
          <a:bodyPr wrap="square" rtlCol="0">
            <a:spAutoFit/>
          </a:bodyPr>
          <a:lstStyle/>
          <a:p>
            <a:r>
              <a:rPr lang="en-US" sz="1200" dirty="0" smtClean="0"/>
              <a:t>When the meal calls for an</a:t>
            </a:r>
          </a:p>
          <a:p>
            <a:r>
              <a:rPr lang="en-US" sz="1200" dirty="0" smtClean="0"/>
              <a:t> item that can be pulled from the on hand inventory, the user MUST</a:t>
            </a:r>
          </a:p>
          <a:p>
            <a:r>
              <a:rPr lang="en-US" sz="1200" dirty="0" smtClean="0"/>
              <a:t> manually adjust the order</a:t>
            </a:r>
          </a:p>
          <a:p>
            <a:r>
              <a:rPr lang="en-US" sz="1200" dirty="0" smtClean="0"/>
              <a:t> quantity.</a:t>
            </a:r>
          </a:p>
          <a:p>
            <a:endParaRPr lang="en-US" sz="1200" dirty="0" smtClean="0"/>
          </a:p>
          <a:p>
            <a:r>
              <a:rPr lang="en-US" sz="1200" u="sng" dirty="0" smtClean="0"/>
              <a:t>EXAMPLE:</a:t>
            </a:r>
            <a:r>
              <a:rPr lang="en-US" sz="1200" dirty="0" smtClean="0"/>
              <a:t> </a:t>
            </a:r>
          </a:p>
          <a:p>
            <a:endParaRPr lang="en-US" sz="1200" dirty="0" smtClean="0"/>
          </a:p>
          <a:p>
            <a:endParaRPr lang="en-US" sz="1200" dirty="0" smtClean="0"/>
          </a:p>
          <a:p>
            <a:r>
              <a:rPr lang="en-US" sz="1200" dirty="0" smtClean="0"/>
              <a:t>Coffee </a:t>
            </a:r>
            <a:r>
              <a:rPr lang="en-US" sz="1200" dirty="0" err="1" smtClean="0"/>
              <a:t>Req</a:t>
            </a:r>
            <a:r>
              <a:rPr lang="en-US" sz="1200" dirty="0" smtClean="0"/>
              <a:t> Qty = 4</a:t>
            </a:r>
          </a:p>
          <a:p>
            <a:r>
              <a:rPr lang="en-US" sz="1200" dirty="0" smtClean="0"/>
              <a:t>BOH= 4</a:t>
            </a:r>
          </a:p>
          <a:p>
            <a:endParaRPr lang="en-US" sz="1200" dirty="0" smtClean="0"/>
          </a:p>
          <a:p>
            <a:r>
              <a:rPr lang="en-US" sz="1200" dirty="0" smtClean="0"/>
              <a:t>Adjusted Order Qty= 4</a:t>
            </a:r>
          </a:p>
          <a:p>
            <a:r>
              <a:rPr lang="en-US" sz="1200" dirty="0" smtClean="0"/>
              <a:t>4 - 4 = 0</a:t>
            </a:r>
            <a:endParaRPr lang="en-US" sz="1200" dirty="0"/>
          </a:p>
        </p:txBody>
      </p:sp>
      <p:grpSp>
        <p:nvGrpSpPr>
          <p:cNvPr id="16" name="Group 15"/>
          <p:cNvGrpSpPr>
            <a:grpSpLocks/>
          </p:cNvGrpSpPr>
          <p:nvPr/>
        </p:nvGrpSpPr>
        <p:grpSpPr bwMode="auto">
          <a:xfrm>
            <a:off x="152400" y="152400"/>
            <a:ext cx="1219200" cy="1114425"/>
            <a:chOff x="33" y="60"/>
            <a:chExt cx="577" cy="559"/>
          </a:xfrm>
        </p:grpSpPr>
        <p:sp>
          <p:nvSpPr>
            <p:cNvPr id="17" name="Freeform 16"/>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3"/>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6"/>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8" name="Group 37"/>
            <p:cNvGrpSpPr>
              <a:grpSpLocks/>
            </p:cNvGrpSpPr>
            <p:nvPr/>
          </p:nvGrpSpPr>
          <p:grpSpPr bwMode="auto">
            <a:xfrm>
              <a:off x="207" y="555"/>
              <a:ext cx="26" cy="35"/>
              <a:chOff x="207" y="555"/>
              <a:chExt cx="26" cy="35"/>
            </a:xfrm>
          </p:grpSpPr>
          <p:sp>
            <p:nvSpPr>
              <p:cNvPr id="203"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4"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9" name="Group 22"/>
            <p:cNvGrpSpPr>
              <a:grpSpLocks/>
            </p:cNvGrpSpPr>
            <p:nvPr/>
          </p:nvGrpSpPr>
          <p:grpSpPr bwMode="auto">
            <a:xfrm>
              <a:off x="232" y="565"/>
              <a:ext cx="19" cy="28"/>
              <a:chOff x="232" y="565"/>
              <a:chExt cx="19" cy="28"/>
            </a:xfrm>
          </p:grpSpPr>
          <p:sp>
            <p:nvSpPr>
              <p:cNvPr id="201"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2"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0"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1" name="Group 26"/>
            <p:cNvGrpSpPr>
              <a:grpSpLocks/>
            </p:cNvGrpSpPr>
            <p:nvPr/>
          </p:nvGrpSpPr>
          <p:grpSpPr bwMode="auto">
            <a:xfrm>
              <a:off x="321" y="574"/>
              <a:ext cx="26" cy="30"/>
              <a:chOff x="321" y="574"/>
              <a:chExt cx="26" cy="30"/>
            </a:xfrm>
          </p:grpSpPr>
          <p:sp>
            <p:nvSpPr>
              <p:cNvPr id="199"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0"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42"/>
            <p:cNvGrpSpPr>
              <a:grpSpLocks/>
            </p:cNvGrpSpPr>
            <p:nvPr/>
          </p:nvGrpSpPr>
          <p:grpSpPr bwMode="auto">
            <a:xfrm>
              <a:off x="132" y="137"/>
              <a:ext cx="26" cy="33"/>
              <a:chOff x="132" y="137"/>
              <a:chExt cx="26" cy="33"/>
            </a:xfrm>
          </p:grpSpPr>
          <p:sp>
            <p:nvSpPr>
              <p:cNvPr id="197"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6" name="Group 45"/>
            <p:cNvGrpSpPr>
              <a:grpSpLocks/>
            </p:cNvGrpSpPr>
            <p:nvPr/>
          </p:nvGrpSpPr>
          <p:grpSpPr bwMode="auto">
            <a:xfrm>
              <a:off x="147" y="119"/>
              <a:ext cx="31" cy="32"/>
              <a:chOff x="147" y="119"/>
              <a:chExt cx="31" cy="32"/>
            </a:xfrm>
          </p:grpSpPr>
          <p:sp>
            <p:nvSpPr>
              <p:cNvPr id="195"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1" name="Group 52"/>
            <p:cNvGrpSpPr>
              <a:grpSpLocks/>
            </p:cNvGrpSpPr>
            <p:nvPr/>
          </p:nvGrpSpPr>
          <p:grpSpPr bwMode="auto">
            <a:xfrm>
              <a:off x="293" y="71"/>
              <a:ext cx="21" cy="29"/>
              <a:chOff x="293" y="71"/>
              <a:chExt cx="21" cy="29"/>
            </a:xfrm>
          </p:grpSpPr>
          <p:sp>
            <p:nvSpPr>
              <p:cNvPr id="193"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62" name="Group 55"/>
            <p:cNvGrpSpPr>
              <a:grpSpLocks/>
            </p:cNvGrpSpPr>
            <p:nvPr/>
          </p:nvGrpSpPr>
          <p:grpSpPr bwMode="auto">
            <a:xfrm>
              <a:off x="334" y="71"/>
              <a:ext cx="30" cy="32"/>
              <a:chOff x="334" y="71"/>
              <a:chExt cx="30" cy="32"/>
            </a:xfrm>
          </p:grpSpPr>
          <p:sp>
            <p:nvSpPr>
              <p:cNvPr id="191"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63"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4"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5"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7"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8"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9"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70"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71"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2"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73" name="Group 68"/>
            <p:cNvGrpSpPr>
              <a:grpSpLocks/>
            </p:cNvGrpSpPr>
            <p:nvPr/>
          </p:nvGrpSpPr>
          <p:grpSpPr bwMode="auto">
            <a:xfrm>
              <a:off x="101" y="265"/>
              <a:ext cx="213" cy="117"/>
              <a:chOff x="101" y="265"/>
              <a:chExt cx="213" cy="117"/>
            </a:xfrm>
          </p:grpSpPr>
          <p:sp>
            <p:nvSpPr>
              <p:cNvPr id="189"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90"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4" name="Group 71"/>
            <p:cNvGrpSpPr>
              <a:grpSpLocks/>
            </p:cNvGrpSpPr>
            <p:nvPr/>
          </p:nvGrpSpPr>
          <p:grpSpPr bwMode="auto">
            <a:xfrm>
              <a:off x="206" y="293"/>
              <a:ext cx="109" cy="70"/>
              <a:chOff x="206" y="293"/>
              <a:chExt cx="109" cy="70"/>
            </a:xfrm>
          </p:grpSpPr>
          <p:sp>
            <p:nvSpPr>
              <p:cNvPr id="187"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8"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5" name="Group 74"/>
            <p:cNvGrpSpPr>
              <a:grpSpLocks/>
            </p:cNvGrpSpPr>
            <p:nvPr/>
          </p:nvGrpSpPr>
          <p:grpSpPr bwMode="auto">
            <a:xfrm>
              <a:off x="313" y="262"/>
              <a:ext cx="226" cy="120"/>
              <a:chOff x="313" y="262"/>
              <a:chExt cx="226" cy="120"/>
            </a:xfrm>
          </p:grpSpPr>
          <p:sp>
            <p:nvSpPr>
              <p:cNvPr id="185"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6"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6" name="Group 77"/>
            <p:cNvGrpSpPr>
              <a:grpSpLocks/>
            </p:cNvGrpSpPr>
            <p:nvPr/>
          </p:nvGrpSpPr>
          <p:grpSpPr bwMode="auto">
            <a:xfrm>
              <a:off x="313" y="290"/>
              <a:ext cx="115" cy="72"/>
              <a:chOff x="313" y="290"/>
              <a:chExt cx="115" cy="72"/>
            </a:xfrm>
          </p:grpSpPr>
          <p:sp>
            <p:nvSpPr>
              <p:cNvPr id="183"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4"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7" name="Group 80"/>
            <p:cNvGrpSpPr>
              <a:grpSpLocks/>
            </p:cNvGrpSpPr>
            <p:nvPr/>
          </p:nvGrpSpPr>
          <p:grpSpPr bwMode="auto">
            <a:xfrm>
              <a:off x="264" y="288"/>
              <a:ext cx="93" cy="109"/>
              <a:chOff x="264" y="288"/>
              <a:chExt cx="93" cy="109"/>
            </a:xfrm>
          </p:grpSpPr>
          <p:sp>
            <p:nvSpPr>
              <p:cNvPr id="181"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82"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8"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9" name="Group 84"/>
            <p:cNvGrpSpPr>
              <a:grpSpLocks/>
            </p:cNvGrpSpPr>
            <p:nvPr/>
          </p:nvGrpSpPr>
          <p:grpSpPr bwMode="auto">
            <a:xfrm>
              <a:off x="273" y="265"/>
              <a:ext cx="27" cy="16"/>
              <a:chOff x="273" y="265"/>
              <a:chExt cx="27" cy="16"/>
            </a:xfrm>
          </p:grpSpPr>
          <p:sp>
            <p:nvSpPr>
              <p:cNvPr id="179"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80"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81"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84"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7"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8"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9"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0"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91"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2"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3"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94" name="Group 101"/>
            <p:cNvGrpSpPr>
              <a:grpSpLocks/>
            </p:cNvGrpSpPr>
            <p:nvPr/>
          </p:nvGrpSpPr>
          <p:grpSpPr bwMode="auto">
            <a:xfrm>
              <a:off x="248" y="386"/>
              <a:ext cx="125" cy="123"/>
              <a:chOff x="248" y="386"/>
              <a:chExt cx="125" cy="123"/>
            </a:xfrm>
          </p:grpSpPr>
          <p:sp>
            <p:nvSpPr>
              <p:cNvPr id="137"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8"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6"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7"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8"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2"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3"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5"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6"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3"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4"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75"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6"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7"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8"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5"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6"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7"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1"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3"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05"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6"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7" name="Group 156"/>
            <p:cNvGrpSpPr>
              <a:grpSpLocks/>
            </p:cNvGrpSpPr>
            <p:nvPr/>
          </p:nvGrpSpPr>
          <p:grpSpPr bwMode="auto">
            <a:xfrm>
              <a:off x="372" y="175"/>
              <a:ext cx="91" cy="83"/>
              <a:chOff x="372" y="175"/>
              <a:chExt cx="91" cy="83"/>
            </a:xfrm>
          </p:grpSpPr>
          <p:sp>
            <p:nvSpPr>
              <p:cNvPr id="135"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6"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59"/>
            <p:cNvGrpSpPr>
              <a:grpSpLocks/>
            </p:cNvGrpSpPr>
            <p:nvPr/>
          </p:nvGrpSpPr>
          <p:grpSpPr bwMode="auto">
            <a:xfrm>
              <a:off x="171" y="173"/>
              <a:ext cx="91" cy="85"/>
              <a:chOff x="171" y="173"/>
              <a:chExt cx="91" cy="85"/>
            </a:xfrm>
          </p:grpSpPr>
          <p:sp>
            <p:nvSpPr>
              <p:cNvPr id="133"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4"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9"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10"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11"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12" name="Group 165"/>
            <p:cNvGrpSpPr>
              <a:grpSpLocks/>
            </p:cNvGrpSpPr>
            <p:nvPr/>
          </p:nvGrpSpPr>
          <p:grpSpPr bwMode="auto">
            <a:xfrm>
              <a:off x="226" y="481"/>
              <a:ext cx="196" cy="30"/>
              <a:chOff x="226" y="481"/>
              <a:chExt cx="196" cy="30"/>
            </a:xfrm>
          </p:grpSpPr>
          <p:grpSp>
            <p:nvGrpSpPr>
              <p:cNvPr id="115" name="Group 166"/>
              <p:cNvGrpSpPr>
                <a:grpSpLocks/>
              </p:cNvGrpSpPr>
              <p:nvPr/>
            </p:nvGrpSpPr>
            <p:grpSpPr bwMode="auto">
              <a:xfrm>
                <a:off x="226" y="481"/>
                <a:ext cx="68" cy="30"/>
                <a:chOff x="226" y="481"/>
                <a:chExt cx="68" cy="30"/>
              </a:xfrm>
            </p:grpSpPr>
            <p:sp>
              <p:nvSpPr>
                <p:cNvPr id="131"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32"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6" name="Group 169"/>
              <p:cNvGrpSpPr>
                <a:grpSpLocks/>
              </p:cNvGrpSpPr>
              <p:nvPr/>
            </p:nvGrpSpPr>
            <p:grpSpPr bwMode="auto">
              <a:xfrm>
                <a:off x="244" y="482"/>
                <a:ext cx="83" cy="29"/>
                <a:chOff x="244" y="482"/>
                <a:chExt cx="83" cy="29"/>
              </a:xfrm>
            </p:grpSpPr>
            <p:sp>
              <p:nvSpPr>
                <p:cNvPr id="129"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30"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7" name="Group 172"/>
              <p:cNvGrpSpPr>
                <a:grpSpLocks/>
              </p:cNvGrpSpPr>
              <p:nvPr/>
            </p:nvGrpSpPr>
            <p:grpSpPr bwMode="auto">
              <a:xfrm>
                <a:off x="271" y="482"/>
                <a:ext cx="81" cy="29"/>
                <a:chOff x="271" y="482"/>
                <a:chExt cx="81" cy="29"/>
              </a:xfrm>
            </p:grpSpPr>
            <p:sp>
              <p:nvSpPr>
                <p:cNvPr id="127"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8"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8" name="Group 175"/>
              <p:cNvGrpSpPr>
                <a:grpSpLocks/>
              </p:cNvGrpSpPr>
              <p:nvPr/>
            </p:nvGrpSpPr>
            <p:grpSpPr bwMode="auto">
              <a:xfrm>
                <a:off x="300" y="482"/>
                <a:ext cx="87" cy="29"/>
                <a:chOff x="300" y="482"/>
                <a:chExt cx="87" cy="29"/>
              </a:xfrm>
            </p:grpSpPr>
            <p:sp>
              <p:nvSpPr>
                <p:cNvPr id="125"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6"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9" name="Group 178"/>
              <p:cNvGrpSpPr>
                <a:grpSpLocks/>
              </p:cNvGrpSpPr>
              <p:nvPr/>
            </p:nvGrpSpPr>
            <p:grpSpPr bwMode="auto">
              <a:xfrm>
                <a:off x="334" y="482"/>
                <a:ext cx="80" cy="29"/>
                <a:chOff x="334" y="482"/>
                <a:chExt cx="80" cy="29"/>
              </a:xfrm>
            </p:grpSpPr>
            <p:sp>
              <p:nvSpPr>
                <p:cNvPr id="123"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4"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20" name="Group 181"/>
              <p:cNvGrpSpPr>
                <a:grpSpLocks/>
              </p:cNvGrpSpPr>
              <p:nvPr/>
            </p:nvGrpSpPr>
            <p:grpSpPr bwMode="auto">
              <a:xfrm>
                <a:off x="363" y="482"/>
                <a:ext cx="59" cy="29"/>
                <a:chOff x="363" y="482"/>
                <a:chExt cx="59" cy="29"/>
              </a:xfrm>
            </p:grpSpPr>
            <p:sp>
              <p:nvSpPr>
                <p:cNvPr id="121"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2"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13"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4"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205"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6"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7"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10" name="Straight Connector 209"/>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2" cstate="print"/>
          <a:srcRect/>
          <a:stretch>
            <a:fillRect/>
          </a:stretch>
        </p:blipFill>
        <p:spPr bwMode="auto">
          <a:xfrm>
            <a:off x="2438400" y="1828800"/>
            <a:ext cx="6553200" cy="2286000"/>
          </a:xfrm>
          <a:prstGeom prst="rect">
            <a:avLst/>
          </a:prstGeom>
          <a:noFill/>
          <a:ln w="9525">
            <a:solidFill>
              <a:schemeClr val="tx1">
                <a:lumMod val="75000"/>
                <a:lumOff val="25000"/>
              </a:schemeClr>
            </a:solidFill>
            <a:miter lim="800000"/>
            <a:headEnd/>
            <a:tailEnd/>
          </a:ln>
        </p:spPr>
      </p:pic>
      <p:pic>
        <p:nvPicPr>
          <p:cNvPr id="1028" name="Picture 4"/>
          <p:cNvPicPr>
            <a:picLocks noChangeAspect="1" noChangeArrowheads="1"/>
          </p:cNvPicPr>
          <p:nvPr/>
        </p:nvPicPr>
        <p:blipFill>
          <a:blip r:embed="rId3" cstate="print"/>
          <a:srcRect/>
          <a:stretch>
            <a:fillRect/>
          </a:stretch>
        </p:blipFill>
        <p:spPr bwMode="auto">
          <a:xfrm>
            <a:off x="2362200" y="4419600"/>
            <a:ext cx="6629400" cy="2209800"/>
          </a:xfrm>
          <a:prstGeom prst="rect">
            <a:avLst/>
          </a:prstGeom>
          <a:noFill/>
          <a:ln w="9525">
            <a:solidFill>
              <a:schemeClr val="tx1">
                <a:lumMod val="75000"/>
                <a:lumOff val="25000"/>
              </a:schemeClr>
            </a:solidFill>
            <a:miter lim="800000"/>
            <a:headEnd/>
            <a:tailEnd/>
          </a:ln>
        </p:spPr>
      </p:pic>
      <p:cxnSp>
        <p:nvCxnSpPr>
          <p:cNvPr id="214" name="Straight Arrow Connector 213"/>
          <p:cNvCxnSpPr/>
          <p:nvPr/>
        </p:nvCxnSpPr>
        <p:spPr>
          <a:xfrm flipV="1">
            <a:off x="1219200" y="3352800"/>
            <a:ext cx="5562600" cy="533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16" name="Oval 215"/>
          <p:cNvSpPr/>
          <p:nvPr/>
        </p:nvSpPr>
        <p:spPr>
          <a:xfrm>
            <a:off x="6705600" y="3124200"/>
            <a:ext cx="4572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9" name="Straight Arrow Connector 218"/>
          <p:cNvCxnSpPr/>
          <p:nvPr/>
        </p:nvCxnSpPr>
        <p:spPr>
          <a:xfrm>
            <a:off x="1219200" y="4495800"/>
            <a:ext cx="6248400" cy="1295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20" name="Oval 219"/>
          <p:cNvSpPr/>
          <p:nvPr/>
        </p:nvSpPr>
        <p:spPr>
          <a:xfrm>
            <a:off x="7543800" y="5638800"/>
            <a:ext cx="5334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
        <p:nvSpPr>
          <p:cNvPr id="223" name="Oval 222"/>
          <p:cNvSpPr/>
          <p:nvPr/>
        </p:nvSpPr>
        <p:spPr>
          <a:xfrm>
            <a:off x="7543800" y="3124200"/>
            <a:ext cx="5334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3539430"/>
          </a:xfrm>
          <a:prstGeom prst="rect">
            <a:avLst/>
          </a:prstGeom>
          <a:noFill/>
        </p:spPr>
        <p:txBody>
          <a:bodyPr wrap="square" rtlCol="0">
            <a:spAutoFit/>
          </a:bodyPr>
          <a:lstStyle/>
          <a:p>
            <a:pPr marL="285750" indent="-285750">
              <a:buFont typeface="Arial" pitchFamily="34" charset="0"/>
              <a:buChar char="•"/>
            </a:pPr>
            <a:r>
              <a:rPr lang="en-US" sz="1400" dirty="0" smtClean="0">
                <a:solidFill>
                  <a:prstClr val="black"/>
                </a:solidFill>
              </a:rPr>
              <a:t>Unit Info TAB shows the unit information </a:t>
            </a:r>
            <a:r>
              <a:rPr lang="en-US" sz="1400" b="1" dirty="0" smtClean="0">
                <a:solidFill>
                  <a:prstClr val="black"/>
                </a:solidFill>
              </a:rPr>
              <a:t>( Unit POC, Address, Phone Number and email)</a:t>
            </a:r>
          </a:p>
          <a:p>
            <a:pPr marL="285750" indent="-285750"/>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Supplier Info TAB, Select the vendor or unit from the dropdown menu.  If the vendor or unit is not listed you will need enter the vendor into the program before you can continue </a:t>
            </a:r>
            <a:r>
              <a:rPr lang="en-US" sz="1400" i="1" u="sng" dirty="0" smtClean="0">
                <a:solidFill>
                  <a:prstClr val="black"/>
                </a:solidFill>
              </a:rPr>
              <a:t>(refer to initial set up instructions), </a:t>
            </a:r>
            <a:r>
              <a:rPr lang="en-US" sz="1400" dirty="0" smtClean="0">
                <a:solidFill>
                  <a:prstClr val="black"/>
                </a:solidFill>
              </a:rPr>
              <a:t>select “SAVE AND RETURN” to save what you have completed and then enter the vendor.</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2050" name="Picture 2"/>
          <p:cNvPicPr>
            <a:picLocks noChangeAspect="1" noChangeArrowheads="1"/>
          </p:cNvPicPr>
          <p:nvPr/>
        </p:nvPicPr>
        <p:blipFill>
          <a:blip r:embed="rId2" cstate="print"/>
          <a:srcRect t="7619" r="24390" b="13651"/>
          <a:stretch>
            <a:fillRect/>
          </a:stretch>
        </p:blipFill>
        <p:spPr bwMode="auto">
          <a:xfrm>
            <a:off x="3048001" y="1828800"/>
            <a:ext cx="5848814" cy="4343400"/>
          </a:xfrm>
          <a:prstGeom prst="rect">
            <a:avLst/>
          </a:prstGeom>
          <a:noFill/>
          <a:ln w="25400">
            <a:solidFill>
              <a:schemeClr val="bg2">
                <a:lumMod val="25000"/>
              </a:schemeClr>
            </a:solidFill>
            <a:miter lim="800000"/>
            <a:headEnd/>
            <a:tailEnd/>
          </a:ln>
        </p:spPr>
      </p:pic>
      <p:cxnSp>
        <p:nvCxnSpPr>
          <p:cNvPr id="9" name="Straight Connector 8"/>
          <p:cNvCxnSpPr/>
          <p:nvPr/>
        </p:nvCxnSpPr>
        <p:spPr>
          <a:xfrm>
            <a:off x="2895600" y="2362200"/>
            <a:ext cx="20574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a:off x="4953000" y="2362200"/>
            <a:ext cx="0" cy="16764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2895600" y="3352800"/>
            <a:ext cx="29718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5867400" y="3352800"/>
            <a:ext cx="0" cy="838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5867400" y="4419600"/>
            <a:ext cx="0" cy="5334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 name="Straight Arrow Connector 21"/>
          <p:cNvCxnSpPr/>
          <p:nvPr/>
        </p:nvCxnSpPr>
        <p:spPr>
          <a:xfrm flipH="1">
            <a:off x="4953000" y="4953000"/>
            <a:ext cx="914400" cy="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3" name="Group 12"/>
          <p:cNvGrpSpPr>
            <a:grpSpLocks/>
          </p:cNvGrpSpPr>
          <p:nvPr/>
        </p:nvGrpSpPr>
        <p:grpSpPr bwMode="auto">
          <a:xfrm>
            <a:off x="304800" y="304800"/>
            <a:ext cx="1219200" cy="1114425"/>
            <a:chOff x="33" y="60"/>
            <a:chExt cx="577" cy="559"/>
          </a:xfrm>
        </p:grpSpPr>
        <p:sp>
          <p:nvSpPr>
            <p:cNvPr id="14" name="Freeform 13"/>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21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3"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5"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6"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7"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9"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0"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3"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8"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6" name="Group 165"/>
            <p:cNvGrpSpPr>
              <a:grpSpLocks/>
            </p:cNvGrpSpPr>
            <p:nvPr/>
          </p:nvGrpSpPr>
          <p:grpSpPr bwMode="auto">
            <a:xfrm>
              <a:off x="226" y="481"/>
              <a:ext cx="196" cy="30"/>
              <a:chOff x="226" y="481"/>
              <a:chExt cx="196" cy="30"/>
            </a:xfrm>
          </p:grpSpPr>
          <p:grpSp>
            <p:nvGrpSpPr>
              <p:cNvPr id="109"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2"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3"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4"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600200" y="10668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533400"/>
            <a:ext cx="6172200" cy="533399"/>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4" name="Straight Connector 203"/>
          <p:cNvCxnSpPr/>
          <p:nvPr/>
        </p:nvCxnSpPr>
        <p:spPr>
          <a:xfrm>
            <a:off x="0" y="15240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4616648"/>
          </a:xfrm>
          <a:prstGeom prst="rect">
            <a:avLst/>
          </a:prstGeom>
          <a:noFill/>
        </p:spPr>
        <p:txBody>
          <a:bodyPr wrap="square" rtlCol="0">
            <a:spAutoFit/>
          </a:bodyPr>
          <a:lstStyle/>
          <a:p>
            <a:pPr>
              <a:buFont typeface="Arial" pitchFamily="34" charset="0"/>
              <a:buChar char="•"/>
            </a:pPr>
            <a:r>
              <a:rPr lang="en-US" sz="1400" b="1" dirty="0" smtClean="0"/>
              <a:t>     CONTRACTED MEALS</a:t>
            </a:r>
          </a:p>
          <a:p>
            <a:pPr marL="233363" indent="-233363">
              <a:buFont typeface="Arial" pitchFamily="34" charset="0"/>
              <a:buChar char="•"/>
            </a:pPr>
            <a:endParaRPr lang="en-US" sz="1400" b="1" dirty="0" smtClean="0"/>
          </a:p>
          <a:p>
            <a:pPr marL="233363" indent="-233363">
              <a:buFont typeface="Arial" pitchFamily="34" charset="0"/>
              <a:buChar char="•"/>
            </a:pPr>
            <a:r>
              <a:rPr lang="en-US" sz="1400" dirty="0" smtClean="0"/>
              <a:t> Meals that exceed the authorized GPC  $2,999, will require a contract. A warning  triangle will be displayed to the right of the UIC. </a:t>
            </a:r>
          </a:p>
          <a:p>
            <a:pPr marL="233363" indent="-233363"/>
            <a:endParaRPr lang="en-US" sz="1400" dirty="0" smtClean="0"/>
          </a:p>
          <a:p>
            <a:pPr marL="233363" indent="-233363">
              <a:buFont typeface="Arial" pitchFamily="34" charset="0"/>
              <a:buChar char="•"/>
            </a:pPr>
            <a:r>
              <a:rPr lang="en-US" sz="1400" dirty="0" smtClean="0"/>
              <a:t>Input the Contracted Meals request into GFEBS as required by the Purchasing and Contracting office. </a:t>
            </a:r>
          </a:p>
          <a:p>
            <a:pPr marL="233363" indent="-233363"/>
            <a:endParaRPr lang="en-US" sz="1400" dirty="0" smtClean="0"/>
          </a:p>
          <a:p>
            <a:pPr marL="233363" indent="-233363">
              <a:buFont typeface="Arial" pitchFamily="34" charset="0"/>
              <a:buChar char="•"/>
            </a:pPr>
            <a:r>
              <a:rPr lang="en-US" sz="1400" dirty="0" smtClean="0"/>
              <a:t>Enter the date the request was entered into GFEBS</a:t>
            </a:r>
          </a:p>
          <a:p>
            <a:pPr marL="233363" indent="-233363"/>
            <a:endParaRPr lang="en-US" sz="1400" dirty="0" smtClean="0"/>
          </a:p>
          <a:p>
            <a:pPr marL="233363" indent="-233363">
              <a:buFont typeface="Arial" pitchFamily="34" charset="0"/>
              <a:buChar char="•"/>
            </a:pPr>
            <a:r>
              <a:rPr lang="en-US" sz="1400" dirty="0" smtClean="0"/>
              <a:t>The request cannot be approved until  a contract/vendor is awarded.  MNL-LM(SS) will enter the contract number. </a:t>
            </a:r>
          </a:p>
          <a:p>
            <a:pPr marL="233363" indent="-233363">
              <a:buFont typeface="Arial" pitchFamily="34" charset="0"/>
              <a:buChar char="•"/>
            </a:pPr>
            <a:endParaRPr lang="en-US" sz="1400"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nvGrpSpPr>
          <p:cNvPr id="3" name="Group 12"/>
          <p:cNvGrpSpPr>
            <a:grpSpLocks/>
          </p:cNvGrpSpPr>
          <p:nvPr/>
        </p:nvGrpSpPr>
        <p:grpSpPr bwMode="auto">
          <a:xfrm>
            <a:off x="304800" y="304800"/>
            <a:ext cx="1219200" cy="1114425"/>
            <a:chOff x="33" y="60"/>
            <a:chExt cx="577" cy="559"/>
          </a:xfrm>
        </p:grpSpPr>
        <p:sp>
          <p:nvSpPr>
            <p:cNvPr id="14" name="Freeform 13"/>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 name="Group 21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8"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1"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3"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48"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49"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1"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2"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4"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055"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056"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7"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8"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9" name="Group 165"/>
            <p:cNvGrpSpPr>
              <a:grpSpLocks/>
            </p:cNvGrpSpPr>
            <p:nvPr/>
          </p:nvGrpSpPr>
          <p:grpSpPr bwMode="auto">
            <a:xfrm>
              <a:off x="226" y="481"/>
              <a:ext cx="196" cy="30"/>
              <a:chOff x="226" y="481"/>
              <a:chExt cx="196" cy="30"/>
            </a:xfrm>
          </p:grpSpPr>
          <p:grpSp>
            <p:nvGrpSpPr>
              <p:cNvPr id="2060"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1"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2"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3"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4"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5"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600200" y="10668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533400"/>
            <a:ext cx="6172200" cy="533399"/>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4" name="Straight Connector 203"/>
          <p:cNvCxnSpPr/>
          <p:nvPr/>
        </p:nvCxnSpPr>
        <p:spPr>
          <a:xfrm>
            <a:off x="0" y="15240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7" name="Picture 3"/>
          <p:cNvPicPr>
            <a:picLocks noChangeAspect="1" noChangeArrowheads="1"/>
          </p:cNvPicPr>
          <p:nvPr/>
        </p:nvPicPr>
        <p:blipFill>
          <a:blip r:embed="rId2" cstate="print"/>
          <a:srcRect/>
          <a:stretch>
            <a:fillRect/>
          </a:stretch>
        </p:blipFill>
        <p:spPr bwMode="auto">
          <a:xfrm>
            <a:off x="2743200" y="2895600"/>
            <a:ext cx="152400" cy="152400"/>
          </a:xfrm>
          <a:prstGeom prst="rect">
            <a:avLst/>
          </a:prstGeom>
          <a:noFill/>
          <a:ln w="9525">
            <a:noFill/>
            <a:miter lim="800000"/>
            <a:headEnd/>
            <a:tailEnd/>
          </a:ln>
        </p:spPr>
      </p:pic>
      <p:pic>
        <p:nvPicPr>
          <p:cNvPr id="1028" name="Picture 4" descr="D:\Users\nakia.dukes\Desktop\Capture2.PNG"/>
          <p:cNvPicPr>
            <a:picLocks noChangeAspect="1" noChangeArrowheads="1"/>
          </p:cNvPicPr>
          <p:nvPr/>
        </p:nvPicPr>
        <p:blipFill>
          <a:blip r:embed="rId3" cstate="print"/>
          <a:srcRect/>
          <a:stretch>
            <a:fillRect/>
          </a:stretch>
        </p:blipFill>
        <p:spPr bwMode="auto">
          <a:xfrm>
            <a:off x="3200400" y="1981200"/>
            <a:ext cx="5759693" cy="4100936"/>
          </a:xfrm>
          <a:prstGeom prst="rect">
            <a:avLst/>
          </a:prstGeom>
          <a:noFill/>
          <a:ln w="19050">
            <a:solidFill>
              <a:schemeClr val="tx1">
                <a:lumMod val="65000"/>
                <a:lumOff val="35000"/>
              </a:schemeClr>
            </a:solidFill>
          </a:ln>
        </p:spPr>
      </p:pic>
      <p:sp>
        <p:nvSpPr>
          <p:cNvPr id="208" name="Rectangle 207"/>
          <p:cNvSpPr/>
          <p:nvPr/>
        </p:nvSpPr>
        <p:spPr>
          <a:xfrm>
            <a:off x="3657600" y="3810000"/>
            <a:ext cx="914400" cy="2286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pic>
        <p:nvPicPr>
          <p:cNvPr id="2050" name="Picture 2" descr="D:\Users\nakia.dukes\Desktop\Raw sub3.PNG"/>
          <p:cNvPicPr>
            <a:picLocks noChangeAspect="1" noChangeArrowheads="1"/>
          </p:cNvPicPr>
          <p:nvPr/>
        </p:nvPicPr>
        <p:blipFill>
          <a:blip r:embed="rId4" cstate="print"/>
          <a:srcRect/>
          <a:stretch>
            <a:fillRect/>
          </a:stretch>
        </p:blipFill>
        <p:spPr bwMode="auto">
          <a:xfrm>
            <a:off x="4267200" y="2743200"/>
            <a:ext cx="1346434" cy="200042"/>
          </a:xfrm>
          <a:prstGeom prst="rect">
            <a:avLst/>
          </a:prstGeom>
          <a:noFill/>
        </p:spPr>
      </p:pic>
      <p:cxnSp>
        <p:nvCxnSpPr>
          <p:cNvPr id="203" name="Straight Arrow Connector 202"/>
          <p:cNvCxnSpPr/>
          <p:nvPr/>
        </p:nvCxnSpPr>
        <p:spPr>
          <a:xfrm flipV="1">
            <a:off x="2895600" y="4038600"/>
            <a:ext cx="914400" cy="1676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4832092"/>
          </a:xfrm>
          <a:prstGeom prst="rect">
            <a:avLst/>
          </a:prstGeom>
          <a:noFill/>
        </p:spPr>
        <p:txBody>
          <a:bodyPr wrap="square" rtlCol="0">
            <a:spAutoFit/>
          </a:bodyPr>
          <a:lstStyle/>
          <a:p>
            <a:pPr marL="233363" indent="-233363">
              <a:buFont typeface="Arial" pitchFamily="34" charset="0"/>
              <a:buChar char="•"/>
            </a:pPr>
            <a:r>
              <a:rPr lang="en-US" sz="1400" dirty="0" smtClean="0"/>
              <a:t>Meals that exceed the </a:t>
            </a:r>
            <a:r>
              <a:rPr lang="en-US" sz="1400" b="1" dirty="0" smtClean="0"/>
              <a:t>AFMIS</a:t>
            </a:r>
            <a:r>
              <a:rPr lang="en-US" sz="1400" dirty="0" smtClean="0"/>
              <a:t> authorized GPC  $2,500 threshold, will prompt a contract. A warning  triangle will be displayed to the right of the UIC. </a:t>
            </a:r>
          </a:p>
          <a:p>
            <a:pPr marL="233363" indent="-233363"/>
            <a:endParaRPr lang="en-US" sz="1400" dirty="0" smtClean="0"/>
          </a:p>
          <a:p>
            <a:pPr marL="233363" indent="-233363">
              <a:buFont typeface="Arial" pitchFamily="34" charset="0"/>
              <a:buChar char="•"/>
            </a:pPr>
            <a:r>
              <a:rPr lang="en-US" sz="1400" dirty="0" smtClean="0"/>
              <a:t>MNL-LM(SS) will enter a fictitious contract number and approve request.</a:t>
            </a:r>
          </a:p>
          <a:p>
            <a:pPr marL="233363" indent="-233363"/>
            <a:endParaRPr lang="en-US" sz="1400" dirty="0" smtClean="0"/>
          </a:p>
          <a:p>
            <a:pPr marL="233363" indent="-233363">
              <a:buFont typeface="Arial" pitchFamily="34" charset="0"/>
              <a:buChar char="•"/>
            </a:pPr>
            <a:r>
              <a:rPr lang="en-US" sz="1400" dirty="0" smtClean="0"/>
              <a:t>The unit or units next higher headquarters must enter the GPC PR number from GFEBS and cardholder information in the remarks.</a:t>
            </a:r>
          </a:p>
          <a:p>
            <a:pPr marL="233363" indent="-233363"/>
            <a:endParaRPr lang="en-US" sz="1400" dirty="0" smtClean="0"/>
          </a:p>
          <a:p>
            <a:pPr marL="233363" indent="-233363">
              <a:buFont typeface="Arial" pitchFamily="34" charset="0"/>
              <a:buChar char="•"/>
            </a:pPr>
            <a:r>
              <a:rPr lang="en-US" sz="1400" dirty="0" smtClean="0"/>
              <a:t>The request will not be approved until the PR and cardholder information is annotated in the remarks </a:t>
            </a:r>
          </a:p>
          <a:p>
            <a:pPr marL="233363" indent="-233363">
              <a:buFont typeface="Arial" pitchFamily="34" charset="0"/>
              <a:buChar char="•"/>
            </a:pPr>
            <a:endParaRPr lang="en-US" sz="1400"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nvGrpSpPr>
          <p:cNvPr id="3" name="Group 12"/>
          <p:cNvGrpSpPr>
            <a:grpSpLocks/>
          </p:cNvGrpSpPr>
          <p:nvPr/>
        </p:nvGrpSpPr>
        <p:grpSpPr bwMode="auto">
          <a:xfrm>
            <a:off x="304800" y="304800"/>
            <a:ext cx="1219200" cy="1114425"/>
            <a:chOff x="33" y="60"/>
            <a:chExt cx="577" cy="559"/>
          </a:xfrm>
        </p:grpSpPr>
        <p:sp>
          <p:nvSpPr>
            <p:cNvPr id="14" name="Freeform 13"/>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 name="Group 21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8"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9"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0"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2"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3"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16"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8"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2"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048"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49"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0"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1" name="Group 165"/>
            <p:cNvGrpSpPr>
              <a:grpSpLocks/>
            </p:cNvGrpSpPr>
            <p:nvPr/>
          </p:nvGrpSpPr>
          <p:grpSpPr bwMode="auto">
            <a:xfrm>
              <a:off x="226" y="481"/>
              <a:ext cx="196" cy="30"/>
              <a:chOff x="226" y="481"/>
              <a:chExt cx="196" cy="30"/>
            </a:xfrm>
          </p:grpSpPr>
          <p:grpSp>
            <p:nvGrpSpPr>
              <p:cNvPr id="2052"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4"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55"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6"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57"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8"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600200" y="10668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533400"/>
            <a:ext cx="6172200" cy="533399"/>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4" name="Straight Connector 203"/>
          <p:cNvCxnSpPr/>
          <p:nvPr/>
        </p:nvCxnSpPr>
        <p:spPr>
          <a:xfrm>
            <a:off x="0" y="15240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7" name="Picture 3"/>
          <p:cNvPicPr>
            <a:picLocks noChangeAspect="1" noChangeArrowheads="1"/>
          </p:cNvPicPr>
          <p:nvPr/>
        </p:nvPicPr>
        <p:blipFill>
          <a:blip r:embed="rId2" cstate="print"/>
          <a:srcRect/>
          <a:stretch>
            <a:fillRect/>
          </a:stretch>
        </p:blipFill>
        <p:spPr bwMode="auto">
          <a:xfrm>
            <a:off x="2362200" y="2438400"/>
            <a:ext cx="228600" cy="228600"/>
          </a:xfrm>
          <a:prstGeom prst="rect">
            <a:avLst/>
          </a:prstGeom>
          <a:noFill/>
          <a:ln w="9525">
            <a:noFill/>
            <a:miter lim="800000"/>
            <a:headEnd/>
            <a:tailEnd/>
          </a:ln>
        </p:spPr>
      </p:pic>
      <p:pic>
        <p:nvPicPr>
          <p:cNvPr id="2059" name="Picture 2" descr="D:\Users\nakia.dukes\Desktop\Capture.PNG"/>
          <p:cNvPicPr>
            <a:picLocks noChangeAspect="1" noChangeArrowheads="1"/>
          </p:cNvPicPr>
          <p:nvPr/>
        </p:nvPicPr>
        <p:blipFill>
          <a:blip r:embed="rId3" cstate="print"/>
          <a:srcRect/>
          <a:stretch>
            <a:fillRect/>
          </a:stretch>
        </p:blipFill>
        <p:spPr bwMode="auto">
          <a:xfrm>
            <a:off x="3124200" y="2057400"/>
            <a:ext cx="5739183" cy="4253336"/>
          </a:xfrm>
          <a:prstGeom prst="rect">
            <a:avLst/>
          </a:prstGeom>
          <a:noFill/>
          <a:ln w="15875">
            <a:solidFill>
              <a:schemeClr val="tx1">
                <a:lumMod val="75000"/>
                <a:lumOff val="25000"/>
              </a:schemeClr>
            </a:solidFill>
          </a:ln>
        </p:spPr>
      </p:pic>
      <p:sp>
        <p:nvSpPr>
          <p:cNvPr id="203" name="Rectangle 202"/>
          <p:cNvSpPr/>
          <p:nvPr/>
        </p:nvSpPr>
        <p:spPr>
          <a:xfrm>
            <a:off x="3581400" y="3962400"/>
            <a:ext cx="914400" cy="2286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pic>
        <p:nvPicPr>
          <p:cNvPr id="3074" name="Picture 2" descr="D:\Users\nakia.dukes\Desktop\Raw sub3.PNG"/>
          <p:cNvPicPr>
            <a:picLocks noChangeAspect="1" noChangeArrowheads="1"/>
          </p:cNvPicPr>
          <p:nvPr/>
        </p:nvPicPr>
        <p:blipFill>
          <a:blip r:embed="rId4" cstate="print"/>
          <a:srcRect/>
          <a:stretch>
            <a:fillRect/>
          </a:stretch>
        </p:blipFill>
        <p:spPr bwMode="auto">
          <a:xfrm>
            <a:off x="4191000" y="2819400"/>
            <a:ext cx="1538651" cy="228600"/>
          </a:xfrm>
          <a:prstGeom prst="rect">
            <a:avLst/>
          </a:prstGeom>
          <a:noFill/>
        </p:spPr>
      </p:pic>
      <p:cxnSp>
        <p:nvCxnSpPr>
          <p:cNvPr id="207" name="Straight Arrow Connector 206"/>
          <p:cNvCxnSpPr/>
          <p:nvPr/>
        </p:nvCxnSpPr>
        <p:spPr>
          <a:xfrm>
            <a:off x="1981200" y="4038600"/>
            <a:ext cx="1600200" cy="152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600200"/>
            <a:ext cx="2819400" cy="4401205"/>
          </a:xfrm>
          <a:prstGeom prst="rect">
            <a:avLst/>
          </a:prstGeom>
          <a:noFill/>
        </p:spPr>
        <p:txBody>
          <a:bodyPr wrap="square" rtlCol="0">
            <a:spAutoFit/>
          </a:bodyPr>
          <a:lstStyle/>
          <a:p>
            <a:pPr marL="285750" indent="-285750">
              <a:buFont typeface="Arial" pitchFamily="34" charset="0"/>
              <a:buChar char="•"/>
            </a:pPr>
            <a:r>
              <a:rPr lang="en-US" sz="1400" dirty="0" smtClean="0">
                <a:solidFill>
                  <a:prstClr val="black"/>
                </a:solidFill>
              </a:rPr>
              <a:t>Ship To TAB.  This TAB allows you to indicate the address the vendor will be delivering your grocery order to or where the unit will be consuming the meal at.  If the location is not listed in the dropdown, click on the ADD link to add the new location.  Your primary location should be your primary training site such as the armory.</a:t>
            </a:r>
          </a:p>
          <a:p>
            <a:pPr marL="285750" indent="-285750"/>
            <a:endParaRPr lang="en-US" sz="1400" dirty="0" smtClean="0">
              <a:solidFill>
                <a:prstClr val="black"/>
              </a:solidFill>
            </a:endParaRPr>
          </a:p>
          <a:p>
            <a:pPr marL="285750" indent="-285750">
              <a:buFont typeface="Arial" pitchFamily="34" charset="0"/>
              <a:buChar char="•"/>
            </a:pPr>
            <a:r>
              <a:rPr lang="en-US" sz="1400" dirty="0" smtClean="0">
                <a:solidFill>
                  <a:prstClr val="black"/>
                </a:solidFill>
              </a:rPr>
              <a:t>Cardholder TAB The cardholder TAB identifies the GPC holder who will pay for the meal.  Select the individual by clicking on the dropdown arrow. For a contract, the cardholder information will be not available.</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3074" name="Picture 2"/>
          <p:cNvPicPr>
            <a:picLocks noChangeAspect="1" noChangeArrowheads="1"/>
          </p:cNvPicPr>
          <p:nvPr/>
        </p:nvPicPr>
        <p:blipFill>
          <a:blip r:embed="rId2" cstate="print"/>
          <a:srcRect t="15625" r="41406" b="15625"/>
          <a:stretch>
            <a:fillRect/>
          </a:stretch>
        </p:blipFill>
        <p:spPr bwMode="auto">
          <a:xfrm>
            <a:off x="3352800" y="1600200"/>
            <a:ext cx="5105400" cy="2819400"/>
          </a:xfrm>
          <a:prstGeom prst="rect">
            <a:avLst/>
          </a:prstGeom>
          <a:noFill/>
          <a:ln w="25400">
            <a:solidFill>
              <a:schemeClr val="bg2">
                <a:lumMod val="25000"/>
              </a:schemeClr>
            </a:solidFill>
            <a:miter lim="800000"/>
            <a:headEnd/>
            <a:tailEnd/>
          </a:ln>
        </p:spPr>
      </p:pic>
      <p:pic>
        <p:nvPicPr>
          <p:cNvPr id="3075" name="Picture 3"/>
          <p:cNvPicPr>
            <a:picLocks noChangeAspect="1" noChangeArrowheads="1"/>
          </p:cNvPicPr>
          <p:nvPr/>
        </p:nvPicPr>
        <p:blipFill>
          <a:blip r:embed="rId3" cstate="print"/>
          <a:srcRect t="18823" r="23529" b="24706"/>
          <a:stretch>
            <a:fillRect/>
          </a:stretch>
        </p:blipFill>
        <p:spPr bwMode="auto">
          <a:xfrm>
            <a:off x="3352800" y="4495800"/>
            <a:ext cx="5105400" cy="1981200"/>
          </a:xfrm>
          <a:prstGeom prst="rect">
            <a:avLst/>
          </a:prstGeom>
          <a:noFill/>
          <a:ln w="25400">
            <a:solidFill>
              <a:schemeClr val="bg2">
                <a:lumMod val="25000"/>
              </a:schemeClr>
            </a:solidFill>
            <a:miter lim="800000"/>
            <a:headEnd/>
            <a:tailEnd/>
          </a:ln>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2"/>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6" name="Straight Connector 195"/>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a:off x="2895600" y="3200400"/>
            <a:ext cx="533400" cy="3810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p:nvPr/>
        </p:nvCxnSpPr>
        <p:spPr>
          <a:xfrm>
            <a:off x="2895600" y="5029200"/>
            <a:ext cx="762000" cy="914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152400" y="1676400"/>
            <a:ext cx="8534400" cy="4339650"/>
          </a:xfrm>
          <a:prstGeom prst="rect">
            <a:avLst/>
          </a:prstGeom>
          <a:noFill/>
        </p:spPr>
        <p:txBody>
          <a:bodyPr wrap="square" rtlCol="0">
            <a:spAutoFit/>
          </a:bodyPr>
          <a:lstStyle/>
          <a:p>
            <a:pPr marL="285750" indent="-285750">
              <a:buFont typeface="Arial" pitchFamily="34" charset="0"/>
              <a:buChar char="•"/>
            </a:pPr>
            <a:r>
              <a:rPr lang="en-US" sz="1200" dirty="0" smtClean="0">
                <a:solidFill>
                  <a:prstClr val="black"/>
                </a:solidFill>
              </a:rPr>
              <a:t>Remarks Tab Enter:</a:t>
            </a:r>
          </a:p>
          <a:p>
            <a:pPr marL="285750" indent="-285750"/>
            <a:r>
              <a:rPr lang="en-US" sz="1200" dirty="0" smtClean="0">
                <a:solidFill>
                  <a:prstClr val="black"/>
                </a:solidFill>
              </a:rPr>
              <a:t>              GFEBS Purchase Request Number</a:t>
            </a:r>
            <a:endParaRPr lang="en-US" sz="1200" dirty="0" smtClean="0">
              <a:solidFill>
                <a:srgbClr val="FF0000"/>
              </a:solidFill>
            </a:endParaRPr>
          </a:p>
          <a:p>
            <a:pPr marL="742950" lvl="1" indent="-285750"/>
            <a:r>
              <a:rPr lang="en-US" sz="1200" dirty="0" smtClean="0">
                <a:solidFill>
                  <a:prstClr val="black"/>
                </a:solidFill>
              </a:rPr>
              <a:t>Training Status -</a:t>
            </a:r>
          </a:p>
          <a:p>
            <a:pPr marL="742950" lvl="1" indent="-285750"/>
            <a:r>
              <a:rPr lang="en-US" sz="1200" dirty="0" smtClean="0">
                <a:solidFill>
                  <a:prstClr val="black"/>
                </a:solidFill>
              </a:rPr>
              <a:t>MUTA 2,4,5 etc.</a:t>
            </a:r>
          </a:p>
          <a:p>
            <a:pPr marL="742950" lvl="1" indent="-285750"/>
            <a:r>
              <a:rPr lang="en-US" sz="1200" dirty="0" smtClean="0">
                <a:solidFill>
                  <a:prstClr val="black"/>
                </a:solidFill>
              </a:rPr>
              <a:t>AT or IDT</a:t>
            </a:r>
          </a:p>
          <a:p>
            <a:pPr marL="742950" lvl="1" indent="-285750"/>
            <a:r>
              <a:rPr lang="en-US" sz="1200" dirty="0" smtClean="0">
                <a:solidFill>
                  <a:prstClr val="black"/>
                </a:solidFill>
              </a:rPr>
              <a:t>Duty Hours</a:t>
            </a:r>
          </a:p>
          <a:p>
            <a:pPr marL="742950" lvl="1" indent="-285750"/>
            <a:r>
              <a:rPr lang="en-US" sz="1200" dirty="0" smtClean="0">
                <a:solidFill>
                  <a:prstClr val="black"/>
                </a:solidFill>
              </a:rPr>
              <a:t>Drill Location</a:t>
            </a:r>
          </a:p>
          <a:p>
            <a:pPr marL="742950" lvl="1" indent="-285750"/>
            <a:r>
              <a:rPr lang="en-US" sz="1200" dirty="0" smtClean="0">
                <a:solidFill>
                  <a:prstClr val="black"/>
                </a:solidFill>
              </a:rPr>
              <a:t>Other units Feeding/Supporting</a:t>
            </a:r>
          </a:p>
          <a:p>
            <a:pPr marL="742950" lvl="1" indent="-285750"/>
            <a:r>
              <a:rPr lang="en-US" sz="1200" dirty="0" smtClean="0">
                <a:solidFill>
                  <a:prstClr val="black"/>
                </a:solidFill>
              </a:rPr>
              <a:t>All supported Units headcounts</a:t>
            </a:r>
          </a:p>
          <a:p>
            <a:pPr marL="742950" lvl="1" indent="-285750"/>
            <a:r>
              <a:rPr lang="en-US" sz="1200" dirty="0" smtClean="0">
                <a:solidFill>
                  <a:prstClr val="black"/>
                </a:solidFill>
              </a:rPr>
              <a:t>Menu numbers</a:t>
            </a:r>
          </a:p>
          <a:p>
            <a:pPr marL="742950" lvl="1" indent="-285750"/>
            <a:r>
              <a:rPr lang="en-US" sz="1200" dirty="0" smtClean="0">
                <a:solidFill>
                  <a:prstClr val="black"/>
                </a:solidFill>
              </a:rPr>
              <a:t>Total BDFA Rate Allowance</a:t>
            </a:r>
          </a:p>
          <a:p>
            <a:pPr marL="742950" lvl="1" indent="-285750"/>
            <a:endParaRPr lang="en-US" sz="1200" dirty="0" smtClean="0">
              <a:solidFill>
                <a:prstClr val="black"/>
              </a:solidFill>
            </a:endParaRPr>
          </a:p>
          <a:p>
            <a:pPr marL="288925" lvl="1" indent="-288925">
              <a:buFont typeface="Arial" pitchFamily="34" charset="0"/>
              <a:buChar char="•"/>
            </a:pPr>
            <a:r>
              <a:rPr lang="en-US" sz="1200" dirty="0" smtClean="0">
                <a:solidFill>
                  <a:prstClr val="black"/>
                </a:solidFill>
              </a:rPr>
              <a:t>Reasons any Item Data </a:t>
            </a:r>
          </a:p>
          <a:p>
            <a:pPr marL="742950" lvl="1" indent="-688975"/>
            <a:r>
              <a:rPr lang="en-US" sz="1200" dirty="0" smtClean="0">
                <a:solidFill>
                  <a:prstClr val="black"/>
                </a:solidFill>
              </a:rPr>
              <a:t>       information was changed, any</a:t>
            </a:r>
          </a:p>
          <a:p>
            <a:pPr marL="742950" lvl="1" indent="-688975"/>
            <a:r>
              <a:rPr lang="en-US" sz="1200" dirty="0" smtClean="0">
                <a:solidFill>
                  <a:prstClr val="black"/>
                </a:solidFill>
              </a:rPr>
              <a:t>       information that will provide a</a:t>
            </a:r>
          </a:p>
          <a:p>
            <a:pPr marL="742950" lvl="1" indent="-688975"/>
            <a:r>
              <a:rPr lang="en-US" sz="1200" dirty="0" smtClean="0">
                <a:solidFill>
                  <a:prstClr val="black"/>
                </a:solidFill>
              </a:rPr>
              <a:t>       picture of what your training is</a:t>
            </a:r>
          </a:p>
          <a:p>
            <a:pPr marL="742950" lvl="1" indent="-688975"/>
            <a:r>
              <a:rPr lang="en-US" sz="1200" dirty="0" smtClean="0">
                <a:solidFill>
                  <a:prstClr val="black"/>
                </a:solidFill>
              </a:rPr>
              <a:t>        and meal requirements are.</a:t>
            </a:r>
          </a:p>
          <a:p>
            <a:pPr marL="742950" lvl="1" indent="-285750"/>
            <a:endParaRPr lang="en-US" sz="1200" dirty="0" smtClean="0">
              <a:solidFill>
                <a:prstClr val="black"/>
              </a:solidFill>
            </a:endParaRPr>
          </a:p>
          <a:p>
            <a:pPr marL="285750" indent="-285750">
              <a:buFont typeface="Arial" pitchFamily="34" charset="0"/>
              <a:buChar char="•"/>
            </a:pPr>
            <a:r>
              <a:rPr lang="en-US" sz="1200" dirty="0" smtClean="0">
                <a:solidFill>
                  <a:prstClr val="black"/>
                </a:solidFill>
              </a:rPr>
              <a:t>Once all of the information</a:t>
            </a:r>
          </a:p>
          <a:p>
            <a:pPr marL="285750" indent="-285750"/>
            <a:r>
              <a:rPr lang="en-US" sz="1200" dirty="0" smtClean="0">
                <a:solidFill>
                  <a:prstClr val="black"/>
                </a:solidFill>
              </a:rPr>
              <a:t>	 has been entered you can</a:t>
            </a:r>
          </a:p>
          <a:p>
            <a:pPr marL="285750" indent="-285750"/>
            <a:r>
              <a:rPr lang="en-US" sz="1200" dirty="0" smtClean="0">
                <a:solidFill>
                  <a:prstClr val="black"/>
                </a:solidFill>
              </a:rPr>
              <a:t>	 either “Save” the request or</a:t>
            </a:r>
          </a:p>
          <a:p>
            <a:pPr marL="285750" indent="-285750"/>
            <a:r>
              <a:rPr lang="en-US" sz="1200" dirty="0" smtClean="0">
                <a:solidFill>
                  <a:prstClr val="black"/>
                </a:solidFill>
              </a:rPr>
              <a:t>	 “Submit”  the request.</a:t>
            </a:r>
          </a:p>
          <a:p>
            <a:pPr marL="285750" indent="-285750"/>
            <a:endParaRPr lang="en-US" sz="1200"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2"/>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7" name="Straight Connector 196"/>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3074" name="Picture 2"/>
          <p:cNvPicPr>
            <a:picLocks noChangeAspect="1" noChangeArrowheads="1"/>
          </p:cNvPicPr>
          <p:nvPr/>
        </p:nvPicPr>
        <p:blipFill>
          <a:blip r:embed="rId2" cstate="print"/>
          <a:srcRect/>
          <a:stretch>
            <a:fillRect/>
          </a:stretch>
        </p:blipFill>
        <p:spPr bwMode="auto">
          <a:xfrm>
            <a:off x="3048000" y="1447800"/>
            <a:ext cx="5715000" cy="1981200"/>
          </a:xfrm>
          <a:prstGeom prst="rect">
            <a:avLst/>
          </a:prstGeom>
          <a:noFill/>
          <a:ln w="15875">
            <a:solidFill>
              <a:schemeClr val="tx1">
                <a:lumMod val="75000"/>
                <a:lumOff val="25000"/>
              </a:schemeClr>
            </a:solidFill>
            <a:miter lim="800000"/>
            <a:headEnd/>
            <a:tailEnd/>
          </a:ln>
        </p:spPr>
      </p:pic>
      <p:sp>
        <p:nvSpPr>
          <p:cNvPr id="193" name="Rectangle 192"/>
          <p:cNvSpPr/>
          <p:nvPr/>
        </p:nvSpPr>
        <p:spPr>
          <a:xfrm>
            <a:off x="3581400" y="1828800"/>
            <a:ext cx="685800" cy="3048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3076" name="Picture 4" descr="D:\Users\nakia.dukes\Desktop\NEW1.PNG"/>
          <p:cNvPicPr>
            <a:picLocks noChangeAspect="1" noChangeArrowheads="1"/>
          </p:cNvPicPr>
          <p:nvPr/>
        </p:nvPicPr>
        <p:blipFill>
          <a:blip r:embed="rId3" cstate="print"/>
          <a:srcRect/>
          <a:stretch>
            <a:fillRect/>
          </a:stretch>
        </p:blipFill>
        <p:spPr bwMode="auto">
          <a:xfrm>
            <a:off x="2743200" y="3581400"/>
            <a:ext cx="6215696" cy="2514600"/>
          </a:xfrm>
          <a:prstGeom prst="rect">
            <a:avLst/>
          </a:prstGeom>
          <a:noFill/>
          <a:ln w="15875">
            <a:solidFill>
              <a:schemeClr val="tx1">
                <a:lumMod val="85000"/>
                <a:lumOff val="15000"/>
              </a:schemeClr>
            </a:solidFill>
          </a:ln>
        </p:spPr>
      </p:pic>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533400" y="1371600"/>
            <a:ext cx="7924800" cy="2862322"/>
          </a:xfrm>
          <a:prstGeom prst="rect">
            <a:avLst/>
          </a:prstGeom>
          <a:noFill/>
        </p:spPr>
        <p:txBody>
          <a:bodyPr wrap="square" rtlCol="0">
            <a:spAutoFit/>
          </a:bodyPr>
          <a:lstStyle/>
          <a:p>
            <a:pPr marL="3486150" lvl="7" indent="-285750"/>
            <a:r>
              <a:rPr lang="en-US" b="1" dirty="0" smtClean="0"/>
              <a:t>AFMIS Purpose</a:t>
            </a:r>
          </a:p>
          <a:p>
            <a:pPr marL="3486150" lvl="7" indent="-285750"/>
            <a:endParaRPr lang="en-US" dirty="0" smtClean="0"/>
          </a:p>
          <a:p>
            <a:pPr marL="285750" indent="-285750">
              <a:buFont typeface="Arial" pitchFamily="34" charset="0"/>
              <a:buChar char="•"/>
            </a:pPr>
            <a:r>
              <a:rPr lang="en-US" dirty="0" smtClean="0"/>
              <a:t>The Grocery Orders Process is used to create grocery orders, for units that have cooking capabilities, which are electronically submitted to higher headquarters for review then to MNL-LM(SS) for approval and funding.  </a:t>
            </a:r>
          </a:p>
          <a:p>
            <a:pPr marL="285750" indent="-285750">
              <a:buFont typeface="Arial" pitchFamily="34" charset="0"/>
              <a:buChar char="•"/>
            </a:pPr>
            <a:endParaRPr lang="en-US" dirty="0" smtClean="0"/>
          </a:p>
          <a:p>
            <a:pPr marL="285750" indent="-285750">
              <a:buFont typeface="Arial" pitchFamily="34" charset="0"/>
              <a:buChar char="•"/>
            </a:pPr>
            <a:r>
              <a:rPr lang="en-US" dirty="0" smtClean="0"/>
              <a:t>Maintain an automated Headcount.  </a:t>
            </a:r>
          </a:p>
          <a:p>
            <a:pPr marL="285750" indent="-285750"/>
            <a:endParaRPr lang="en-US" dirty="0" smtClean="0"/>
          </a:p>
          <a:p>
            <a:pPr marL="285750" indent="-285750">
              <a:buFont typeface="Arial" pitchFamily="34" charset="0"/>
              <a:buChar char="•"/>
            </a:pPr>
            <a:r>
              <a:rPr lang="en-US" dirty="0" smtClean="0"/>
              <a:t>Maintain Inventory of shelf stock.</a:t>
            </a:r>
          </a:p>
          <a:p>
            <a:pPr marL="285750" indent="-285750">
              <a:buFont typeface="Arial" pitchFamily="34" charset="0"/>
              <a:buChar char="•"/>
            </a:pPr>
            <a:endParaRPr lang="en-US" dirty="0" smtClean="0"/>
          </a:p>
        </p:txBody>
      </p:sp>
      <p:grpSp>
        <p:nvGrpSpPr>
          <p:cNvPr id="4" name="Group 3"/>
          <p:cNvGrpSpPr>
            <a:grpSpLocks/>
          </p:cNvGrpSpPr>
          <p:nvPr/>
        </p:nvGrpSpPr>
        <p:grpSpPr bwMode="auto">
          <a:xfrm>
            <a:off x="152400" y="152400"/>
            <a:ext cx="1219200" cy="1114425"/>
            <a:chOff x="33" y="60"/>
            <a:chExt cx="577" cy="559"/>
          </a:xfrm>
        </p:grpSpPr>
        <p:sp>
          <p:nvSpPr>
            <p:cNvPr id="5" name="Freeform 4"/>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6" name="Freeform 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7" name="Freeform 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8" name="Freeform 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 name="Freeform 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9" name="Group 18"/>
            <p:cNvGrpSpPr>
              <a:grpSpLocks/>
            </p:cNvGrpSpPr>
            <p:nvPr/>
          </p:nvGrpSpPr>
          <p:grpSpPr bwMode="auto">
            <a:xfrm>
              <a:off x="207" y="555"/>
              <a:ext cx="26" cy="35"/>
              <a:chOff x="207" y="555"/>
              <a:chExt cx="26" cy="35"/>
            </a:xfrm>
          </p:grpSpPr>
          <p:sp>
            <p:nvSpPr>
              <p:cNvPr id="184"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 name="Group 22"/>
            <p:cNvGrpSpPr>
              <a:grpSpLocks/>
            </p:cNvGrpSpPr>
            <p:nvPr/>
          </p:nvGrpSpPr>
          <p:grpSpPr bwMode="auto">
            <a:xfrm>
              <a:off x="232" y="565"/>
              <a:ext cx="19" cy="28"/>
              <a:chOff x="232" y="565"/>
              <a:chExt cx="19" cy="28"/>
            </a:xfrm>
          </p:grpSpPr>
          <p:sp>
            <p:nvSpPr>
              <p:cNvPr id="182"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1"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2" name="Group 26"/>
            <p:cNvGrpSpPr>
              <a:grpSpLocks/>
            </p:cNvGrpSpPr>
            <p:nvPr/>
          </p:nvGrpSpPr>
          <p:grpSpPr bwMode="auto">
            <a:xfrm>
              <a:off x="321" y="574"/>
              <a:ext cx="26" cy="30"/>
              <a:chOff x="321" y="574"/>
              <a:chExt cx="26" cy="30"/>
            </a:xfrm>
          </p:grpSpPr>
          <p:sp>
            <p:nvSpPr>
              <p:cNvPr id="180"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3"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6" name="Group 42"/>
            <p:cNvGrpSpPr>
              <a:grpSpLocks/>
            </p:cNvGrpSpPr>
            <p:nvPr/>
          </p:nvGrpSpPr>
          <p:grpSpPr bwMode="auto">
            <a:xfrm>
              <a:off x="132" y="137"/>
              <a:ext cx="26" cy="33"/>
              <a:chOff x="132" y="137"/>
              <a:chExt cx="26" cy="33"/>
            </a:xfrm>
          </p:grpSpPr>
          <p:sp>
            <p:nvSpPr>
              <p:cNvPr id="178"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7" name="Group 45"/>
            <p:cNvGrpSpPr>
              <a:grpSpLocks/>
            </p:cNvGrpSpPr>
            <p:nvPr/>
          </p:nvGrpSpPr>
          <p:grpSpPr bwMode="auto">
            <a:xfrm>
              <a:off x="147" y="119"/>
              <a:ext cx="31" cy="32"/>
              <a:chOff x="147" y="119"/>
              <a:chExt cx="31" cy="32"/>
            </a:xfrm>
          </p:grpSpPr>
          <p:sp>
            <p:nvSpPr>
              <p:cNvPr id="176"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8"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2" name="Group 52"/>
            <p:cNvGrpSpPr>
              <a:grpSpLocks/>
            </p:cNvGrpSpPr>
            <p:nvPr/>
          </p:nvGrpSpPr>
          <p:grpSpPr bwMode="auto">
            <a:xfrm>
              <a:off x="293" y="71"/>
              <a:ext cx="21" cy="29"/>
              <a:chOff x="293" y="71"/>
              <a:chExt cx="21" cy="29"/>
            </a:xfrm>
          </p:grpSpPr>
          <p:sp>
            <p:nvSpPr>
              <p:cNvPr id="174"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5"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3" name="Group 55"/>
            <p:cNvGrpSpPr>
              <a:grpSpLocks/>
            </p:cNvGrpSpPr>
            <p:nvPr/>
          </p:nvGrpSpPr>
          <p:grpSpPr bwMode="auto">
            <a:xfrm>
              <a:off x="334" y="71"/>
              <a:ext cx="30" cy="32"/>
              <a:chOff x="334" y="71"/>
              <a:chExt cx="30" cy="32"/>
            </a:xfrm>
          </p:grpSpPr>
          <p:sp>
            <p:nvSpPr>
              <p:cNvPr id="172"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3"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4"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1"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2"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4" name="Group 68"/>
            <p:cNvGrpSpPr>
              <a:grpSpLocks/>
            </p:cNvGrpSpPr>
            <p:nvPr/>
          </p:nvGrpSpPr>
          <p:grpSpPr bwMode="auto">
            <a:xfrm>
              <a:off x="101" y="265"/>
              <a:ext cx="213" cy="117"/>
              <a:chOff x="101" y="265"/>
              <a:chExt cx="213" cy="117"/>
            </a:xfrm>
          </p:grpSpPr>
          <p:sp>
            <p:nvSpPr>
              <p:cNvPr id="170"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5" name="Group 71"/>
            <p:cNvGrpSpPr>
              <a:grpSpLocks/>
            </p:cNvGrpSpPr>
            <p:nvPr/>
          </p:nvGrpSpPr>
          <p:grpSpPr bwMode="auto">
            <a:xfrm>
              <a:off x="206" y="293"/>
              <a:ext cx="109" cy="70"/>
              <a:chOff x="206" y="293"/>
              <a:chExt cx="109" cy="70"/>
            </a:xfrm>
          </p:grpSpPr>
          <p:sp>
            <p:nvSpPr>
              <p:cNvPr id="168"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6" name="Group 74"/>
            <p:cNvGrpSpPr>
              <a:grpSpLocks/>
            </p:cNvGrpSpPr>
            <p:nvPr/>
          </p:nvGrpSpPr>
          <p:grpSpPr bwMode="auto">
            <a:xfrm>
              <a:off x="313" y="262"/>
              <a:ext cx="226" cy="120"/>
              <a:chOff x="313" y="262"/>
              <a:chExt cx="226" cy="120"/>
            </a:xfrm>
          </p:grpSpPr>
          <p:sp>
            <p:nvSpPr>
              <p:cNvPr id="166"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67"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7" name="Group 77"/>
            <p:cNvGrpSpPr>
              <a:grpSpLocks/>
            </p:cNvGrpSpPr>
            <p:nvPr/>
          </p:nvGrpSpPr>
          <p:grpSpPr bwMode="auto">
            <a:xfrm>
              <a:off x="313" y="290"/>
              <a:ext cx="115" cy="72"/>
              <a:chOff x="313" y="290"/>
              <a:chExt cx="115" cy="72"/>
            </a:xfrm>
          </p:grpSpPr>
          <p:sp>
            <p:nvSpPr>
              <p:cNvPr id="164"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5"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8" name="Group 80"/>
            <p:cNvGrpSpPr>
              <a:grpSpLocks/>
            </p:cNvGrpSpPr>
            <p:nvPr/>
          </p:nvGrpSpPr>
          <p:grpSpPr bwMode="auto">
            <a:xfrm>
              <a:off x="264" y="288"/>
              <a:ext cx="93" cy="109"/>
              <a:chOff x="264" y="288"/>
              <a:chExt cx="93" cy="109"/>
            </a:xfrm>
          </p:grpSpPr>
          <p:sp>
            <p:nvSpPr>
              <p:cNvPr id="162"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3"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59"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0" name="Group 84"/>
            <p:cNvGrpSpPr>
              <a:grpSpLocks/>
            </p:cNvGrpSpPr>
            <p:nvPr/>
          </p:nvGrpSpPr>
          <p:grpSpPr bwMode="auto">
            <a:xfrm>
              <a:off x="273" y="265"/>
              <a:ext cx="27" cy="16"/>
              <a:chOff x="273" y="265"/>
              <a:chExt cx="27" cy="16"/>
            </a:xfrm>
          </p:grpSpPr>
          <p:sp>
            <p:nvSpPr>
              <p:cNvPr id="160"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1"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1"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2"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3"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4"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5"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6"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67"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8"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69"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4"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5" name="Group 101"/>
            <p:cNvGrpSpPr>
              <a:grpSpLocks/>
            </p:cNvGrpSpPr>
            <p:nvPr/>
          </p:nvGrpSpPr>
          <p:grpSpPr bwMode="auto">
            <a:xfrm>
              <a:off x="248" y="386"/>
              <a:ext cx="125" cy="123"/>
              <a:chOff x="248" y="386"/>
              <a:chExt cx="125" cy="123"/>
            </a:xfrm>
          </p:grpSpPr>
          <p:sp>
            <p:nvSpPr>
              <p:cNvPr id="118"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19"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0"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1"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2"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3"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5"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6"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5"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8"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6"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77"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9"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0"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1"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4"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88" name="Group 156"/>
            <p:cNvGrpSpPr>
              <a:grpSpLocks/>
            </p:cNvGrpSpPr>
            <p:nvPr/>
          </p:nvGrpSpPr>
          <p:grpSpPr bwMode="auto">
            <a:xfrm>
              <a:off x="372" y="175"/>
              <a:ext cx="91" cy="83"/>
              <a:chOff x="372" y="175"/>
              <a:chExt cx="91" cy="83"/>
            </a:xfrm>
          </p:grpSpPr>
          <p:sp>
            <p:nvSpPr>
              <p:cNvPr id="116"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7"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89" name="Group 159"/>
            <p:cNvGrpSpPr>
              <a:grpSpLocks/>
            </p:cNvGrpSpPr>
            <p:nvPr/>
          </p:nvGrpSpPr>
          <p:grpSpPr bwMode="auto">
            <a:xfrm>
              <a:off x="171" y="173"/>
              <a:ext cx="91" cy="85"/>
              <a:chOff x="171" y="173"/>
              <a:chExt cx="91" cy="85"/>
            </a:xfrm>
          </p:grpSpPr>
          <p:sp>
            <p:nvSpPr>
              <p:cNvPr id="114"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5"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0"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65"/>
            <p:cNvGrpSpPr>
              <a:grpSpLocks/>
            </p:cNvGrpSpPr>
            <p:nvPr/>
          </p:nvGrpSpPr>
          <p:grpSpPr bwMode="auto">
            <a:xfrm>
              <a:off x="226" y="481"/>
              <a:ext cx="196" cy="30"/>
              <a:chOff x="226" y="481"/>
              <a:chExt cx="196" cy="30"/>
            </a:xfrm>
          </p:grpSpPr>
          <p:grpSp>
            <p:nvGrpSpPr>
              <p:cNvPr id="96" name="Group 166"/>
              <p:cNvGrpSpPr>
                <a:grpSpLocks/>
              </p:cNvGrpSpPr>
              <p:nvPr/>
            </p:nvGrpSpPr>
            <p:grpSpPr bwMode="auto">
              <a:xfrm>
                <a:off x="226" y="481"/>
                <a:ext cx="68" cy="30"/>
                <a:chOff x="226" y="481"/>
                <a:chExt cx="68" cy="30"/>
              </a:xfrm>
            </p:grpSpPr>
            <p:sp>
              <p:nvSpPr>
                <p:cNvPr id="112"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69"/>
              <p:cNvGrpSpPr>
                <a:grpSpLocks/>
              </p:cNvGrpSpPr>
              <p:nvPr/>
            </p:nvGrpSpPr>
            <p:grpSpPr bwMode="auto">
              <a:xfrm>
                <a:off x="244" y="482"/>
                <a:ext cx="83" cy="29"/>
                <a:chOff x="244" y="482"/>
                <a:chExt cx="83" cy="29"/>
              </a:xfrm>
            </p:grpSpPr>
            <p:sp>
              <p:nvSpPr>
                <p:cNvPr id="110"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98" name="Group 172"/>
              <p:cNvGrpSpPr>
                <a:grpSpLocks/>
              </p:cNvGrpSpPr>
              <p:nvPr/>
            </p:nvGrpSpPr>
            <p:grpSpPr bwMode="auto">
              <a:xfrm>
                <a:off x="271" y="482"/>
                <a:ext cx="81" cy="29"/>
                <a:chOff x="271" y="482"/>
                <a:chExt cx="81" cy="29"/>
              </a:xfrm>
            </p:grpSpPr>
            <p:sp>
              <p:nvSpPr>
                <p:cNvPr id="108"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9" name="Group 175"/>
              <p:cNvGrpSpPr>
                <a:grpSpLocks/>
              </p:cNvGrpSpPr>
              <p:nvPr/>
            </p:nvGrpSpPr>
            <p:grpSpPr bwMode="auto">
              <a:xfrm>
                <a:off x="300" y="482"/>
                <a:ext cx="87" cy="29"/>
                <a:chOff x="300" y="482"/>
                <a:chExt cx="87" cy="29"/>
              </a:xfrm>
            </p:grpSpPr>
            <p:sp>
              <p:nvSpPr>
                <p:cNvPr id="106"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0" name="Group 178"/>
              <p:cNvGrpSpPr>
                <a:grpSpLocks/>
              </p:cNvGrpSpPr>
              <p:nvPr/>
            </p:nvGrpSpPr>
            <p:grpSpPr bwMode="auto">
              <a:xfrm>
                <a:off x="334" y="482"/>
                <a:ext cx="80" cy="29"/>
                <a:chOff x="334" y="482"/>
                <a:chExt cx="80" cy="29"/>
              </a:xfrm>
            </p:grpSpPr>
            <p:sp>
              <p:nvSpPr>
                <p:cNvPr id="104"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5"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81"/>
              <p:cNvGrpSpPr>
                <a:grpSpLocks/>
              </p:cNvGrpSpPr>
              <p:nvPr/>
            </p:nvGrpSpPr>
            <p:grpSpPr bwMode="auto">
              <a:xfrm>
                <a:off x="363" y="482"/>
                <a:ext cx="59" cy="29"/>
                <a:chOff x="363" y="482"/>
                <a:chExt cx="59" cy="29"/>
              </a:xfrm>
            </p:grpSpPr>
            <p:sp>
              <p:nvSpPr>
                <p:cNvPr id="102"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3"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4"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5"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86"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87"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88"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NYARNG AFMIS Raw Subsistence Training </a:t>
            </a:r>
            <a:endParaRPr lang="en-US" sz="2400" b="1" dirty="0"/>
          </a:p>
        </p:txBody>
      </p:sp>
    </p:spTree>
  </p:cSld>
  <p:clrMapOvr>
    <a:masterClrMapping/>
  </p:clrMapOvr>
  <p:transition spd="med">
    <p:fad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EDIT, DELETE OR VOID REQUEST</a:t>
            </a:r>
          </a:p>
        </p:txBody>
      </p:sp>
      <p:sp>
        <p:nvSpPr>
          <p:cNvPr id="7" name="TextBox 6"/>
          <p:cNvSpPr txBox="1"/>
          <p:nvPr/>
        </p:nvSpPr>
        <p:spPr>
          <a:xfrm>
            <a:off x="228600" y="1676400"/>
            <a:ext cx="8763000" cy="3539430"/>
          </a:xfrm>
          <a:prstGeom prst="rect">
            <a:avLst/>
          </a:prstGeom>
          <a:noFill/>
        </p:spPr>
        <p:txBody>
          <a:bodyPr wrap="square" rtlCol="0">
            <a:spAutoFit/>
          </a:bodyPr>
          <a:lstStyle/>
          <a:p>
            <a:pPr marL="285750" indent="-285750"/>
            <a:r>
              <a:rPr lang="en-US" sz="1400" b="1" dirty="0" smtClean="0">
                <a:solidFill>
                  <a:prstClr val="black"/>
                </a:solidFill>
              </a:rPr>
              <a:t>EDITING REQUEST  </a:t>
            </a:r>
            <a:r>
              <a:rPr lang="en-US" sz="1400" dirty="0" smtClean="0">
                <a:solidFill>
                  <a:prstClr val="black"/>
                </a:solidFill>
              </a:rPr>
              <a:t>- Request can be edited prior to it being submitted. </a:t>
            </a:r>
          </a:p>
          <a:p>
            <a:pPr marL="285750" indent="-285750">
              <a:buFont typeface="Arial" pitchFamily="34" charset="0"/>
              <a:buChar char="•"/>
            </a:pPr>
            <a:r>
              <a:rPr lang="en-US" sz="1400" dirty="0" smtClean="0">
                <a:solidFill>
                  <a:prstClr val="black"/>
                </a:solidFill>
              </a:rPr>
              <a:t>Access the request  click on Grocery Support under Orders/Receipts and then Grocery Orders.</a:t>
            </a:r>
          </a:p>
          <a:p>
            <a:pPr marL="285750" indent="-285750">
              <a:buFont typeface="Arial" pitchFamily="34" charset="0"/>
              <a:buChar char="•"/>
            </a:pPr>
            <a:r>
              <a:rPr lang="en-US" sz="1400" dirty="0" smtClean="0">
                <a:solidFill>
                  <a:prstClr val="black"/>
                </a:solidFill>
              </a:rPr>
              <a:t>Conduct a search for the request and click on the edit icon          make required changes and  Submit or save  the  request.</a:t>
            </a:r>
          </a:p>
          <a:p>
            <a:pPr marL="285750" indent="-285750">
              <a:buFont typeface="Arial" pitchFamily="34" charset="0"/>
              <a:buChar char="•"/>
            </a:pPr>
            <a:endParaRPr lang="en-US" sz="1400" dirty="0" smtClean="0">
              <a:solidFill>
                <a:prstClr val="black"/>
              </a:solidFill>
            </a:endParaRPr>
          </a:p>
          <a:p>
            <a:pPr marL="285750" indent="-285750"/>
            <a:r>
              <a:rPr lang="en-US" sz="1400" b="1" dirty="0" smtClean="0">
                <a:solidFill>
                  <a:prstClr val="black"/>
                </a:solidFill>
              </a:rPr>
              <a:t>DELETE REQUEST </a:t>
            </a:r>
            <a:r>
              <a:rPr lang="en-US" sz="1400" dirty="0" smtClean="0">
                <a:solidFill>
                  <a:prstClr val="black"/>
                </a:solidFill>
              </a:rPr>
              <a:t>– Request can be deleted prior to it being submitted.  Once it has been submitted it can only be voided. </a:t>
            </a:r>
            <a:r>
              <a:rPr lang="en-US" sz="1400" dirty="0" smtClean="0">
                <a:solidFill>
                  <a:srgbClr val="FF0000"/>
                </a:solidFill>
              </a:rPr>
              <a:t>Voiding a request is the least preferred method to change a request</a:t>
            </a:r>
            <a:r>
              <a:rPr lang="en-US" sz="1400" dirty="0" smtClean="0">
                <a:solidFill>
                  <a:prstClr val="black"/>
                </a:solidFill>
              </a:rPr>
              <a:t>. </a:t>
            </a:r>
          </a:p>
          <a:p>
            <a:pPr marL="285750" indent="-285750">
              <a:buFont typeface="Arial" pitchFamily="34" charset="0"/>
              <a:buChar char="•"/>
            </a:pPr>
            <a:r>
              <a:rPr lang="en-US" sz="1400" dirty="0" smtClean="0">
                <a:solidFill>
                  <a:prstClr val="black"/>
                </a:solidFill>
              </a:rPr>
              <a:t>Access the request  click on Grocery Support under Orders/Receipts and then Grocery Orders.</a:t>
            </a:r>
          </a:p>
          <a:p>
            <a:pPr marL="285750" indent="-285750">
              <a:buFont typeface="Arial" pitchFamily="34" charset="0"/>
              <a:buChar char="•"/>
            </a:pPr>
            <a:r>
              <a:rPr lang="en-US" sz="1400" dirty="0" smtClean="0">
                <a:solidFill>
                  <a:prstClr val="black"/>
                </a:solidFill>
              </a:rPr>
              <a:t>Conduct a search for the request and click on the edit icon          click on the </a:t>
            </a:r>
            <a:r>
              <a:rPr lang="en-US" sz="1400" b="1" dirty="0" smtClean="0">
                <a:solidFill>
                  <a:prstClr val="black"/>
                </a:solidFill>
              </a:rPr>
              <a:t>DELETE</a:t>
            </a:r>
            <a:r>
              <a:rPr lang="en-US" sz="1400" dirty="0" smtClean="0">
                <a:solidFill>
                  <a:prstClr val="black"/>
                </a:solidFill>
              </a:rPr>
              <a:t> button located at the top left of the screen.</a:t>
            </a:r>
          </a:p>
          <a:p>
            <a:pPr marL="285750" indent="-285750">
              <a:buFont typeface="Arial" pitchFamily="34" charset="0"/>
              <a:buChar char="•"/>
            </a:pPr>
            <a:endParaRPr lang="en-US" sz="1400" dirty="0" smtClean="0">
              <a:solidFill>
                <a:prstClr val="black"/>
              </a:solidFill>
            </a:endParaRPr>
          </a:p>
          <a:p>
            <a:pPr marL="285750" indent="-285750"/>
            <a:r>
              <a:rPr lang="en-US" sz="1400" b="1" dirty="0" smtClean="0">
                <a:solidFill>
                  <a:prstClr val="black"/>
                </a:solidFill>
              </a:rPr>
              <a:t>VOID REQUEST </a:t>
            </a:r>
            <a:r>
              <a:rPr lang="en-US" sz="1400" dirty="0" smtClean="0">
                <a:solidFill>
                  <a:prstClr val="black"/>
                </a:solidFill>
              </a:rPr>
              <a:t>– Request can only be voided once it has been submitted or approved.</a:t>
            </a:r>
          </a:p>
          <a:p>
            <a:pPr marL="285750" indent="-285750">
              <a:buFont typeface="Arial" pitchFamily="34" charset="0"/>
              <a:buChar char="•"/>
            </a:pPr>
            <a:r>
              <a:rPr lang="en-US" sz="1400" dirty="0" smtClean="0">
                <a:solidFill>
                  <a:prstClr val="black"/>
                </a:solidFill>
              </a:rPr>
              <a:t>Access the request  click on Grocery Support under Orders/Receipts and then Grocery Orders.</a:t>
            </a:r>
          </a:p>
          <a:p>
            <a:pPr marL="285750" indent="-285750">
              <a:buFont typeface="Arial" pitchFamily="34" charset="0"/>
              <a:buChar char="•"/>
            </a:pPr>
            <a:r>
              <a:rPr lang="en-US" sz="1400" dirty="0" smtClean="0">
                <a:solidFill>
                  <a:prstClr val="black"/>
                </a:solidFill>
              </a:rPr>
              <a:t>Conduct a search for the request and click on the edit icon          click on the </a:t>
            </a:r>
            <a:r>
              <a:rPr lang="en-US" sz="1400" b="1" dirty="0" smtClean="0">
                <a:solidFill>
                  <a:prstClr val="black"/>
                </a:solidFill>
              </a:rPr>
              <a:t>VOID</a:t>
            </a:r>
            <a:r>
              <a:rPr lang="en-US" sz="1400" dirty="0" smtClean="0">
                <a:solidFill>
                  <a:prstClr val="black"/>
                </a:solidFill>
              </a:rPr>
              <a:t> button located at the top left of the screen.</a:t>
            </a:r>
          </a:p>
          <a:p>
            <a:pPr marL="285750" indent="-285750">
              <a:buFont typeface="Arial" pitchFamily="34" charset="0"/>
              <a:buChar char="•"/>
            </a:pPr>
            <a:endParaRPr lang="en-US" sz="1400" i="1" dirty="0" smtClean="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solidFill>
                <a:prstClr val="black"/>
              </a:solidFill>
            </a:endParaRPr>
          </a:p>
        </p:txBody>
      </p:sp>
      <p:pic>
        <p:nvPicPr>
          <p:cNvPr id="6" name="Picture 5" descr="Edit"/>
          <p:cNvPicPr/>
          <p:nvPr/>
        </p:nvPicPr>
        <p:blipFill>
          <a:blip r:embed="rId2" cstate="print"/>
          <a:srcRect/>
          <a:stretch>
            <a:fillRect/>
          </a:stretch>
        </p:blipFill>
        <p:spPr bwMode="auto">
          <a:xfrm>
            <a:off x="4876800" y="2209800"/>
            <a:ext cx="285750" cy="201252"/>
          </a:xfrm>
          <a:prstGeom prst="rect">
            <a:avLst/>
          </a:prstGeom>
          <a:noFill/>
          <a:ln w="3175">
            <a:solidFill>
              <a:schemeClr val="tx1"/>
            </a:solidFill>
            <a:miter lim="800000"/>
            <a:headEnd/>
            <a:tailEnd/>
          </a:ln>
        </p:spPr>
      </p:pic>
      <p:pic>
        <p:nvPicPr>
          <p:cNvPr id="8" name="Picture 7" descr="Edit"/>
          <p:cNvPicPr/>
          <p:nvPr/>
        </p:nvPicPr>
        <p:blipFill>
          <a:blip r:embed="rId2" cstate="print"/>
          <a:srcRect/>
          <a:stretch>
            <a:fillRect/>
          </a:stretch>
        </p:blipFill>
        <p:spPr bwMode="auto">
          <a:xfrm>
            <a:off x="4876800" y="3505200"/>
            <a:ext cx="285750" cy="213127"/>
          </a:xfrm>
          <a:prstGeom prst="rect">
            <a:avLst/>
          </a:prstGeom>
          <a:noFill/>
          <a:ln w="3175">
            <a:solidFill>
              <a:schemeClr val="tx1"/>
            </a:solidFill>
            <a:miter lim="800000"/>
            <a:headEnd/>
            <a:tailEnd/>
          </a:ln>
        </p:spPr>
      </p:pic>
      <p:pic>
        <p:nvPicPr>
          <p:cNvPr id="9" name="Picture 8" descr="Edit"/>
          <p:cNvPicPr/>
          <p:nvPr/>
        </p:nvPicPr>
        <p:blipFill>
          <a:blip r:embed="rId2" cstate="print"/>
          <a:srcRect/>
          <a:stretch>
            <a:fillRect/>
          </a:stretch>
        </p:blipFill>
        <p:spPr bwMode="auto">
          <a:xfrm>
            <a:off x="4876800" y="4572000"/>
            <a:ext cx="285750" cy="225002"/>
          </a:xfrm>
          <a:prstGeom prst="rect">
            <a:avLst/>
          </a:prstGeom>
          <a:noFill/>
          <a:ln w="3175">
            <a:solidFill>
              <a:schemeClr val="tx1"/>
            </a:solidFill>
            <a:miter lim="800000"/>
            <a:headEnd/>
            <a:tailEnd/>
          </a:ln>
        </p:spPr>
      </p:pic>
      <p:grpSp>
        <p:nvGrpSpPr>
          <p:cNvPr id="10" name="Group 9"/>
          <p:cNvGrpSpPr>
            <a:grpSpLocks/>
          </p:cNvGrpSpPr>
          <p:nvPr/>
        </p:nvGrpSpPr>
        <p:grpSpPr bwMode="auto">
          <a:xfrm>
            <a:off x="152400" y="152400"/>
            <a:ext cx="1219200" cy="1114425"/>
            <a:chOff x="33" y="60"/>
            <a:chExt cx="577" cy="559"/>
          </a:xfrm>
        </p:grpSpPr>
        <p:sp>
          <p:nvSpPr>
            <p:cNvPr id="11" name="Freeform 10"/>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5" name="Group 24"/>
            <p:cNvGrpSpPr>
              <a:grpSpLocks/>
            </p:cNvGrpSpPr>
            <p:nvPr/>
          </p:nvGrpSpPr>
          <p:grpSpPr bwMode="auto">
            <a:xfrm>
              <a:off x="207" y="555"/>
              <a:ext cx="26" cy="35"/>
              <a:chOff x="207" y="555"/>
              <a:chExt cx="26" cy="35"/>
            </a:xfrm>
          </p:grpSpPr>
          <p:sp>
            <p:nvSpPr>
              <p:cNvPr id="190"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6" name="Group 22"/>
            <p:cNvGrpSpPr>
              <a:grpSpLocks/>
            </p:cNvGrpSpPr>
            <p:nvPr/>
          </p:nvGrpSpPr>
          <p:grpSpPr bwMode="auto">
            <a:xfrm>
              <a:off x="232" y="565"/>
              <a:ext cx="19" cy="28"/>
              <a:chOff x="232" y="565"/>
              <a:chExt cx="19" cy="28"/>
            </a:xfrm>
          </p:grpSpPr>
          <p:sp>
            <p:nvSpPr>
              <p:cNvPr id="188"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8" name="Group 26"/>
            <p:cNvGrpSpPr>
              <a:grpSpLocks/>
            </p:cNvGrpSpPr>
            <p:nvPr/>
          </p:nvGrpSpPr>
          <p:grpSpPr bwMode="auto">
            <a:xfrm>
              <a:off x="321" y="574"/>
              <a:ext cx="26" cy="30"/>
              <a:chOff x="321" y="574"/>
              <a:chExt cx="26" cy="30"/>
            </a:xfrm>
          </p:grpSpPr>
          <p:sp>
            <p:nvSpPr>
              <p:cNvPr id="186"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2" name="Group 42"/>
            <p:cNvGrpSpPr>
              <a:grpSpLocks/>
            </p:cNvGrpSpPr>
            <p:nvPr/>
          </p:nvGrpSpPr>
          <p:grpSpPr bwMode="auto">
            <a:xfrm>
              <a:off x="132" y="137"/>
              <a:ext cx="26" cy="33"/>
              <a:chOff x="132" y="137"/>
              <a:chExt cx="26" cy="33"/>
            </a:xfrm>
          </p:grpSpPr>
          <p:sp>
            <p:nvSpPr>
              <p:cNvPr id="184"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3" name="Group 45"/>
            <p:cNvGrpSpPr>
              <a:grpSpLocks/>
            </p:cNvGrpSpPr>
            <p:nvPr/>
          </p:nvGrpSpPr>
          <p:grpSpPr bwMode="auto">
            <a:xfrm>
              <a:off x="147" y="119"/>
              <a:ext cx="31" cy="32"/>
              <a:chOff x="147" y="119"/>
              <a:chExt cx="31" cy="32"/>
            </a:xfrm>
          </p:grpSpPr>
          <p:sp>
            <p:nvSpPr>
              <p:cNvPr id="182"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4"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8" name="Group 52"/>
            <p:cNvGrpSpPr>
              <a:grpSpLocks/>
            </p:cNvGrpSpPr>
            <p:nvPr/>
          </p:nvGrpSpPr>
          <p:grpSpPr bwMode="auto">
            <a:xfrm>
              <a:off x="293" y="71"/>
              <a:ext cx="21" cy="29"/>
              <a:chOff x="293" y="71"/>
              <a:chExt cx="21" cy="29"/>
            </a:xfrm>
          </p:grpSpPr>
          <p:sp>
            <p:nvSpPr>
              <p:cNvPr id="180"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9" name="Group 55"/>
            <p:cNvGrpSpPr>
              <a:grpSpLocks/>
            </p:cNvGrpSpPr>
            <p:nvPr/>
          </p:nvGrpSpPr>
          <p:grpSpPr bwMode="auto">
            <a:xfrm>
              <a:off x="334" y="71"/>
              <a:ext cx="30" cy="32"/>
              <a:chOff x="334" y="71"/>
              <a:chExt cx="30" cy="32"/>
            </a:xfrm>
          </p:grpSpPr>
          <p:sp>
            <p:nvSpPr>
              <p:cNvPr id="178"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0"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7"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8"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0" name="Group 68"/>
            <p:cNvGrpSpPr>
              <a:grpSpLocks/>
            </p:cNvGrpSpPr>
            <p:nvPr/>
          </p:nvGrpSpPr>
          <p:grpSpPr bwMode="auto">
            <a:xfrm>
              <a:off x="101" y="265"/>
              <a:ext cx="213" cy="117"/>
              <a:chOff x="101" y="265"/>
              <a:chExt cx="213" cy="117"/>
            </a:xfrm>
          </p:grpSpPr>
          <p:sp>
            <p:nvSpPr>
              <p:cNvPr id="176"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7"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1"/>
            <p:cNvGrpSpPr>
              <a:grpSpLocks/>
            </p:cNvGrpSpPr>
            <p:nvPr/>
          </p:nvGrpSpPr>
          <p:grpSpPr bwMode="auto">
            <a:xfrm>
              <a:off x="206" y="293"/>
              <a:ext cx="109" cy="70"/>
              <a:chOff x="206" y="293"/>
              <a:chExt cx="109" cy="70"/>
            </a:xfrm>
          </p:grpSpPr>
          <p:sp>
            <p:nvSpPr>
              <p:cNvPr id="174"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5"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74"/>
            <p:cNvGrpSpPr>
              <a:grpSpLocks/>
            </p:cNvGrpSpPr>
            <p:nvPr/>
          </p:nvGrpSpPr>
          <p:grpSpPr bwMode="auto">
            <a:xfrm>
              <a:off x="313" y="262"/>
              <a:ext cx="226" cy="120"/>
              <a:chOff x="313" y="262"/>
              <a:chExt cx="226" cy="120"/>
            </a:xfrm>
          </p:grpSpPr>
          <p:sp>
            <p:nvSpPr>
              <p:cNvPr id="172"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3"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7"/>
            <p:cNvGrpSpPr>
              <a:grpSpLocks/>
            </p:cNvGrpSpPr>
            <p:nvPr/>
          </p:nvGrpSpPr>
          <p:grpSpPr bwMode="auto">
            <a:xfrm>
              <a:off x="313" y="290"/>
              <a:ext cx="115" cy="72"/>
              <a:chOff x="313" y="290"/>
              <a:chExt cx="115" cy="72"/>
            </a:xfrm>
          </p:grpSpPr>
          <p:sp>
            <p:nvSpPr>
              <p:cNvPr id="170"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1"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80"/>
            <p:cNvGrpSpPr>
              <a:grpSpLocks/>
            </p:cNvGrpSpPr>
            <p:nvPr/>
          </p:nvGrpSpPr>
          <p:grpSpPr bwMode="auto">
            <a:xfrm>
              <a:off x="264" y="288"/>
              <a:ext cx="93" cy="109"/>
              <a:chOff x="264" y="288"/>
              <a:chExt cx="93" cy="109"/>
            </a:xfrm>
          </p:grpSpPr>
          <p:sp>
            <p:nvSpPr>
              <p:cNvPr id="168"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9"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5"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6" name="Group 84"/>
            <p:cNvGrpSpPr>
              <a:grpSpLocks/>
            </p:cNvGrpSpPr>
            <p:nvPr/>
          </p:nvGrpSpPr>
          <p:grpSpPr bwMode="auto">
            <a:xfrm>
              <a:off x="273" y="265"/>
              <a:ext cx="27" cy="16"/>
              <a:chOff x="273" y="265"/>
              <a:chExt cx="27" cy="16"/>
            </a:xfrm>
          </p:grpSpPr>
          <p:sp>
            <p:nvSpPr>
              <p:cNvPr id="166"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7"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7"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8"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9"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0"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1"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0"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1" name="Group 101"/>
            <p:cNvGrpSpPr>
              <a:grpSpLocks/>
            </p:cNvGrpSpPr>
            <p:nvPr/>
          </p:nvGrpSpPr>
          <p:grpSpPr bwMode="auto">
            <a:xfrm>
              <a:off x="248" y="386"/>
              <a:ext cx="125" cy="123"/>
              <a:chOff x="248" y="386"/>
              <a:chExt cx="125" cy="123"/>
            </a:xfrm>
          </p:grpSpPr>
          <p:sp>
            <p:nvSpPr>
              <p:cNvPr id="124"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5"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2"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2"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3"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4"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2"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4" name="Group 156"/>
            <p:cNvGrpSpPr>
              <a:grpSpLocks/>
            </p:cNvGrpSpPr>
            <p:nvPr/>
          </p:nvGrpSpPr>
          <p:grpSpPr bwMode="auto">
            <a:xfrm>
              <a:off x="372" y="175"/>
              <a:ext cx="91" cy="83"/>
              <a:chOff x="372" y="175"/>
              <a:chExt cx="91" cy="83"/>
            </a:xfrm>
          </p:grpSpPr>
          <p:sp>
            <p:nvSpPr>
              <p:cNvPr id="122"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5" name="Group 159"/>
            <p:cNvGrpSpPr>
              <a:grpSpLocks/>
            </p:cNvGrpSpPr>
            <p:nvPr/>
          </p:nvGrpSpPr>
          <p:grpSpPr bwMode="auto">
            <a:xfrm>
              <a:off x="171" y="173"/>
              <a:ext cx="91" cy="85"/>
              <a:chOff x="171" y="173"/>
              <a:chExt cx="91" cy="85"/>
            </a:xfrm>
          </p:grpSpPr>
          <p:sp>
            <p:nvSpPr>
              <p:cNvPr id="120"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6"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9" name="Group 165"/>
            <p:cNvGrpSpPr>
              <a:grpSpLocks/>
            </p:cNvGrpSpPr>
            <p:nvPr/>
          </p:nvGrpSpPr>
          <p:grpSpPr bwMode="auto">
            <a:xfrm>
              <a:off x="226" y="481"/>
              <a:ext cx="196" cy="30"/>
              <a:chOff x="226" y="481"/>
              <a:chExt cx="196" cy="30"/>
            </a:xfrm>
          </p:grpSpPr>
          <p:grpSp>
            <p:nvGrpSpPr>
              <p:cNvPr id="102" name="Group 166"/>
              <p:cNvGrpSpPr>
                <a:grpSpLocks/>
              </p:cNvGrpSpPr>
              <p:nvPr/>
            </p:nvGrpSpPr>
            <p:grpSpPr bwMode="auto">
              <a:xfrm>
                <a:off x="226" y="481"/>
                <a:ext cx="68" cy="30"/>
                <a:chOff x="226" y="481"/>
                <a:chExt cx="68" cy="30"/>
              </a:xfrm>
            </p:grpSpPr>
            <p:sp>
              <p:nvSpPr>
                <p:cNvPr id="118"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9"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69"/>
              <p:cNvGrpSpPr>
                <a:grpSpLocks/>
              </p:cNvGrpSpPr>
              <p:nvPr/>
            </p:nvGrpSpPr>
            <p:grpSpPr bwMode="auto">
              <a:xfrm>
                <a:off x="244" y="482"/>
                <a:ext cx="83" cy="29"/>
                <a:chOff x="244" y="482"/>
                <a:chExt cx="83" cy="29"/>
              </a:xfrm>
            </p:grpSpPr>
            <p:sp>
              <p:nvSpPr>
                <p:cNvPr id="116"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7"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2"/>
              <p:cNvGrpSpPr>
                <a:grpSpLocks/>
              </p:cNvGrpSpPr>
              <p:nvPr/>
            </p:nvGrpSpPr>
            <p:grpSpPr bwMode="auto">
              <a:xfrm>
                <a:off x="271" y="482"/>
                <a:ext cx="81" cy="29"/>
                <a:chOff x="271" y="482"/>
                <a:chExt cx="81" cy="29"/>
              </a:xfrm>
            </p:grpSpPr>
            <p:sp>
              <p:nvSpPr>
                <p:cNvPr id="114"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5"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75"/>
              <p:cNvGrpSpPr>
                <a:grpSpLocks/>
              </p:cNvGrpSpPr>
              <p:nvPr/>
            </p:nvGrpSpPr>
            <p:grpSpPr bwMode="auto">
              <a:xfrm>
                <a:off x="300" y="482"/>
                <a:ext cx="87" cy="29"/>
                <a:chOff x="300" y="482"/>
                <a:chExt cx="87" cy="29"/>
              </a:xfrm>
            </p:grpSpPr>
            <p:sp>
              <p:nvSpPr>
                <p:cNvPr id="112"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3"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8"/>
              <p:cNvGrpSpPr>
                <a:grpSpLocks/>
              </p:cNvGrpSpPr>
              <p:nvPr/>
            </p:nvGrpSpPr>
            <p:grpSpPr bwMode="auto">
              <a:xfrm>
                <a:off x="334" y="482"/>
                <a:ext cx="80" cy="29"/>
                <a:chOff x="334" y="482"/>
                <a:chExt cx="80" cy="29"/>
              </a:xfrm>
            </p:grpSpPr>
            <p:sp>
              <p:nvSpPr>
                <p:cNvPr id="110"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1"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81"/>
              <p:cNvGrpSpPr>
                <a:grpSpLocks/>
              </p:cNvGrpSpPr>
              <p:nvPr/>
            </p:nvGrpSpPr>
            <p:grpSpPr bwMode="auto">
              <a:xfrm>
                <a:off x="363" y="482"/>
                <a:ext cx="59" cy="29"/>
                <a:chOff x="363" y="482"/>
                <a:chExt cx="59" cy="29"/>
              </a:xfrm>
            </p:grpSpPr>
            <p:sp>
              <p:nvSpPr>
                <p:cNvPr id="108"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9"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0"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1"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2"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3"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4"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6" name="Straight Connector 195"/>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876927978"/>
      </p:ext>
    </p:extLst>
  </p:cSld>
  <p:clrMapOvr>
    <a:masterClrMapping/>
  </p:clrMapOvr>
  <p:transition spd="med">
    <p:fade/>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SUBMITTING A REQUEST FOR APPROVAL</a:t>
            </a:r>
            <a:endParaRPr lang="en-US" dirty="0">
              <a:solidFill>
                <a:prstClr val="black"/>
              </a:solidFill>
            </a:endParaRPr>
          </a:p>
        </p:txBody>
      </p:sp>
      <p:sp>
        <p:nvSpPr>
          <p:cNvPr id="7" name="TextBox 6"/>
          <p:cNvSpPr txBox="1"/>
          <p:nvPr/>
        </p:nvSpPr>
        <p:spPr>
          <a:xfrm>
            <a:off x="228600" y="1981200"/>
            <a:ext cx="3962400" cy="4185761"/>
          </a:xfrm>
          <a:prstGeom prst="rect">
            <a:avLst/>
          </a:prstGeom>
          <a:noFill/>
        </p:spPr>
        <p:txBody>
          <a:bodyPr wrap="square" rtlCol="0">
            <a:spAutoFit/>
          </a:bodyPr>
          <a:lstStyle/>
          <a:p>
            <a:pPr marL="285750" indent="-285750">
              <a:buFont typeface="Arial" pitchFamily="34" charset="0"/>
              <a:buChar char="•"/>
            </a:pPr>
            <a:r>
              <a:rPr lang="en-US" sz="1400" dirty="0" smtClean="0"/>
              <a:t>Select “</a:t>
            </a:r>
            <a:r>
              <a:rPr lang="en-US" sz="1400" b="1" dirty="0" smtClean="0"/>
              <a:t>Grocery Support</a:t>
            </a:r>
            <a:r>
              <a:rPr lang="en-US" sz="1400" dirty="0" smtClean="0"/>
              <a:t>” under </a:t>
            </a:r>
            <a:br>
              <a:rPr lang="en-US" sz="1400" dirty="0" smtClean="0"/>
            </a:br>
            <a:r>
              <a:rPr lang="en-US" sz="1400" dirty="0" smtClean="0"/>
              <a:t>Orders / Receipts section.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a:t>
            </a:r>
            <a:r>
              <a:rPr lang="en-US" sz="1400" b="1" dirty="0" smtClean="0"/>
              <a:t>Grocery Order</a:t>
            </a:r>
            <a:r>
              <a:rPr lang="en-US" sz="1400" dirty="0" smtClean="0"/>
              <a: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Execute a search for the grocery </a:t>
            </a:r>
            <a:br>
              <a:rPr lang="en-US" sz="1400" dirty="0" smtClean="0"/>
            </a:br>
            <a:r>
              <a:rPr lang="en-US" sz="1400" dirty="0" smtClean="0"/>
              <a:t>order.  If you select ALL under </a:t>
            </a:r>
            <a:br>
              <a:rPr lang="en-US" sz="1400" dirty="0" smtClean="0"/>
            </a:br>
            <a:r>
              <a:rPr lang="en-US" sz="1400" dirty="0" smtClean="0"/>
              <a:t>status, all grocery orders will be </a:t>
            </a:r>
            <a:br>
              <a:rPr lang="en-US" sz="1400" dirty="0" smtClean="0"/>
            </a:br>
            <a:r>
              <a:rPr lang="en-US" sz="1400" dirty="0" smtClean="0"/>
              <a:t>displayed.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Grocery Order you need to </a:t>
            </a:r>
            <a:br>
              <a:rPr lang="en-US" sz="1400" dirty="0" smtClean="0"/>
            </a:br>
            <a:r>
              <a:rPr lang="en-US" sz="1400" dirty="0" smtClean="0"/>
              <a:t>process by clicking on the pencil          at </a:t>
            </a:r>
            <a:br>
              <a:rPr lang="en-US" sz="1400" dirty="0" smtClean="0"/>
            </a:br>
            <a:r>
              <a:rPr lang="en-US" sz="1400" dirty="0" smtClean="0"/>
              <a:t>the far left of the request.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All required remarks must be added</a:t>
            </a:r>
          </a:p>
          <a:p>
            <a:pPr marL="285750" indent="-285750"/>
            <a:r>
              <a:rPr lang="en-US" sz="1400" dirty="0" smtClean="0"/>
              <a:t>       before an food request is submitted. </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Click on the </a:t>
            </a:r>
            <a:r>
              <a:rPr lang="en-US" sz="1400" b="1" dirty="0" smtClean="0"/>
              <a:t>SUBMIT</a:t>
            </a:r>
            <a:r>
              <a:rPr lang="en-US" sz="1400" dirty="0" smtClean="0"/>
              <a:t> button located at </a:t>
            </a:r>
            <a:br>
              <a:rPr lang="en-US" sz="1400" dirty="0" smtClean="0"/>
            </a:br>
            <a:r>
              <a:rPr lang="en-US" sz="1400" dirty="0" smtClean="0"/>
              <a:t>the top left of the screen.</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14" name="Picture 13"/>
          <p:cNvPicPr/>
          <p:nvPr/>
        </p:nvPicPr>
        <p:blipFill rotWithShape="1">
          <a:blip r:embed="rId2" cstate="print"/>
          <a:srcRect t="21828" r="43735" b="49240"/>
          <a:stretch/>
        </p:blipFill>
        <p:spPr bwMode="auto">
          <a:xfrm>
            <a:off x="3505200" y="1828800"/>
            <a:ext cx="5257800" cy="1828800"/>
          </a:xfrm>
          <a:prstGeom prst="rect">
            <a:avLst/>
          </a:prstGeom>
          <a:ln w="25400">
            <a:solidFill>
              <a:schemeClr val="bg2">
                <a:lumMod val="25000"/>
              </a:schemeClr>
            </a:solidFill>
          </a:ln>
          <a:extLst>
            <a:ext uri="{53640926-AAD7-44D8-BBD7-CCE9431645EC}">
              <a14:shadowObscured xmlns:a14="http://schemas.microsoft.com/office/drawing/2010/main" xmlns=""/>
            </a:ext>
          </a:extLst>
        </p:spPr>
      </p:pic>
      <p:pic>
        <p:nvPicPr>
          <p:cNvPr id="15" name="Picture 14" descr="Edit"/>
          <p:cNvPicPr/>
          <p:nvPr/>
        </p:nvPicPr>
        <p:blipFill>
          <a:blip r:embed="rId3" cstate="print"/>
          <a:srcRect/>
          <a:stretch>
            <a:fillRect/>
          </a:stretch>
        </p:blipFill>
        <p:spPr bwMode="auto">
          <a:xfrm>
            <a:off x="2966850" y="4409711"/>
            <a:ext cx="228600" cy="186039"/>
          </a:xfrm>
          <a:prstGeom prst="rect">
            <a:avLst/>
          </a:prstGeom>
          <a:noFill/>
          <a:ln w="3175">
            <a:solidFill>
              <a:schemeClr val="tx1"/>
            </a:solidFill>
            <a:miter lim="800000"/>
            <a:headEnd/>
            <a:tailEnd/>
          </a:ln>
        </p:spPr>
      </p:pic>
      <p:cxnSp>
        <p:nvCxnSpPr>
          <p:cNvPr id="20" name="Straight Arrow Connector 19"/>
          <p:cNvCxnSpPr/>
          <p:nvPr/>
        </p:nvCxnSpPr>
        <p:spPr>
          <a:xfrm flipV="1">
            <a:off x="3276600" y="3505200"/>
            <a:ext cx="381000" cy="914400"/>
          </a:xfrm>
          <a:prstGeom prst="straightConnector1">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pic>
        <p:nvPicPr>
          <p:cNvPr id="13" name="Picture 12"/>
          <p:cNvPicPr/>
          <p:nvPr/>
        </p:nvPicPr>
        <p:blipFill>
          <a:blip r:embed="rId4" cstate="print"/>
          <a:srcRect t="10759" r="26568" b="55736"/>
          <a:stretch>
            <a:fillRect/>
          </a:stretch>
        </p:blipFill>
        <p:spPr bwMode="auto">
          <a:xfrm>
            <a:off x="3505200" y="3962400"/>
            <a:ext cx="5257800" cy="2209800"/>
          </a:xfrm>
          <a:prstGeom prst="rect">
            <a:avLst/>
          </a:prstGeom>
          <a:noFill/>
          <a:ln w="25400">
            <a:solidFill>
              <a:schemeClr val="bg2">
                <a:lumMod val="25000"/>
              </a:schemeClr>
            </a:solidFill>
            <a:miter lim="800000"/>
            <a:headEnd/>
            <a:tailEnd/>
          </a:ln>
        </p:spPr>
      </p:pic>
      <p:sp>
        <p:nvSpPr>
          <p:cNvPr id="16" name="Rounded Rectangle 15"/>
          <p:cNvSpPr/>
          <p:nvPr/>
        </p:nvSpPr>
        <p:spPr>
          <a:xfrm>
            <a:off x="4114800" y="4191000"/>
            <a:ext cx="609600" cy="3048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1"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1" name="Group 30"/>
            <p:cNvGrpSpPr>
              <a:grpSpLocks/>
            </p:cNvGrpSpPr>
            <p:nvPr/>
          </p:nvGrpSpPr>
          <p:grpSpPr bwMode="auto">
            <a:xfrm>
              <a:off x="207" y="555"/>
              <a:ext cx="26" cy="35"/>
              <a:chOff x="207" y="555"/>
              <a:chExt cx="26" cy="35"/>
            </a:xfrm>
          </p:grpSpPr>
          <p:sp>
            <p:nvSpPr>
              <p:cNvPr id="196"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7"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2" name="Group 22"/>
            <p:cNvGrpSpPr>
              <a:grpSpLocks/>
            </p:cNvGrpSpPr>
            <p:nvPr/>
          </p:nvGrpSpPr>
          <p:grpSpPr bwMode="auto">
            <a:xfrm>
              <a:off x="232" y="565"/>
              <a:ext cx="19" cy="28"/>
              <a:chOff x="232" y="565"/>
              <a:chExt cx="19" cy="28"/>
            </a:xfrm>
          </p:grpSpPr>
          <p:sp>
            <p:nvSpPr>
              <p:cNvPr id="194"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3"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4" name="Group 26"/>
            <p:cNvGrpSpPr>
              <a:grpSpLocks/>
            </p:cNvGrpSpPr>
            <p:nvPr/>
          </p:nvGrpSpPr>
          <p:grpSpPr bwMode="auto">
            <a:xfrm>
              <a:off x="321" y="574"/>
              <a:ext cx="26" cy="30"/>
              <a:chOff x="321" y="574"/>
              <a:chExt cx="26" cy="30"/>
            </a:xfrm>
          </p:grpSpPr>
          <p:sp>
            <p:nvSpPr>
              <p:cNvPr id="192"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5"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8" name="Group 42"/>
            <p:cNvGrpSpPr>
              <a:grpSpLocks/>
            </p:cNvGrpSpPr>
            <p:nvPr/>
          </p:nvGrpSpPr>
          <p:grpSpPr bwMode="auto">
            <a:xfrm>
              <a:off x="132" y="137"/>
              <a:ext cx="26" cy="33"/>
              <a:chOff x="132" y="137"/>
              <a:chExt cx="26" cy="33"/>
            </a:xfrm>
          </p:grpSpPr>
          <p:sp>
            <p:nvSpPr>
              <p:cNvPr id="190"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9" name="Group 45"/>
            <p:cNvGrpSpPr>
              <a:grpSpLocks/>
            </p:cNvGrpSpPr>
            <p:nvPr/>
          </p:nvGrpSpPr>
          <p:grpSpPr bwMode="auto">
            <a:xfrm>
              <a:off x="147" y="119"/>
              <a:ext cx="31" cy="32"/>
              <a:chOff x="147" y="119"/>
              <a:chExt cx="31" cy="32"/>
            </a:xfrm>
          </p:grpSpPr>
          <p:sp>
            <p:nvSpPr>
              <p:cNvPr id="188"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0"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4" name="Group 52"/>
            <p:cNvGrpSpPr>
              <a:grpSpLocks/>
            </p:cNvGrpSpPr>
            <p:nvPr/>
          </p:nvGrpSpPr>
          <p:grpSpPr bwMode="auto">
            <a:xfrm>
              <a:off x="293" y="71"/>
              <a:ext cx="21" cy="29"/>
              <a:chOff x="293" y="71"/>
              <a:chExt cx="21" cy="29"/>
            </a:xfrm>
          </p:grpSpPr>
          <p:sp>
            <p:nvSpPr>
              <p:cNvPr id="186"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5" name="Group 55"/>
            <p:cNvGrpSpPr>
              <a:grpSpLocks/>
            </p:cNvGrpSpPr>
            <p:nvPr/>
          </p:nvGrpSpPr>
          <p:grpSpPr bwMode="auto">
            <a:xfrm>
              <a:off x="334" y="71"/>
              <a:ext cx="30" cy="32"/>
              <a:chOff x="334" y="71"/>
              <a:chExt cx="30" cy="32"/>
            </a:xfrm>
          </p:grpSpPr>
          <p:sp>
            <p:nvSpPr>
              <p:cNvPr id="184"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6"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3"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4"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5"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6" name="Group 68"/>
            <p:cNvGrpSpPr>
              <a:grpSpLocks/>
            </p:cNvGrpSpPr>
            <p:nvPr/>
          </p:nvGrpSpPr>
          <p:grpSpPr bwMode="auto">
            <a:xfrm>
              <a:off x="101" y="265"/>
              <a:ext cx="213" cy="117"/>
              <a:chOff x="101" y="265"/>
              <a:chExt cx="213" cy="117"/>
            </a:xfrm>
          </p:grpSpPr>
          <p:sp>
            <p:nvSpPr>
              <p:cNvPr id="182"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3"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7" name="Group 71"/>
            <p:cNvGrpSpPr>
              <a:grpSpLocks/>
            </p:cNvGrpSpPr>
            <p:nvPr/>
          </p:nvGrpSpPr>
          <p:grpSpPr bwMode="auto">
            <a:xfrm>
              <a:off x="206" y="293"/>
              <a:ext cx="109" cy="70"/>
              <a:chOff x="206" y="293"/>
              <a:chExt cx="109" cy="70"/>
            </a:xfrm>
          </p:grpSpPr>
          <p:sp>
            <p:nvSpPr>
              <p:cNvPr id="180"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1"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8" name="Group 74"/>
            <p:cNvGrpSpPr>
              <a:grpSpLocks/>
            </p:cNvGrpSpPr>
            <p:nvPr/>
          </p:nvGrpSpPr>
          <p:grpSpPr bwMode="auto">
            <a:xfrm>
              <a:off x="313" y="262"/>
              <a:ext cx="226" cy="120"/>
              <a:chOff x="313" y="262"/>
              <a:chExt cx="226" cy="120"/>
            </a:xfrm>
          </p:grpSpPr>
          <p:sp>
            <p:nvSpPr>
              <p:cNvPr id="178"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9" name="Group 77"/>
            <p:cNvGrpSpPr>
              <a:grpSpLocks/>
            </p:cNvGrpSpPr>
            <p:nvPr/>
          </p:nvGrpSpPr>
          <p:grpSpPr bwMode="auto">
            <a:xfrm>
              <a:off x="313" y="290"/>
              <a:ext cx="115" cy="72"/>
              <a:chOff x="313" y="290"/>
              <a:chExt cx="115" cy="72"/>
            </a:xfrm>
          </p:grpSpPr>
          <p:sp>
            <p:nvSpPr>
              <p:cNvPr id="176"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0" name="Group 80"/>
            <p:cNvGrpSpPr>
              <a:grpSpLocks/>
            </p:cNvGrpSpPr>
            <p:nvPr/>
          </p:nvGrpSpPr>
          <p:grpSpPr bwMode="auto">
            <a:xfrm>
              <a:off x="264" y="288"/>
              <a:ext cx="93" cy="109"/>
              <a:chOff x="264" y="288"/>
              <a:chExt cx="93" cy="109"/>
            </a:xfrm>
          </p:grpSpPr>
          <p:sp>
            <p:nvSpPr>
              <p:cNvPr id="174"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5"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1"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2" name="Group 84"/>
            <p:cNvGrpSpPr>
              <a:grpSpLocks/>
            </p:cNvGrpSpPr>
            <p:nvPr/>
          </p:nvGrpSpPr>
          <p:grpSpPr bwMode="auto">
            <a:xfrm>
              <a:off x="273" y="265"/>
              <a:ext cx="27" cy="16"/>
              <a:chOff x="273" y="265"/>
              <a:chExt cx="27" cy="16"/>
            </a:xfrm>
          </p:grpSpPr>
          <p:sp>
            <p:nvSpPr>
              <p:cNvPr id="172"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3"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3"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4"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5"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6"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7"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2"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3"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4"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5"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7" name="Group 101"/>
            <p:cNvGrpSpPr>
              <a:grpSpLocks/>
            </p:cNvGrpSpPr>
            <p:nvPr/>
          </p:nvGrpSpPr>
          <p:grpSpPr bwMode="auto">
            <a:xfrm>
              <a:off x="248" y="386"/>
              <a:ext cx="125" cy="123"/>
              <a:chOff x="248" y="386"/>
              <a:chExt cx="125" cy="123"/>
            </a:xfrm>
          </p:grpSpPr>
          <p:sp>
            <p:nvSpPr>
              <p:cNvPr id="130"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1"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8"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8"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4"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6"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8"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0" name="Group 156"/>
            <p:cNvGrpSpPr>
              <a:grpSpLocks/>
            </p:cNvGrpSpPr>
            <p:nvPr/>
          </p:nvGrpSpPr>
          <p:grpSpPr bwMode="auto">
            <a:xfrm>
              <a:off x="372" y="175"/>
              <a:ext cx="91" cy="83"/>
              <a:chOff x="372" y="175"/>
              <a:chExt cx="91" cy="83"/>
            </a:xfrm>
          </p:grpSpPr>
          <p:sp>
            <p:nvSpPr>
              <p:cNvPr id="128"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9"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59"/>
            <p:cNvGrpSpPr>
              <a:grpSpLocks/>
            </p:cNvGrpSpPr>
            <p:nvPr/>
          </p:nvGrpSpPr>
          <p:grpSpPr bwMode="auto">
            <a:xfrm>
              <a:off x="171" y="173"/>
              <a:ext cx="91" cy="85"/>
              <a:chOff x="171" y="173"/>
              <a:chExt cx="91" cy="85"/>
            </a:xfrm>
          </p:grpSpPr>
          <p:sp>
            <p:nvSpPr>
              <p:cNvPr id="126"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7"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2"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5" name="Group 165"/>
            <p:cNvGrpSpPr>
              <a:grpSpLocks/>
            </p:cNvGrpSpPr>
            <p:nvPr/>
          </p:nvGrpSpPr>
          <p:grpSpPr bwMode="auto">
            <a:xfrm>
              <a:off x="226" y="481"/>
              <a:ext cx="196" cy="30"/>
              <a:chOff x="226" y="481"/>
              <a:chExt cx="196" cy="30"/>
            </a:xfrm>
          </p:grpSpPr>
          <p:grpSp>
            <p:nvGrpSpPr>
              <p:cNvPr id="108" name="Group 166"/>
              <p:cNvGrpSpPr>
                <a:grpSpLocks/>
              </p:cNvGrpSpPr>
              <p:nvPr/>
            </p:nvGrpSpPr>
            <p:grpSpPr bwMode="auto">
              <a:xfrm>
                <a:off x="226" y="481"/>
                <a:ext cx="68" cy="30"/>
                <a:chOff x="226" y="481"/>
                <a:chExt cx="68" cy="30"/>
              </a:xfrm>
            </p:grpSpPr>
            <p:sp>
              <p:nvSpPr>
                <p:cNvPr id="124"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5"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69"/>
              <p:cNvGrpSpPr>
                <a:grpSpLocks/>
              </p:cNvGrpSpPr>
              <p:nvPr/>
            </p:nvGrpSpPr>
            <p:grpSpPr bwMode="auto">
              <a:xfrm>
                <a:off x="244" y="482"/>
                <a:ext cx="83" cy="29"/>
                <a:chOff x="244" y="482"/>
                <a:chExt cx="83" cy="29"/>
              </a:xfrm>
            </p:grpSpPr>
            <p:sp>
              <p:nvSpPr>
                <p:cNvPr id="122"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3"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0" name="Group 172"/>
              <p:cNvGrpSpPr>
                <a:grpSpLocks/>
              </p:cNvGrpSpPr>
              <p:nvPr/>
            </p:nvGrpSpPr>
            <p:grpSpPr bwMode="auto">
              <a:xfrm>
                <a:off x="271" y="482"/>
                <a:ext cx="81" cy="29"/>
                <a:chOff x="271" y="482"/>
                <a:chExt cx="81" cy="29"/>
              </a:xfrm>
            </p:grpSpPr>
            <p:sp>
              <p:nvSpPr>
                <p:cNvPr id="120"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1" name="Group 175"/>
              <p:cNvGrpSpPr>
                <a:grpSpLocks/>
              </p:cNvGrpSpPr>
              <p:nvPr/>
            </p:nvGrpSpPr>
            <p:grpSpPr bwMode="auto">
              <a:xfrm>
                <a:off x="300" y="482"/>
                <a:ext cx="87" cy="29"/>
                <a:chOff x="300" y="482"/>
                <a:chExt cx="87" cy="29"/>
              </a:xfrm>
            </p:grpSpPr>
            <p:sp>
              <p:nvSpPr>
                <p:cNvPr id="118"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2" name="Group 178"/>
              <p:cNvGrpSpPr>
                <a:grpSpLocks/>
              </p:cNvGrpSpPr>
              <p:nvPr/>
            </p:nvGrpSpPr>
            <p:grpSpPr bwMode="auto">
              <a:xfrm>
                <a:off x="334" y="482"/>
                <a:ext cx="80" cy="29"/>
                <a:chOff x="334" y="482"/>
                <a:chExt cx="80" cy="29"/>
              </a:xfrm>
            </p:grpSpPr>
            <p:sp>
              <p:nvSpPr>
                <p:cNvPr id="116"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3" name="Group 181"/>
              <p:cNvGrpSpPr>
                <a:grpSpLocks/>
              </p:cNvGrpSpPr>
              <p:nvPr/>
            </p:nvGrpSpPr>
            <p:grpSpPr bwMode="auto">
              <a:xfrm>
                <a:off x="363" y="482"/>
                <a:ext cx="59" cy="29"/>
                <a:chOff x="363" y="482"/>
                <a:chExt cx="59" cy="29"/>
              </a:xfrm>
            </p:grpSpPr>
            <p:sp>
              <p:nvSpPr>
                <p:cNvPr id="114"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6"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7"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8"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9"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0"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4" name="Straight Connector 20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a:solidFill>
                  <a:prstClr val="black"/>
                </a:solidFill>
              </a:rPr>
              <a:t>ADJUSTING HEADCOUNT</a:t>
            </a:r>
          </a:p>
        </p:txBody>
      </p:sp>
      <p:sp>
        <p:nvSpPr>
          <p:cNvPr id="4" name="TextBox 3"/>
          <p:cNvSpPr txBox="1"/>
          <p:nvPr/>
        </p:nvSpPr>
        <p:spPr>
          <a:xfrm>
            <a:off x="304800" y="1676400"/>
            <a:ext cx="3962400" cy="3970318"/>
          </a:xfrm>
          <a:prstGeom prst="rect">
            <a:avLst/>
          </a:prstGeom>
          <a:noFill/>
        </p:spPr>
        <p:txBody>
          <a:bodyPr wrap="square" rtlCol="0">
            <a:spAutoFit/>
          </a:bodyPr>
          <a:lstStyle/>
          <a:p>
            <a:pPr marL="285750" indent="-285750">
              <a:buFont typeface="Arial" pitchFamily="34" charset="0"/>
              <a:buChar char="•"/>
            </a:pPr>
            <a:r>
              <a:rPr lang="en-US" sz="1400" dirty="0" smtClean="0"/>
              <a:t>Select “</a:t>
            </a:r>
            <a:r>
              <a:rPr lang="en-US" sz="1400" b="1" dirty="0" smtClean="0"/>
              <a:t>Grocery Support</a:t>
            </a:r>
            <a:r>
              <a:rPr lang="en-US" sz="1400" dirty="0" smtClean="0"/>
              <a:t>” under </a:t>
            </a:r>
            <a:br>
              <a:rPr lang="en-US" sz="1400" dirty="0" smtClean="0"/>
            </a:br>
            <a:r>
              <a:rPr lang="en-US" sz="1400" dirty="0" smtClean="0"/>
              <a:t>Orders / Receipts section.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a:t>
            </a:r>
            <a:r>
              <a:rPr lang="en-US" sz="1400" b="1" dirty="0" smtClean="0"/>
              <a:t>GROCERY SCALE ORDER”</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Conduct a search for the approved</a:t>
            </a:r>
            <a:br>
              <a:rPr lang="en-US" sz="1400" dirty="0" smtClean="0"/>
            </a:br>
            <a:r>
              <a:rPr lang="en-US" sz="1400" dirty="0" smtClean="0"/>
              <a:t>or unsubmitted request.  Search</a:t>
            </a:r>
            <a:br>
              <a:rPr lang="en-US" sz="1400" dirty="0" smtClean="0"/>
            </a:br>
            <a:r>
              <a:rPr lang="en-US" sz="1400" dirty="0" smtClean="0"/>
              <a:t>period is optional.</a:t>
            </a:r>
          </a:p>
          <a:p>
            <a:pPr marL="285750" indent="-285750"/>
            <a:endParaRPr lang="en-US" sz="1400" dirty="0" smtClean="0"/>
          </a:p>
          <a:p>
            <a:pPr marL="285750" indent="-285750">
              <a:buFont typeface="Arial" pitchFamily="34" charset="0"/>
              <a:buChar char="•"/>
            </a:pPr>
            <a:r>
              <a:rPr lang="en-US" sz="1400" dirty="0" smtClean="0"/>
              <a:t>Select the request to be scaled by clicking </a:t>
            </a:r>
            <a:br>
              <a:rPr lang="en-US" sz="1400" dirty="0" smtClean="0"/>
            </a:br>
            <a:r>
              <a:rPr lang="en-US" sz="1400" dirty="0" smtClean="0"/>
              <a:t>on the edit icon         to the left of the request.</a:t>
            </a:r>
          </a:p>
          <a:p>
            <a:pPr marL="285750" indent="-285750">
              <a:buFont typeface="Arial" pitchFamily="34" charset="0"/>
              <a:buChar char="•"/>
            </a:pPr>
            <a:endParaRPr lang="en-US" sz="1400" dirty="0" smtClean="0"/>
          </a:p>
          <a:p>
            <a:pPr marL="285750" indent="-285750">
              <a:buFont typeface="Arial" pitchFamily="34" charset="0"/>
              <a:buChar char="•"/>
            </a:pPr>
            <a:endParaRPr lang="en-US" sz="1400" dirty="0" smtClean="0"/>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A request can only be scaled in</a:t>
            </a:r>
          </a:p>
          <a:p>
            <a:pPr marL="285750" indent="-285750"/>
            <a:r>
              <a:rPr lang="en-US" sz="1400" dirty="0" smtClean="0"/>
              <a:t>        </a:t>
            </a:r>
            <a:r>
              <a:rPr lang="en-US" sz="1400" dirty="0" err="1" smtClean="0"/>
              <a:t>Unsubmitted</a:t>
            </a:r>
            <a:r>
              <a:rPr lang="en-US" sz="1400" dirty="0" smtClean="0"/>
              <a:t> , Approved, and/or </a:t>
            </a:r>
          </a:p>
          <a:p>
            <a:pPr marL="285750" indent="-285750"/>
            <a:r>
              <a:rPr lang="en-US" sz="1400" dirty="0" smtClean="0"/>
              <a:t>	Both status.</a:t>
            </a:r>
          </a:p>
          <a:p>
            <a:pPr marL="285750" indent="-285750">
              <a:buFont typeface="Arial" pitchFamily="34" charset="0"/>
              <a:buChar char="•"/>
            </a:pPr>
            <a:endParaRPr lang="en-US" sz="1400" i="1" dirty="0" smtClean="0"/>
          </a:p>
        </p:txBody>
      </p:sp>
      <p:pic>
        <p:nvPicPr>
          <p:cNvPr id="1027" name="Picture 3"/>
          <p:cNvPicPr>
            <a:picLocks noChangeAspect="1" noChangeArrowheads="1"/>
          </p:cNvPicPr>
          <p:nvPr/>
        </p:nvPicPr>
        <p:blipFill>
          <a:blip r:embed="rId2" cstate="print"/>
          <a:srcRect t="13758" r="24051" b="55288"/>
          <a:stretch>
            <a:fillRect/>
          </a:stretch>
        </p:blipFill>
        <p:spPr bwMode="auto">
          <a:xfrm>
            <a:off x="2819400" y="5181600"/>
            <a:ext cx="5588000" cy="1447800"/>
          </a:xfrm>
          <a:prstGeom prst="rect">
            <a:avLst/>
          </a:prstGeom>
          <a:noFill/>
          <a:ln w="9525">
            <a:solidFill>
              <a:schemeClr val="tx1"/>
            </a:solidFill>
            <a:miter lim="800000"/>
            <a:headEnd/>
            <a:tailEnd/>
          </a:ln>
        </p:spPr>
      </p:pic>
      <p:pic>
        <p:nvPicPr>
          <p:cNvPr id="9" name="Picture 8" descr="Edit"/>
          <p:cNvPicPr/>
          <p:nvPr/>
        </p:nvPicPr>
        <p:blipFill>
          <a:blip r:embed="rId3" cstate="print"/>
          <a:srcRect/>
          <a:stretch>
            <a:fillRect/>
          </a:stretch>
        </p:blipFill>
        <p:spPr bwMode="auto">
          <a:xfrm>
            <a:off x="1828800" y="3886200"/>
            <a:ext cx="285750" cy="201252"/>
          </a:xfrm>
          <a:prstGeom prst="rect">
            <a:avLst/>
          </a:prstGeom>
          <a:noFill/>
          <a:ln w="3175">
            <a:solidFill>
              <a:schemeClr val="tx1"/>
            </a:solidFill>
            <a:miter lim="800000"/>
            <a:headEnd/>
            <a:tailEnd/>
          </a:ln>
        </p:spPr>
      </p:pic>
      <p:grpSp>
        <p:nvGrpSpPr>
          <p:cNvPr id="3" name="Group 15"/>
          <p:cNvGrpSpPr/>
          <p:nvPr/>
        </p:nvGrpSpPr>
        <p:grpSpPr>
          <a:xfrm>
            <a:off x="3276600" y="1752600"/>
            <a:ext cx="5257800" cy="1600200"/>
            <a:chOff x="3276600" y="2133600"/>
            <a:chExt cx="4662460" cy="1524000"/>
          </a:xfrm>
        </p:grpSpPr>
        <p:pic>
          <p:nvPicPr>
            <p:cNvPr id="5" name="Picture 4"/>
            <p:cNvPicPr/>
            <p:nvPr/>
          </p:nvPicPr>
          <p:blipFill rotWithShape="1">
            <a:blip r:embed="rId4" cstate="print"/>
            <a:srcRect l="1566" t="24778" r="2584" b="45189"/>
            <a:stretch/>
          </p:blipFill>
          <p:spPr bwMode="auto">
            <a:xfrm>
              <a:off x="3276600" y="2133600"/>
              <a:ext cx="4662460" cy="1524000"/>
            </a:xfrm>
            <a:prstGeom prst="rect">
              <a:avLst/>
            </a:prstGeom>
            <a:ln>
              <a:solidFill>
                <a:schemeClr val="tx1"/>
              </a:solidFill>
            </a:ln>
            <a:extLst>
              <a:ext uri="{53640926-AAD7-44D8-BBD7-CCE9431645EC}">
                <a14:shadowObscured xmlns:a14="http://schemas.microsoft.com/office/drawing/2010/main" xmlns=""/>
              </a:ext>
            </a:extLst>
          </p:spPr>
        </p:pic>
        <p:sp>
          <p:nvSpPr>
            <p:cNvPr id="12" name="Rounded Rectangle 11"/>
            <p:cNvSpPr/>
            <p:nvPr/>
          </p:nvSpPr>
          <p:spPr>
            <a:xfrm>
              <a:off x="4724400" y="2145475"/>
              <a:ext cx="990600" cy="3048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6" name="Group 14"/>
          <p:cNvGrpSpPr/>
          <p:nvPr/>
        </p:nvGrpSpPr>
        <p:grpSpPr>
          <a:xfrm>
            <a:off x="4038600" y="3581400"/>
            <a:ext cx="4114800" cy="1447800"/>
            <a:chOff x="3505200" y="2743200"/>
            <a:chExt cx="2133600" cy="1066800"/>
          </a:xfrm>
        </p:grpSpPr>
        <p:pic>
          <p:nvPicPr>
            <p:cNvPr id="1026" name="Picture 2"/>
            <p:cNvPicPr>
              <a:picLocks noChangeAspect="1" noChangeArrowheads="1"/>
            </p:cNvPicPr>
            <p:nvPr/>
          </p:nvPicPr>
          <p:blipFill>
            <a:blip r:embed="rId5" cstate="print"/>
            <a:srcRect l="33071" t="14976" r="35433" b="63629"/>
            <a:stretch>
              <a:fillRect/>
            </a:stretch>
          </p:blipFill>
          <p:spPr bwMode="auto">
            <a:xfrm>
              <a:off x="3505200" y="2743200"/>
              <a:ext cx="2133600" cy="1066800"/>
            </a:xfrm>
            <a:prstGeom prst="rect">
              <a:avLst/>
            </a:prstGeom>
            <a:noFill/>
            <a:ln w="9525">
              <a:solidFill>
                <a:schemeClr val="tx1"/>
              </a:solidFill>
              <a:miter lim="800000"/>
              <a:headEnd/>
              <a:tailEnd/>
            </a:ln>
          </p:spPr>
        </p:pic>
        <p:sp>
          <p:nvSpPr>
            <p:cNvPr id="13" name="Rounded Rectangle 12"/>
            <p:cNvSpPr/>
            <p:nvPr/>
          </p:nvSpPr>
          <p:spPr>
            <a:xfrm>
              <a:off x="3886200" y="3276600"/>
              <a:ext cx="990600" cy="2286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cxnSp>
        <p:nvCxnSpPr>
          <p:cNvPr id="19" name="Straight Arrow Connector 18"/>
          <p:cNvCxnSpPr/>
          <p:nvPr/>
        </p:nvCxnSpPr>
        <p:spPr>
          <a:xfrm>
            <a:off x="2057400" y="4114800"/>
            <a:ext cx="2667000" cy="1600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7" name="Group 13"/>
          <p:cNvGrpSpPr>
            <a:grpSpLocks/>
          </p:cNvGrpSpPr>
          <p:nvPr/>
        </p:nvGrpSpPr>
        <p:grpSpPr bwMode="auto">
          <a:xfrm>
            <a:off x="152400" y="152400"/>
            <a:ext cx="1219200" cy="1114425"/>
            <a:chOff x="33" y="60"/>
            <a:chExt cx="577" cy="559"/>
          </a:xfrm>
        </p:grpSpPr>
        <p:sp>
          <p:nvSpPr>
            <p:cNvPr id="15" name="Freeform 14"/>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8" name="Group 29"/>
            <p:cNvGrpSpPr>
              <a:grpSpLocks/>
            </p:cNvGrpSpPr>
            <p:nvPr/>
          </p:nvGrpSpPr>
          <p:grpSpPr bwMode="auto">
            <a:xfrm>
              <a:off x="207" y="555"/>
              <a:ext cx="26" cy="35"/>
              <a:chOff x="207" y="555"/>
              <a:chExt cx="26" cy="35"/>
            </a:xfrm>
          </p:grpSpPr>
          <p:sp>
            <p:nvSpPr>
              <p:cNvPr id="195"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 name="Group 22"/>
            <p:cNvGrpSpPr>
              <a:grpSpLocks/>
            </p:cNvGrpSpPr>
            <p:nvPr/>
          </p:nvGrpSpPr>
          <p:grpSpPr bwMode="auto">
            <a:xfrm>
              <a:off x="232" y="565"/>
              <a:ext cx="19" cy="28"/>
              <a:chOff x="232" y="565"/>
              <a:chExt cx="19" cy="28"/>
            </a:xfrm>
          </p:grpSpPr>
          <p:sp>
            <p:nvSpPr>
              <p:cNvPr id="193"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2"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1" name="Group 26"/>
            <p:cNvGrpSpPr>
              <a:grpSpLocks/>
            </p:cNvGrpSpPr>
            <p:nvPr/>
          </p:nvGrpSpPr>
          <p:grpSpPr bwMode="auto">
            <a:xfrm>
              <a:off x="321" y="574"/>
              <a:ext cx="26" cy="30"/>
              <a:chOff x="321" y="574"/>
              <a:chExt cx="26" cy="30"/>
            </a:xfrm>
          </p:grpSpPr>
          <p:sp>
            <p:nvSpPr>
              <p:cNvPr id="191"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4" name="Group 42"/>
            <p:cNvGrpSpPr>
              <a:grpSpLocks/>
            </p:cNvGrpSpPr>
            <p:nvPr/>
          </p:nvGrpSpPr>
          <p:grpSpPr bwMode="auto">
            <a:xfrm>
              <a:off x="132" y="137"/>
              <a:ext cx="26" cy="33"/>
              <a:chOff x="132" y="137"/>
              <a:chExt cx="26" cy="33"/>
            </a:xfrm>
          </p:grpSpPr>
          <p:sp>
            <p:nvSpPr>
              <p:cNvPr id="189"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0" name="Group 45"/>
            <p:cNvGrpSpPr>
              <a:grpSpLocks/>
            </p:cNvGrpSpPr>
            <p:nvPr/>
          </p:nvGrpSpPr>
          <p:grpSpPr bwMode="auto">
            <a:xfrm>
              <a:off x="147" y="119"/>
              <a:ext cx="31" cy="32"/>
              <a:chOff x="147" y="119"/>
              <a:chExt cx="31" cy="32"/>
            </a:xfrm>
          </p:grpSpPr>
          <p:sp>
            <p:nvSpPr>
              <p:cNvPr id="187"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1" name="Group 52"/>
            <p:cNvGrpSpPr>
              <a:grpSpLocks/>
            </p:cNvGrpSpPr>
            <p:nvPr/>
          </p:nvGrpSpPr>
          <p:grpSpPr bwMode="auto">
            <a:xfrm>
              <a:off x="293" y="71"/>
              <a:ext cx="21" cy="29"/>
              <a:chOff x="293" y="71"/>
              <a:chExt cx="21" cy="29"/>
            </a:xfrm>
          </p:grpSpPr>
          <p:sp>
            <p:nvSpPr>
              <p:cNvPr id="185"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3" name="Group 55"/>
            <p:cNvGrpSpPr>
              <a:grpSpLocks/>
            </p:cNvGrpSpPr>
            <p:nvPr/>
          </p:nvGrpSpPr>
          <p:grpSpPr bwMode="auto">
            <a:xfrm>
              <a:off x="334" y="71"/>
              <a:ext cx="30" cy="32"/>
              <a:chOff x="334" y="71"/>
              <a:chExt cx="30" cy="32"/>
            </a:xfrm>
          </p:grpSpPr>
          <p:sp>
            <p:nvSpPr>
              <p:cNvPr id="183"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5"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2"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3"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4"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7" name="Group 68"/>
            <p:cNvGrpSpPr>
              <a:grpSpLocks/>
            </p:cNvGrpSpPr>
            <p:nvPr/>
          </p:nvGrpSpPr>
          <p:grpSpPr bwMode="auto">
            <a:xfrm>
              <a:off x="101" y="265"/>
              <a:ext cx="213" cy="117"/>
              <a:chOff x="101" y="265"/>
              <a:chExt cx="213" cy="117"/>
            </a:xfrm>
          </p:grpSpPr>
          <p:sp>
            <p:nvSpPr>
              <p:cNvPr id="181"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2"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48" name="Group 71"/>
            <p:cNvGrpSpPr>
              <a:grpSpLocks/>
            </p:cNvGrpSpPr>
            <p:nvPr/>
          </p:nvGrpSpPr>
          <p:grpSpPr bwMode="auto">
            <a:xfrm>
              <a:off x="206" y="293"/>
              <a:ext cx="109" cy="70"/>
              <a:chOff x="206" y="293"/>
              <a:chExt cx="109" cy="70"/>
            </a:xfrm>
          </p:grpSpPr>
          <p:sp>
            <p:nvSpPr>
              <p:cNvPr id="179"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0"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3" name="Group 74"/>
            <p:cNvGrpSpPr>
              <a:grpSpLocks/>
            </p:cNvGrpSpPr>
            <p:nvPr/>
          </p:nvGrpSpPr>
          <p:grpSpPr bwMode="auto">
            <a:xfrm>
              <a:off x="313" y="262"/>
              <a:ext cx="226" cy="120"/>
              <a:chOff x="313" y="262"/>
              <a:chExt cx="226" cy="120"/>
            </a:xfrm>
          </p:grpSpPr>
          <p:sp>
            <p:nvSpPr>
              <p:cNvPr id="177"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4" name="Group 77"/>
            <p:cNvGrpSpPr>
              <a:grpSpLocks/>
            </p:cNvGrpSpPr>
            <p:nvPr/>
          </p:nvGrpSpPr>
          <p:grpSpPr bwMode="auto">
            <a:xfrm>
              <a:off x="313" y="290"/>
              <a:ext cx="115" cy="72"/>
              <a:chOff x="313" y="290"/>
              <a:chExt cx="115" cy="72"/>
            </a:xfrm>
          </p:grpSpPr>
          <p:sp>
            <p:nvSpPr>
              <p:cNvPr id="175"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80"/>
            <p:cNvGrpSpPr>
              <a:grpSpLocks/>
            </p:cNvGrpSpPr>
            <p:nvPr/>
          </p:nvGrpSpPr>
          <p:grpSpPr bwMode="auto">
            <a:xfrm>
              <a:off x="264" y="288"/>
              <a:ext cx="93" cy="109"/>
              <a:chOff x="264" y="288"/>
              <a:chExt cx="93" cy="109"/>
            </a:xfrm>
          </p:grpSpPr>
          <p:sp>
            <p:nvSpPr>
              <p:cNvPr id="173"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4"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0"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6" name="Group 84"/>
            <p:cNvGrpSpPr>
              <a:grpSpLocks/>
            </p:cNvGrpSpPr>
            <p:nvPr/>
          </p:nvGrpSpPr>
          <p:grpSpPr bwMode="auto">
            <a:xfrm>
              <a:off x="273" y="265"/>
              <a:ext cx="27" cy="16"/>
              <a:chOff x="273" y="265"/>
              <a:chExt cx="27" cy="16"/>
            </a:xfrm>
          </p:grpSpPr>
          <p:sp>
            <p:nvSpPr>
              <p:cNvPr id="171"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2"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2"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3"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4"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5"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6"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67" name="Group 101"/>
            <p:cNvGrpSpPr>
              <a:grpSpLocks/>
            </p:cNvGrpSpPr>
            <p:nvPr/>
          </p:nvGrpSpPr>
          <p:grpSpPr bwMode="auto">
            <a:xfrm>
              <a:off x="248" y="386"/>
              <a:ext cx="125" cy="123"/>
              <a:chOff x="248" y="386"/>
              <a:chExt cx="125" cy="123"/>
            </a:xfrm>
          </p:grpSpPr>
          <p:sp>
            <p:nvSpPr>
              <p:cNvPr id="129"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0"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7"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7"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9"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3"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7"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68" name="Group 156"/>
            <p:cNvGrpSpPr>
              <a:grpSpLocks/>
            </p:cNvGrpSpPr>
            <p:nvPr/>
          </p:nvGrpSpPr>
          <p:grpSpPr bwMode="auto">
            <a:xfrm>
              <a:off x="372" y="175"/>
              <a:ext cx="91" cy="83"/>
              <a:chOff x="372" y="175"/>
              <a:chExt cx="91" cy="83"/>
            </a:xfrm>
          </p:grpSpPr>
          <p:sp>
            <p:nvSpPr>
              <p:cNvPr id="127"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9" name="Group 159"/>
            <p:cNvGrpSpPr>
              <a:grpSpLocks/>
            </p:cNvGrpSpPr>
            <p:nvPr/>
          </p:nvGrpSpPr>
          <p:grpSpPr bwMode="auto">
            <a:xfrm>
              <a:off x="171" y="173"/>
              <a:ext cx="91" cy="85"/>
              <a:chOff x="171" y="173"/>
              <a:chExt cx="91" cy="85"/>
            </a:xfrm>
          </p:grpSpPr>
          <p:sp>
            <p:nvSpPr>
              <p:cNvPr id="125"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6"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1"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71" name="Group 165"/>
            <p:cNvGrpSpPr>
              <a:grpSpLocks/>
            </p:cNvGrpSpPr>
            <p:nvPr/>
          </p:nvGrpSpPr>
          <p:grpSpPr bwMode="auto">
            <a:xfrm>
              <a:off x="226" y="481"/>
              <a:ext cx="196" cy="30"/>
              <a:chOff x="226" y="481"/>
              <a:chExt cx="196" cy="30"/>
            </a:xfrm>
          </p:grpSpPr>
          <p:grpSp>
            <p:nvGrpSpPr>
              <p:cNvPr id="86" name="Group 166"/>
              <p:cNvGrpSpPr>
                <a:grpSpLocks/>
              </p:cNvGrpSpPr>
              <p:nvPr/>
            </p:nvGrpSpPr>
            <p:grpSpPr bwMode="auto">
              <a:xfrm>
                <a:off x="226" y="481"/>
                <a:ext cx="68" cy="30"/>
                <a:chOff x="226" y="481"/>
                <a:chExt cx="68" cy="30"/>
              </a:xfrm>
            </p:grpSpPr>
            <p:sp>
              <p:nvSpPr>
                <p:cNvPr id="123"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4"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9" name="Group 169"/>
              <p:cNvGrpSpPr>
                <a:grpSpLocks/>
              </p:cNvGrpSpPr>
              <p:nvPr/>
            </p:nvGrpSpPr>
            <p:grpSpPr bwMode="auto">
              <a:xfrm>
                <a:off x="244" y="482"/>
                <a:ext cx="83" cy="29"/>
                <a:chOff x="244" y="482"/>
                <a:chExt cx="83" cy="29"/>
              </a:xfrm>
            </p:grpSpPr>
            <p:sp>
              <p:nvSpPr>
                <p:cNvPr id="121"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2"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0" name="Group 172"/>
              <p:cNvGrpSpPr>
                <a:grpSpLocks/>
              </p:cNvGrpSpPr>
              <p:nvPr/>
            </p:nvGrpSpPr>
            <p:grpSpPr bwMode="auto">
              <a:xfrm>
                <a:off x="271" y="482"/>
                <a:ext cx="81" cy="29"/>
                <a:chOff x="271" y="482"/>
                <a:chExt cx="81" cy="29"/>
              </a:xfrm>
            </p:grpSpPr>
            <p:sp>
              <p:nvSpPr>
                <p:cNvPr id="119"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75"/>
              <p:cNvGrpSpPr>
                <a:grpSpLocks/>
              </p:cNvGrpSpPr>
              <p:nvPr/>
            </p:nvGrpSpPr>
            <p:grpSpPr bwMode="auto">
              <a:xfrm>
                <a:off x="300" y="482"/>
                <a:ext cx="87" cy="29"/>
                <a:chOff x="300" y="482"/>
                <a:chExt cx="87" cy="29"/>
              </a:xfrm>
            </p:grpSpPr>
            <p:sp>
              <p:nvSpPr>
                <p:cNvPr id="117"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8"/>
              <p:cNvGrpSpPr>
                <a:grpSpLocks/>
              </p:cNvGrpSpPr>
              <p:nvPr/>
            </p:nvGrpSpPr>
            <p:grpSpPr bwMode="auto">
              <a:xfrm>
                <a:off x="334" y="482"/>
                <a:ext cx="80" cy="29"/>
                <a:chOff x="334" y="482"/>
                <a:chExt cx="80" cy="29"/>
              </a:xfrm>
            </p:grpSpPr>
            <p:sp>
              <p:nvSpPr>
                <p:cNvPr id="115"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81"/>
              <p:cNvGrpSpPr>
                <a:grpSpLocks/>
              </p:cNvGrpSpPr>
              <p:nvPr/>
            </p:nvGrpSpPr>
            <p:grpSpPr bwMode="auto">
              <a:xfrm>
                <a:off x="363" y="482"/>
                <a:ext cx="59" cy="29"/>
                <a:chOff x="363" y="482"/>
                <a:chExt cx="59" cy="29"/>
              </a:xfrm>
            </p:grpSpPr>
            <p:sp>
              <p:nvSpPr>
                <p:cNvPr id="113"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5"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6"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379"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380"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381"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383" name="Straight Connector 382"/>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p:nvPr/>
        </p:nvCxnSpPr>
        <p:spPr>
          <a:xfrm>
            <a:off x="1676400" y="5334000"/>
            <a:ext cx="1143000" cy="457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ransition spd="med">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743200" y="1676400"/>
            <a:ext cx="6172200" cy="4038600"/>
            <a:chOff x="2819400" y="4824350"/>
            <a:chExt cx="5767450" cy="1881249"/>
          </a:xfrm>
        </p:grpSpPr>
        <p:pic>
          <p:nvPicPr>
            <p:cNvPr id="3" name="Picture 6"/>
            <p:cNvPicPr>
              <a:picLocks noChangeAspect="1" noChangeArrowheads="1"/>
            </p:cNvPicPr>
            <p:nvPr/>
          </p:nvPicPr>
          <p:blipFill>
            <a:blip r:embed="rId2" cstate="print"/>
            <a:srcRect t="15962" b="39041"/>
            <a:stretch>
              <a:fillRect/>
            </a:stretch>
          </p:blipFill>
          <p:spPr bwMode="auto">
            <a:xfrm>
              <a:off x="2819400" y="4825352"/>
              <a:ext cx="5676900" cy="1880247"/>
            </a:xfrm>
            <a:prstGeom prst="rect">
              <a:avLst/>
            </a:prstGeom>
            <a:noFill/>
            <a:ln w="9525">
              <a:solidFill>
                <a:schemeClr val="tx1"/>
              </a:solidFill>
              <a:miter lim="800000"/>
              <a:headEnd/>
              <a:tailEnd/>
            </a:ln>
          </p:spPr>
        </p:pic>
        <p:sp>
          <p:nvSpPr>
            <p:cNvPr id="4" name="Rounded Rectangle 3"/>
            <p:cNvSpPr/>
            <p:nvPr/>
          </p:nvSpPr>
          <p:spPr>
            <a:xfrm>
              <a:off x="7824850" y="4824350"/>
              <a:ext cx="762000" cy="2286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7" name="Rectangle 6"/>
          <p:cNvSpPr/>
          <p:nvPr/>
        </p:nvSpPr>
        <p:spPr>
          <a:xfrm>
            <a:off x="304800" y="1676400"/>
            <a:ext cx="2743200" cy="3785652"/>
          </a:xfrm>
          <a:prstGeom prst="rect">
            <a:avLst/>
          </a:prstGeom>
        </p:spPr>
        <p:txBody>
          <a:bodyPr wrap="square">
            <a:spAutoFit/>
          </a:bodyPr>
          <a:lstStyle/>
          <a:p>
            <a:pPr marL="285750" indent="-285750">
              <a:buFont typeface="Arial" pitchFamily="34" charset="0"/>
              <a:buChar char="•"/>
            </a:pPr>
            <a:r>
              <a:rPr lang="en-US" sz="1200" dirty="0" smtClean="0"/>
              <a:t>Enter the new projected </a:t>
            </a:r>
            <a:br>
              <a:rPr lang="en-US" sz="1200" dirty="0" smtClean="0"/>
            </a:br>
            <a:r>
              <a:rPr lang="en-US" sz="1200" dirty="0" smtClean="0"/>
              <a:t>headcount.</a:t>
            </a:r>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Click on </a:t>
            </a:r>
            <a:r>
              <a:rPr lang="en-US" sz="1200" b="1" dirty="0" smtClean="0"/>
              <a:t>SCALE ORDER</a:t>
            </a:r>
            <a:r>
              <a:rPr lang="en-US" sz="1200" dirty="0" smtClean="0"/>
              <a:t> button</a:t>
            </a:r>
            <a:br>
              <a:rPr lang="en-US" sz="1200" dirty="0" smtClean="0"/>
            </a:br>
            <a:r>
              <a:rPr lang="en-US" sz="1200" dirty="0" smtClean="0"/>
              <a:t>located at the top right of </a:t>
            </a:r>
            <a:br>
              <a:rPr lang="en-US" sz="1200" dirty="0" smtClean="0"/>
            </a:br>
            <a:r>
              <a:rPr lang="en-US" sz="1200" dirty="0" smtClean="0"/>
              <a:t>the page.</a:t>
            </a:r>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Remarks are required, enter</a:t>
            </a:r>
            <a:br>
              <a:rPr lang="en-US" sz="1200" dirty="0" smtClean="0"/>
            </a:br>
            <a:r>
              <a:rPr lang="en-US" sz="1200" dirty="0" smtClean="0"/>
              <a:t>the reason for the scaling.</a:t>
            </a:r>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endParaRPr lang="en-US" sz="1200" dirty="0" smtClean="0"/>
          </a:p>
        </p:txBody>
      </p:sp>
      <p:cxnSp>
        <p:nvCxnSpPr>
          <p:cNvPr id="9" name="Straight Arrow Connector 8"/>
          <p:cNvCxnSpPr/>
          <p:nvPr/>
        </p:nvCxnSpPr>
        <p:spPr>
          <a:xfrm>
            <a:off x="2133600" y="2057400"/>
            <a:ext cx="4191000" cy="10668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1" name="Straight Arrow Connector 10"/>
          <p:cNvCxnSpPr/>
          <p:nvPr/>
        </p:nvCxnSpPr>
        <p:spPr>
          <a:xfrm flipV="1">
            <a:off x="2438400" y="4648200"/>
            <a:ext cx="381000" cy="76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1752600" y="3505200"/>
            <a:ext cx="67818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9" name="Straight Arrow Connector 18"/>
          <p:cNvCxnSpPr/>
          <p:nvPr/>
        </p:nvCxnSpPr>
        <p:spPr>
          <a:xfrm flipV="1">
            <a:off x="8534400" y="2286000"/>
            <a:ext cx="0" cy="1219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5" name="Group 12"/>
          <p:cNvGrpSpPr>
            <a:grpSpLocks/>
          </p:cNvGrpSpPr>
          <p:nvPr/>
        </p:nvGrpSpPr>
        <p:grpSpPr bwMode="auto">
          <a:xfrm>
            <a:off x="152400" y="152400"/>
            <a:ext cx="1219200" cy="1114425"/>
            <a:chOff x="33" y="60"/>
            <a:chExt cx="577" cy="559"/>
          </a:xfrm>
        </p:grpSpPr>
        <p:sp>
          <p:nvSpPr>
            <p:cNvPr id="14" name="Freeform 13"/>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 name="Group 29"/>
            <p:cNvGrpSpPr>
              <a:grpSpLocks/>
            </p:cNvGrpSpPr>
            <p:nvPr/>
          </p:nvGrpSpPr>
          <p:grpSpPr bwMode="auto">
            <a:xfrm>
              <a:off x="207" y="555"/>
              <a:ext cx="26" cy="35"/>
              <a:chOff x="207" y="555"/>
              <a:chExt cx="26" cy="35"/>
            </a:xfrm>
          </p:grpSpPr>
          <p:sp>
            <p:nvSpPr>
              <p:cNvPr id="195"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8" name="Group 22"/>
            <p:cNvGrpSpPr>
              <a:grpSpLocks/>
            </p:cNvGrpSpPr>
            <p:nvPr/>
          </p:nvGrpSpPr>
          <p:grpSpPr bwMode="auto">
            <a:xfrm>
              <a:off x="232" y="565"/>
              <a:ext cx="19" cy="28"/>
              <a:chOff x="232" y="565"/>
              <a:chExt cx="19" cy="28"/>
            </a:xfrm>
          </p:grpSpPr>
          <p:sp>
            <p:nvSpPr>
              <p:cNvPr id="193"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2"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0" name="Group 26"/>
            <p:cNvGrpSpPr>
              <a:grpSpLocks/>
            </p:cNvGrpSpPr>
            <p:nvPr/>
          </p:nvGrpSpPr>
          <p:grpSpPr bwMode="auto">
            <a:xfrm>
              <a:off x="321" y="574"/>
              <a:ext cx="26" cy="30"/>
              <a:chOff x="321" y="574"/>
              <a:chExt cx="26" cy="30"/>
            </a:xfrm>
          </p:grpSpPr>
          <p:sp>
            <p:nvSpPr>
              <p:cNvPr id="191"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2" name="Group 42"/>
            <p:cNvGrpSpPr>
              <a:grpSpLocks/>
            </p:cNvGrpSpPr>
            <p:nvPr/>
          </p:nvGrpSpPr>
          <p:grpSpPr bwMode="auto">
            <a:xfrm>
              <a:off x="132" y="137"/>
              <a:ext cx="26" cy="33"/>
              <a:chOff x="132" y="137"/>
              <a:chExt cx="26" cy="33"/>
            </a:xfrm>
          </p:grpSpPr>
          <p:sp>
            <p:nvSpPr>
              <p:cNvPr id="189"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3" name="Group 45"/>
            <p:cNvGrpSpPr>
              <a:grpSpLocks/>
            </p:cNvGrpSpPr>
            <p:nvPr/>
          </p:nvGrpSpPr>
          <p:grpSpPr bwMode="auto">
            <a:xfrm>
              <a:off x="147" y="119"/>
              <a:ext cx="31" cy="32"/>
              <a:chOff x="147" y="119"/>
              <a:chExt cx="31" cy="32"/>
            </a:xfrm>
          </p:grpSpPr>
          <p:sp>
            <p:nvSpPr>
              <p:cNvPr id="187"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52"/>
            <p:cNvGrpSpPr>
              <a:grpSpLocks/>
            </p:cNvGrpSpPr>
            <p:nvPr/>
          </p:nvGrpSpPr>
          <p:grpSpPr bwMode="auto">
            <a:xfrm>
              <a:off x="293" y="71"/>
              <a:ext cx="21" cy="29"/>
              <a:chOff x="293" y="71"/>
              <a:chExt cx="21" cy="29"/>
            </a:xfrm>
          </p:grpSpPr>
          <p:sp>
            <p:nvSpPr>
              <p:cNvPr id="185"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1" name="Group 55"/>
            <p:cNvGrpSpPr>
              <a:grpSpLocks/>
            </p:cNvGrpSpPr>
            <p:nvPr/>
          </p:nvGrpSpPr>
          <p:grpSpPr bwMode="auto">
            <a:xfrm>
              <a:off x="334" y="71"/>
              <a:ext cx="30" cy="32"/>
              <a:chOff x="334" y="71"/>
              <a:chExt cx="30" cy="32"/>
            </a:xfrm>
          </p:grpSpPr>
          <p:sp>
            <p:nvSpPr>
              <p:cNvPr id="183"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5"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2"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3"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4"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3" name="Group 68"/>
            <p:cNvGrpSpPr>
              <a:grpSpLocks/>
            </p:cNvGrpSpPr>
            <p:nvPr/>
          </p:nvGrpSpPr>
          <p:grpSpPr bwMode="auto">
            <a:xfrm>
              <a:off x="101" y="265"/>
              <a:ext cx="213" cy="117"/>
              <a:chOff x="101" y="265"/>
              <a:chExt cx="213" cy="117"/>
            </a:xfrm>
          </p:grpSpPr>
          <p:sp>
            <p:nvSpPr>
              <p:cNvPr id="181"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2"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47" name="Group 71"/>
            <p:cNvGrpSpPr>
              <a:grpSpLocks/>
            </p:cNvGrpSpPr>
            <p:nvPr/>
          </p:nvGrpSpPr>
          <p:grpSpPr bwMode="auto">
            <a:xfrm>
              <a:off x="206" y="293"/>
              <a:ext cx="109" cy="70"/>
              <a:chOff x="206" y="293"/>
              <a:chExt cx="109" cy="70"/>
            </a:xfrm>
          </p:grpSpPr>
          <p:sp>
            <p:nvSpPr>
              <p:cNvPr id="179"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0"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48" name="Group 74"/>
            <p:cNvGrpSpPr>
              <a:grpSpLocks/>
            </p:cNvGrpSpPr>
            <p:nvPr/>
          </p:nvGrpSpPr>
          <p:grpSpPr bwMode="auto">
            <a:xfrm>
              <a:off x="313" y="262"/>
              <a:ext cx="226" cy="120"/>
              <a:chOff x="313" y="262"/>
              <a:chExt cx="226" cy="120"/>
            </a:xfrm>
          </p:grpSpPr>
          <p:sp>
            <p:nvSpPr>
              <p:cNvPr id="177"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3" name="Group 77"/>
            <p:cNvGrpSpPr>
              <a:grpSpLocks/>
            </p:cNvGrpSpPr>
            <p:nvPr/>
          </p:nvGrpSpPr>
          <p:grpSpPr bwMode="auto">
            <a:xfrm>
              <a:off x="313" y="290"/>
              <a:ext cx="115" cy="72"/>
              <a:chOff x="313" y="290"/>
              <a:chExt cx="115" cy="72"/>
            </a:xfrm>
          </p:grpSpPr>
          <p:sp>
            <p:nvSpPr>
              <p:cNvPr id="175"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4" name="Group 80"/>
            <p:cNvGrpSpPr>
              <a:grpSpLocks/>
            </p:cNvGrpSpPr>
            <p:nvPr/>
          </p:nvGrpSpPr>
          <p:grpSpPr bwMode="auto">
            <a:xfrm>
              <a:off x="264" y="288"/>
              <a:ext cx="93" cy="109"/>
              <a:chOff x="264" y="288"/>
              <a:chExt cx="93" cy="109"/>
            </a:xfrm>
          </p:grpSpPr>
          <p:sp>
            <p:nvSpPr>
              <p:cNvPr id="173"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4"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0"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5" name="Group 84"/>
            <p:cNvGrpSpPr>
              <a:grpSpLocks/>
            </p:cNvGrpSpPr>
            <p:nvPr/>
          </p:nvGrpSpPr>
          <p:grpSpPr bwMode="auto">
            <a:xfrm>
              <a:off x="273" y="265"/>
              <a:ext cx="27" cy="16"/>
              <a:chOff x="273" y="265"/>
              <a:chExt cx="27" cy="16"/>
            </a:xfrm>
          </p:grpSpPr>
          <p:sp>
            <p:nvSpPr>
              <p:cNvPr id="171"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2"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2"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3"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4"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5"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6"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66" name="Group 101"/>
            <p:cNvGrpSpPr>
              <a:grpSpLocks/>
            </p:cNvGrpSpPr>
            <p:nvPr/>
          </p:nvGrpSpPr>
          <p:grpSpPr bwMode="auto">
            <a:xfrm>
              <a:off x="248" y="386"/>
              <a:ext cx="125" cy="123"/>
              <a:chOff x="248" y="386"/>
              <a:chExt cx="125" cy="123"/>
            </a:xfrm>
          </p:grpSpPr>
          <p:sp>
            <p:nvSpPr>
              <p:cNvPr id="129"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0"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7"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7"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9"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3"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7"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67" name="Group 156"/>
            <p:cNvGrpSpPr>
              <a:grpSpLocks/>
            </p:cNvGrpSpPr>
            <p:nvPr/>
          </p:nvGrpSpPr>
          <p:grpSpPr bwMode="auto">
            <a:xfrm>
              <a:off x="372" y="175"/>
              <a:ext cx="91" cy="83"/>
              <a:chOff x="372" y="175"/>
              <a:chExt cx="91" cy="83"/>
            </a:xfrm>
          </p:grpSpPr>
          <p:sp>
            <p:nvSpPr>
              <p:cNvPr id="127"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159"/>
            <p:cNvGrpSpPr>
              <a:grpSpLocks/>
            </p:cNvGrpSpPr>
            <p:nvPr/>
          </p:nvGrpSpPr>
          <p:grpSpPr bwMode="auto">
            <a:xfrm>
              <a:off x="171" y="173"/>
              <a:ext cx="91" cy="85"/>
              <a:chOff x="171" y="173"/>
              <a:chExt cx="91" cy="85"/>
            </a:xfrm>
          </p:grpSpPr>
          <p:sp>
            <p:nvSpPr>
              <p:cNvPr id="125"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6"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1"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69" name="Group 165"/>
            <p:cNvGrpSpPr>
              <a:grpSpLocks/>
            </p:cNvGrpSpPr>
            <p:nvPr/>
          </p:nvGrpSpPr>
          <p:grpSpPr bwMode="auto">
            <a:xfrm>
              <a:off x="226" y="481"/>
              <a:ext cx="196" cy="30"/>
              <a:chOff x="226" y="481"/>
              <a:chExt cx="196" cy="30"/>
            </a:xfrm>
          </p:grpSpPr>
          <p:grpSp>
            <p:nvGrpSpPr>
              <p:cNvPr id="71" name="Group 166"/>
              <p:cNvGrpSpPr>
                <a:grpSpLocks/>
              </p:cNvGrpSpPr>
              <p:nvPr/>
            </p:nvGrpSpPr>
            <p:grpSpPr bwMode="auto">
              <a:xfrm>
                <a:off x="226" y="481"/>
                <a:ext cx="68" cy="30"/>
                <a:chOff x="226" y="481"/>
                <a:chExt cx="68" cy="30"/>
              </a:xfrm>
            </p:grpSpPr>
            <p:sp>
              <p:nvSpPr>
                <p:cNvPr id="123"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4"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86" name="Group 169"/>
              <p:cNvGrpSpPr>
                <a:grpSpLocks/>
              </p:cNvGrpSpPr>
              <p:nvPr/>
            </p:nvGrpSpPr>
            <p:grpSpPr bwMode="auto">
              <a:xfrm>
                <a:off x="244" y="482"/>
                <a:ext cx="83" cy="29"/>
                <a:chOff x="244" y="482"/>
                <a:chExt cx="83" cy="29"/>
              </a:xfrm>
            </p:grpSpPr>
            <p:sp>
              <p:nvSpPr>
                <p:cNvPr id="121"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2"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99" name="Group 172"/>
              <p:cNvGrpSpPr>
                <a:grpSpLocks/>
              </p:cNvGrpSpPr>
              <p:nvPr/>
            </p:nvGrpSpPr>
            <p:grpSpPr bwMode="auto">
              <a:xfrm>
                <a:off x="271" y="482"/>
                <a:ext cx="81" cy="29"/>
                <a:chOff x="271" y="482"/>
                <a:chExt cx="81" cy="29"/>
              </a:xfrm>
            </p:grpSpPr>
            <p:sp>
              <p:nvSpPr>
                <p:cNvPr id="119"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0" name="Group 175"/>
              <p:cNvGrpSpPr>
                <a:grpSpLocks/>
              </p:cNvGrpSpPr>
              <p:nvPr/>
            </p:nvGrpSpPr>
            <p:grpSpPr bwMode="auto">
              <a:xfrm>
                <a:off x="300" y="482"/>
                <a:ext cx="87" cy="29"/>
                <a:chOff x="300" y="482"/>
                <a:chExt cx="87" cy="29"/>
              </a:xfrm>
            </p:grpSpPr>
            <p:sp>
              <p:nvSpPr>
                <p:cNvPr id="117"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15"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81"/>
              <p:cNvGrpSpPr>
                <a:grpSpLocks/>
              </p:cNvGrpSpPr>
              <p:nvPr/>
            </p:nvGrpSpPr>
            <p:grpSpPr bwMode="auto">
              <a:xfrm>
                <a:off x="363" y="482"/>
                <a:ext cx="59" cy="29"/>
                <a:chOff x="363" y="482"/>
                <a:chExt cx="59" cy="29"/>
              </a:xfrm>
            </p:grpSpPr>
            <p:sp>
              <p:nvSpPr>
                <p:cNvPr id="113"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5"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6"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7"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8"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9"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200" name="Rectangle 199"/>
          <p:cNvSpPr/>
          <p:nvPr/>
        </p:nvSpPr>
        <p:spPr>
          <a:xfrm>
            <a:off x="3429000" y="990600"/>
            <a:ext cx="2513188" cy="369332"/>
          </a:xfrm>
          <a:prstGeom prst="rect">
            <a:avLst/>
          </a:prstGeom>
        </p:spPr>
        <p:txBody>
          <a:bodyPr wrap="none">
            <a:spAutoFit/>
          </a:bodyPr>
          <a:lstStyle/>
          <a:p>
            <a:pPr algn="ctr"/>
            <a:r>
              <a:rPr lang="en-US" dirty="0" smtClean="0">
                <a:solidFill>
                  <a:prstClr val="black"/>
                </a:solidFill>
              </a:rPr>
              <a:t>ADJUSTING HEADCOUNT</a:t>
            </a:r>
            <a:endParaRPr lang="en-US" dirty="0">
              <a:solidFill>
                <a:prstClr val="black"/>
              </a:solidFill>
            </a:endParaRPr>
          </a:p>
        </p:txBody>
      </p:sp>
      <p:cxnSp>
        <p:nvCxnSpPr>
          <p:cNvPr id="202" name="Straight Connector 201"/>
          <p:cNvCxnSpPr>
            <a:stCxn id="200" idx="1"/>
            <a:endCxn id="200" idx="1"/>
          </p:cNvCxnSpPr>
          <p:nvPr/>
        </p:nvCxnSpPr>
        <p:spPr>
          <a:xfrm>
            <a:off x="3429000" y="11752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cSld>
  <p:clrMapOvr>
    <a:masterClrMapping/>
  </p:clrMapOvr>
  <p:transition spd="med">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SUBMITTING A REQUEST TO VENDOR/CONTRACTING</a:t>
            </a:r>
            <a:endParaRPr lang="en-US" dirty="0">
              <a:solidFill>
                <a:prstClr val="black"/>
              </a:solidFill>
            </a:endParaRPr>
          </a:p>
        </p:txBody>
      </p:sp>
      <p:sp>
        <p:nvSpPr>
          <p:cNvPr id="7" name="TextBox 6"/>
          <p:cNvSpPr txBox="1"/>
          <p:nvPr/>
        </p:nvSpPr>
        <p:spPr>
          <a:xfrm>
            <a:off x="228600" y="1981200"/>
            <a:ext cx="8305800" cy="3754874"/>
          </a:xfrm>
          <a:prstGeom prst="rect">
            <a:avLst/>
          </a:prstGeom>
          <a:noFill/>
        </p:spPr>
        <p:txBody>
          <a:bodyPr wrap="square" rtlCol="0">
            <a:spAutoFit/>
          </a:bodyPr>
          <a:lstStyle/>
          <a:p>
            <a:pPr marL="285750" indent="-285750">
              <a:buFont typeface="Arial" pitchFamily="34" charset="0"/>
              <a:buChar char="•"/>
            </a:pPr>
            <a:r>
              <a:rPr lang="en-US" sz="1400" dirty="0" smtClean="0"/>
              <a:t>Open up the Grocery Request from the Main</a:t>
            </a:r>
            <a:br>
              <a:rPr lang="en-US" sz="1400" dirty="0" smtClean="0"/>
            </a:br>
            <a:r>
              <a:rPr lang="en-US" sz="1400" dirty="0" smtClean="0"/>
              <a:t>Menu by clicking on </a:t>
            </a:r>
            <a:r>
              <a:rPr lang="en-US" sz="1400" b="1" dirty="0" smtClean="0"/>
              <a:t>Grocery Support</a:t>
            </a:r>
            <a:r>
              <a:rPr lang="en-US" sz="1400" dirty="0" smtClean="0"/>
              <a:t> under</a:t>
            </a:r>
            <a:br>
              <a:rPr lang="en-US" sz="1400" dirty="0" smtClean="0"/>
            </a:br>
            <a:r>
              <a:rPr lang="en-US" sz="1400" dirty="0" smtClean="0"/>
              <a:t>Orders/Receipts and then </a:t>
            </a:r>
            <a:r>
              <a:rPr lang="en-US" sz="1400" b="1" dirty="0" smtClean="0"/>
              <a:t>GROCERY ORDERS</a:t>
            </a:r>
            <a:endParaRPr lang="en-US" sz="1400" dirty="0" smtClean="0"/>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Execute a Search for the request </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Print off the Detail Report. (Grocery Order)  </a:t>
            </a:r>
          </a:p>
          <a:p>
            <a:pPr marL="285750" indent="-285750"/>
            <a:r>
              <a:rPr lang="en-US" sz="1400" dirty="0" smtClean="0"/>
              <a:t>	There are two ways to print off the report. </a:t>
            </a:r>
          </a:p>
          <a:p>
            <a:pPr marL="742950" lvl="1" indent="-285750">
              <a:buFont typeface="Arial" pitchFamily="34" charset="0"/>
              <a:buChar char="•"/>
            </a:pPr>
            <a:endParaRPr lang="en-US" sz="1400" dirty="0" smtClean="0"/>
          </a:p>
          <a:p>
            <a:pPr marL="742950" lvl="1" indent="-285750">
              <a:buFont typeface="Arial" pitchFamily="34" charset="0"/>
              <a:buChar char="•"/>
            </a:pPr>
            <a:r>
              <a:rPr lang="en-US" sz="1400" dirty="0" smtClean="0"/>
              <a:t>Click on the Report icon          in the </a:t>
            </a:r>
            <a:br>
              <a:rPr lang="en-US" sz="1400" dirty="0" smtClean="0"/>
            </a:br>
            <a:r>
              <a:rPr lang="en-US" sz="1400" dirty="0" smtClean="0"/>
              <a:t>second column to the left of the request.  Hovering the mouse of the print icons will show which reports are available for the search window</a:t>
            </a:r>
          </a:p>
          <a:p>
            <a:pPr marL="742950" lvl="1" indent="-285750">
              <a:buFont typeface="Arial" pitchFamily="34" charset="0"/>
              <a:buChar char="•"/>
            </a:pPr>
            <a:endParaRPr lang="en-US" sz="1400" dirty="0" smtClean="0"/>
          </a:p>
          <a:p>
            <a:pPr marL="742950" lvl="1" indent="-285750">
              <a:buFont typeface="Arial" pitchFamily="34" charset="0"/>
              <a:buChar char="•"/>
            </a:pPr>
            <a:r>
              <a:rPr lang="en-US" sz="1400" dirty="0" smtClean="0"/>
              <a:t>To view the grocery order list click on    </a:t>
            </a:r>
          </a:p>
          <a:p>
            <a:pPr marL="742950" lvl="1" indent="-285750"/>
            <a:r>
              <a:rPr lang="en-US" sz="1400" dirty="0" smtClean="0"/>
              <a:t>       the edit icon          and then click on the</a:t>
            </a:r>
            <a:br>
              <a:rPr lang="en-US" sz="1400" dirty="0" smtClean="0"/>
            </a:br>
            <a:r>
              <a:rPr lang="en-US" sz="1400" b="1" dirty="0" smtClean="0"/>
              <a:t>PRINT DETAIL</a:t>
            </a:r>
            <a:r>
              <a:rPr lang="en-US" sz="1400" dirty="0" smtClean="0"/>
              <a:t> button located at the top </a:t>
            </a:r>
            <a:br>
              <a:rPr lang="en-US" sz="1400" dirty="0" smtClean="0"/>
            </a:br>
            <a:r>
              <a:rPr lang="en-US" sz="1400" dirty="0" smtClean="0"/>
              <a:t>left of the page.</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17"/>
          <p:cNvGrpSpPr/>
          <p:nvPr/>
        </p:nvGrpSpPr>
        <p:grpSpPr>
          <a:xfrm>
            <a:off x="3962400" y="4419600"/>
            <a:ext cx="4961361" cy="2133600"/>
            <a:chOff x="3886200" y="2057400"/>
            <a:chExt cx="4704347" cy="1752600"/>
          </a:xfrm>
        </p:grpSpPr>
        <p:pic>
          <p:nvPicPr>
            <p:cNvPr id="2050" name="Picture 2"/>
            <p:cNvPicPr>
              <a:picLocks noChangeAspect="1" noChangeArrowheads="1"/>
            </p:cNvPicPr>
            <p:nvPr/>
          </p:nvPicPr>
          <p:blipFill>
            <a:blip r:embed="rId2" cstate="print"/>
            <a:srcRect t="11771" r="26354" b="50954"/>
            <a:stretch>
              <a:fillRect/>
            </a:stretch>
          </p:blipFill>
          <p:spPr bwMode="auto">
            <a:xfrm>
              <a:off x="3886200" y="2057400"/>
              <a:ext cx="4704347" cy="1752600"/>
            </a:xfrm>
            <a:prstGeom prst="rect">
              <a:avLst/>
            </a:prstGeom>
            <a:noFill/>
            <a:ln w="25400">
              <a:solidFill>
                <a:schemeClr val="bg2">
                  <a:lumMod val="25000"/>
                </a:schemeClr>
              </a:solidFill>
              <a:miter lim="800000"/>
              <a:headEnd/>
              <a:tailEnd/>
            </a:ln>
          </p:spPr>
        </p:pic>
        <p:sp>
          <p:nvSpPr>
            <p:cNvPr id="17" name="Rounded Rectangle 16"/>
            <p:cNvSpPr/>
            <p:nvPr/>
          </p:nvSpPr>
          <p:spPr>
            <a:xfrm>
              <a:off x="3894128" y="2257300"/>
              <a:ext cx="537347" cy="228600"/>
            </a:xfrm>
            <a:prstGeom prst="roundRect">
              <a:avLst/>
            </a:pr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2051" name="Picture 3"/>
          <p:cNvPicPr>
            <a:picLocks noChangeAspect="1" noChangeArrowheads="1"/>
          </p:cNvPicPr>
          <p:nvPr/>
        </p:nvPicPr>
        <p:blipFill>
          <a:blip r:embed="rId3" cstate="print"/>
          <a:srcRect t="13974" r="29143" b="47210"/>
          <a:stretch>
            <a:fillRect/>
          </a:stretch>
        </p:blipFill>
        <p:spPr bwMode="auto">
          <a:xfrm>
            <a:off x="4038600" y="1981200"/>
            <a:ext cx="4876800" cy="1905000"/>
          </a:xfrm>
          <a:prstGeom prst="rect">
            <a:avLst/>
          </a:prstGeom>
          <a:noFill/>
          <a:ln w="25400">
            <a:solidFill>
              <a:schemeClr val="bg2">
                <a:lumMod val="25000"/>
              </a:schemeClr>
            </a:solidFill>
            <a:miter lim="800000"/>
            <a:headEnd/>
            <a:tailEnd/>
          </a:ln>
        </p:spPr>
      </p:pic>
      <p:pic>
        <p:nvPicPr>
          <p:cNvPr id="2052" name="Picture 4" descr="C:\Users\eric.clyne\Documents\USERDOCS\43Band\ArtWork\Capture\PrintPreview.gif"/>
          <p:cNvPicPr>
            <a:picLocks noChangeAspect="1" noChangeArrowheads="1"/>
          </p:cNvPicPr>
          <p:nvPr/>
        </p:nvPicPr>
        <p:blipFill>
          <a:blip r:embed="rId4" cstate="print"/>
          <a:srcRect/>
          <a:stretch>
            <a:fillRect/>
          </a:stretch>
        </p:blipFill>
        <p:spPr bwMode="auto">
          <a:xfrm>
            <a:off x="2819400" y="3886200"/>
            <a:ext cx="315686" cy="276225"/>
          </a:xfrm>
          <a:prstGeom prst="rect">
            <a:avLst/>
          </a:prstGeom>
          <a:noFill/>
        </p:spPr>
      </p:pic>
      <p:pic>
        <p:nvPicPr>
          <p:cNvPr id="19" name="Picture 18" descr="Edit"/>
          <p:cNvPicPr/>
          <p:nvPr/>
        </p:nvPicPr>
        <p:blipFill>
          <a:blip r:embed="rId5" cstate="print"/>
          <a:srcRect/>
          <a:stretch>
            <a:fillRect/>
          </a:stretch>
        </p:blipFill>
        <p:spPr bwMode="auto">
          <a:xfrm>
            <a:off x="1981200" y="5029200"/>
            <a:ext cx="288229" cy="203371"/>
          </a:xfrm>
          <a:prstGeom prst="rect">
            <a:avLst/>
          </a:prstGeom>
          <a:noFill/>
          <a:ln w="3175">
            <a:solidFill>
              <a:schemeClr val="tx1"/>
            </a:solidFill>
            <a:miter lim="800000"/>
            <a:headEnd/>
            <a:tailEnd/>
          </a:ln>
        </p:spPr>
      </p:pic>
      <p:cxnSp>
        <p:nvCxnSpPr>
          <p:cNvPr id="13" name="Straight Arrow Connector 12"/>
          <p:cNvCxnSpPr/>
          <p:nvPr/>
        </p:nvCxnSpPr>
        <p:spPr>
          <a:xfrm flipV="1">
            <a:off x="3581400" y="3657600"/>
            <a:ext cx="762000" cy="3810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4343400" y="3505200"/>
            <a:ext cx="304800" cy="2286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13"/>
          <p:cNvGrpSpPr>
            <a:grpSpLocks/>
          </p:cNvGrpSpPr>
          <p:nvPr/>
        </p:nvGrpSpPr>
        <p:grpSpPr bwMode="auto">
          <a:xfrm>
            <a:off x="152400" y="152400"/>
            <a:ext cx="1219200" cy="1114425"/>
            <a:chOff x="33" y="60"/>
            <a:chExt cx="577" cy="559"/>
          </a:xfrm>
        </p:grpSpPr>
        <p:sp>
          <p:nvSpPr>
            <p:cNvPr id="16" name="Freeform 15"/>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3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3"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5"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6"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7"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9"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0"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3"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8"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6" name="Group 165"/>
            <p:cNvGrpSpPr>
              <a:grpSpLocks/>
            </p:cNvGrpSpPr>
            <p:nvPr/>
          </p:nvGrpSpPr>
          <p:grpSpPr bwMode="auto">
            <a:xfrm>
              <a:off x="226" y="481"/>
              <a:ext cx="196" cy="30"/>
              <a:chOff x="226" y="481"/>
              <a:chExt cx="196" cy="30"/>
            </a:xfrm>
          </p:grpSpPr>
          <p:grpSp>
            <p:nvGrpSpPr>
              <p:cNvPr id="109"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2"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3"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4"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3" name="Straight Connector 202"/>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152400" y="1676400"/>
            <a:ext cx="8382000" cy="5047536"/>
          </a:xfrm>
          <a:prstGeom prst="rect">
            <a:avLst/>
          </a:prstGeom>
          <a:noFill/>
        </p:spPr>
        <p:txBody>
          <a:bodyPr wrap="square" rtlCol="0">
            <a:spAutoFit/>
          </a:bodyPr>
          <a:lstStyle/>
          <a:p>
            <a:pPr marL="285750" indent="-285750">
              <a:buFont typeface="Arial" pitchFamily="34" charset="0"/>
              <a:buChar char="•"/>
            </a:pPr>
            <a:r>
              <a:rPr lang="en-US" sz="1400" dirty="0" smtClean="0"/>
              <a:t>The Receipt Qty and all dollar</a:t>
            </a:r>
          </a:p>
          <a:p>
            <a:pPr marL="285750" indent="-285750"/>
            <a:r>
              <a:rPr lang="en-US" sz="1400" dirty="0" smtClean="0"/>
              <a:t>        values must be whitened out prior</a:t>
            </a:r>
          </a:p>
          <a:p>
            <a:pPr marL="285750" indent="-285750"/>
            <a:r>
              <a:rPr lang="en-US" sz="1400" dirty="0" smtClean="0"/>
              <a:t>        submitting to vendor.</a:t>
            </a:r>
          </a:p>
          <a:p>
            <a:pPr marL="285750" indent="-285750"/>
            <a:endParaRPr lang="en-US" sz="1400" dirty="0" smtClean="0"/>
          </a:p>
          <a:p>
            <a:pPr marL="285750" indent="-285750">
              <a:buFont typeface="Arial" pitchFamily="34" charset="0"/>
              <a:buChar char="•"/>
            </a:pPr>
            <a:r>
              <a:rPr lang="en-US" sz="1400" dirty="0" smtClean="0"/>
              <a:t> If a GPC purchase is required, the </a:t>
            </a:r>
          </a:p>
          <a:p>
            <a:pPr marL="285750" indent="-285750"/>
            <a:r>
              <a:rPr lang="en-US" sz="1400" dirty="0" smtClean="0"/>
              <a:t>        vendor must provide a cost </a:t>
            </a:r>
          </a:p>
          <a:p>
            <a:pPr marL="285750" indent="-285750"/>
            <a:r>
              <a:rPr lang="en-US" sz="1400" dirty="0" smtClean="0"/>
              <a:t>        estimate based on meal item </a:t>
            </a:r>
          </a:p>
          <a:p>
            <a:pPr marL="285750" indent="-285750"/>
            <a:r>
              <a:rPr lang="en-US" sz="1400" dirty="0" smtClean="0"/>
              <a:t>        requirements. The cost estimate </a:t>
            </a:r>
          </a:p>
          <a:p>
            <a:pPr marL="285750" indent="-285750"/>
            <a:r>
              <a:rPr lang="en-US" sz="1400" dirty="0" smtClean="0"/>
              <a:t>        must contain itemized prices and </a:t>
            </a:r>
          </a:p>
          <a:p>
            <a:pPr marL="285750" indent="-285750"/>
            <a:r>
              <a:rPr lang="en-US" sz="1400" dirty="0" smtClean="0"/>
              <a:t>        variance of any quantities due to</a:t>
            </a:r>
          </a:p>
          <a:p>
            <a:pPr marL="285750" indent="-285750"/>
            <a:r>
              <a:rPr lang="en-US" sz="1400" dirty="0" smtClean="0"/>
              <a:t>        a difference in packaging.  If a</a:t>
            </a:r>
          </a:p>
          <a:p>
            <a:pPr marL="285750" indent="-285750"/>
            <a:r>
              <a:rPr lang="en-US" sz="1400" dirty="0" smtClean="0"/>
              <a:t>        contract is required, add the </a:t>
            </a:r>
          </a:p>
          <a:p>
            <a:pPr marL="285750" indent="-285750"/>
            <a:r>
              <a:rPr lang="en-US" sz="1400" dirty="0" smtClean="0"/>
              <a:t>        Grocery Support Report to the </a:t>
            </a:r>
          </a:p>
          <a:p>
            <a:pPr marL="285750" indent="-285750"/>
            <a:r>
              <a:rPr lang="en-US" sz="1400" dirty="0" smtClean="0"/>
              <a:t>	GFEBS PR attachments.</a:t>
            </a:r>
          </a:p>
          <a:p>
            <a:pPr marL="285750" indent="-285750"/>
            <a:endParaRPr lang="en-US" sz="1400" dirty="0" smtClean="0"/>
          </a:p>
          <a:p>
            <a:pPr marL="285750" indent="-285750">
              <a:buFont typeface="Arial" pitchFamily="34" charset="0"/>
              <a:buChar char="•"/>
            </a:pPr>
            <a:r>
              <a:rPr lang="en-US" sz="1400" dirty="0" smtClean="0"/>
              <a:t>If there are items listed on the</a:t>
            </a:r>
          </a:p>
          <a:p>
            <a:pPr marL="285750" indent="-285750"/>
            <a:r>
              <a:rPr lang="en-US" sz="1400" dirty="0" smtClean="0"/>
              <a:t>	Grocery Support Report that are</a:t>
            </a:r>
          </a:p>
          <a:p>
            <a:pPr marL="285750" indent="-285750"/>
            <a:r>
              <a:rPr lang="en-US" sz="1400" dirty="0" smtClean="0"/>
              <a:t> 	not needed after the request is</a:t>
            </a:r>
          </a:p>
          <a:p>
            <a:pPr marL="285750" indent="-285750"/>
            <a:r>
              <a:rPr lang="en-US" sz="1400" dirty="0" smtClean="0"/>
              <a:t>	 APPROVED, these items MUST</a:t>
            </a:r>
            <a:br>
              <a:rPr lang="en-US" sz="1400" dirty="0" smtClean="0"/>
            </a:br>
            <a:r>
              <a:rPr lang="en-US" sz="1400" dirty="0" smtClean="0"/>
              <a:t>be lined off or whitened out to</a:t>
            </a:r>
          </a:p>
          <a:p>
            <a:pPr marL="285750" indent="-285750"/>
            <a:r>
              <a:rPr lang="en-US" sz="1400" dirty="0" smtClean="0"/>
              <a:t>       prevent ordering. </a:t>
            </a:r>
          </a:p>
          <a:p>
            <a:pPr marL="285750" indent="-285750"/>
            <a:endParaRPr lang="en-US" sz="1400" dirty="0" smtClean="0"/>
          </a:p>
          <a:p>
            <a:pPr marL="285750" indent="-285750"/>
            <a:endParaRPr lang="en-US" sz="1400"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10" name="Group 9"/>
          <p:cNvGrpSpPr>
            <a:grpSpLocks/>
          </p:cNvGrpSpPr>
          <p:nvPr/>
        </p:nvGrpSpPr>
        <p:grpSpPr bwMode="auto">
          <a:xfrm>
            <a:off x="304800" y="304800"/>
            <a:ext cx="1219200" cy="1114425"/>
            <a:chOff x="33" y="60"/>
            <a:chExt cx="577" cy="559"/>
          </a:xfrm>
        </p:grpSpPr>
        <p:sp>
          <p:nvSpPr>
            <p:cNvPr id="11" name="Freeform 10"/>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5"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0"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1"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2"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8"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3"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65"/>
            <p:cNvGrpSpPr>
              <a:grpSpLocks/>
            </p:cNvGrpSpPr>
            <p:nvPr/>
          </p:nvGrpSpPr>
          <p:grpSpPr bwMode="auto">
            <a:xfrm>
              <a:off x="226" y="481"/>
              <a:ext cx="196" cy="30"/>
              <a:chOff x="226" y="481"/>
              <a:chExt cx="196" cy="30"/>
            </a:xfrm>
          </p:grpSpPr>
          <p:grpSp>
            <p:nvGrpSpPr>
              <p:cNvPr id="104"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600200" y="9906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600200" y="457200"/>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197" name="Rectangle 196"/>
          <p:cNvSpPr/>
          <p:nvPr/>
        </p:nvSpPr>
        <p:spPr>
          <a:xfrm>
            <a:off x="0" y="1066800"/>
            <a:ext cx="9144000" cy="369332"/>
          </a:xfrm>
          <a:prstGeom prst="rect">
            <a:avLst/>
          </a:prstGeom>
        </p:spPr>
        <p:txBody>
          <a:bodyPr wrap="square">
            <a:spAutoFit/>
          </a:bodyPr>
          <a:lstStyle/>
          <a:p>
            <a:pPr algn="ctr"/>
            <a:r>
              <a:rPr lang="en-US" dirty="0" smtClean="0">
                <a:solidFill>
                  <a:prstClr val="black"/>
                </a:solidFill>
              </a:rPr>
              <a:t>SUBMITTING A REQUEST TO VENDOR/CONTRACTING</a:t>
            </a:r>
            <a:endParaRPr lang="en-US" dirty="0">
              <a:solidFill>
                <a:prstClr val="black"/>
              </a:solidFill>
            </a:endParaRPr>
          </a:p>
        </p:txBody>
      </p:sp>
      <p:cxnSp>
        <p:nvCxnSpPr>
          <p:cNvPr id="199" name="Straight Connector 198"/>
          <p:cNvCxnSpPr/>
          <p:nvPr/>
        </p:nvCxnSpPr>
        <p:spPr>
          <a:xfrm>
            <a:off x="0" y="14478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6" name="Picture 2"/>
          <p:cNvPicPr>
            <a:picLocks noChangeAspect="1" noChangeArrowheads="1"/>
          </p:cNvPicPr>
          <p:nvPr/>
        </p:nvPicPr>
        <p:blipFill>
          <a:blip r:embed="rId3" cstate="print"/>
          <a:srcRect/>
          <a:stretch>
            <a:fillRect/>
          </a:stretch>
        </p:blipFill>
        <p:spPr bwMode="auto">
          <a:xfrm>
            <a:off x="3124200" y="1676400"/>
            <a:ext cx="5791200" cy="4343401"/>
          </a:xfrm>
          <a:prstGeom prst="rect">
            <a:avLst/>
          </a:prstGeom>
          <a:noFill/>
          <a:ln w="15875">
            <a:solidFill>
              <a:schemeClr val="tx1">
                <a:lumMod val="75000"/>
                <a:lumOff val="25000"/>
              </a:schemeClr>
            </a:solidFill>
            <a:miter lim="800000"/>
            <a:headEnd/>
            <a:tailEnd/>
          </a:ln>
        </p:spPr>
      </p:pic>
      <p:cxnSp>
        <p:nvCxnSpPr>
          <p:cNvPr id="200" name="Straight Connector 199"/>
          <p:cNvCxnSpPr/>
          <p:nvPr/>
        </p:nvCxnSpPr>
        <p:spPr>
          <a:xfrm>
            <a:off x="3352800" y="5029200"/>
            <a:ext cx="55626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Straight Arrow Connector 202"/>
          <p:cNvCxnSpPr/>
          <p:nvPr/>
        </p:nvCxnSpPr>
        <p:spPr>
          <a:xfrm>
            <a:off x="2895600" y="1905000"/>
            <a:ext cx="4648200" cy="14478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2" name="Rectangle 201"/>
          <p:cNvSpPr/>
          <p:nvPr/>
        </p:nvSpPr>
        <p:spPr>
          <a:xfrm>
            <a:off x="7620000" y="4876800"/>
            <a:ext cx="1295400" cy="11430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05" name="Straight Arrow Connector 204"/>
          <p:cNvCxnSpPr/>
          <p:nvPr/>
        </p:nvCxnSpPr>
        <p:spPr>
          <a:xfrm>
            <a:off x="2971800" y="1905000"/>
            <a:ext cx="4648200" cy="28956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4" name="Straight Arrow Connector 203"/>
          <p:cNvCxnSpPr/>
          <p:nvPr/>
        </p:nvCxnSpPr>
        <p:spPr>
          <a:xfrm>
            <a:off x="2819400" y="5029200"/>
            <a:ext cx="457200" cy="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4" name="Straight Arrow Connector 213"/>
          <p:cNvCxnSpPr/>
          <p:nvPr/>
        </p:nvCxnSpPr>
        <p:spPr>
          <a:xfrm>
            <a:off x="2895600" y="1905000"/>
            <a:ext cx="4343400" cy="4572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066800"/>
            <a:ext cx="9144000" cy="369332"/>
          </a:xfrm>
          <a:prstGeom prst="rect">
            <a:avLst/>
          </a:prstGeom>
          <a:noFill/>
        </p:spPr>
        <p:txBody>
          <a:bodyPr wrap="square" rtlCol="0">
            <a:spAutoFit/>
          </a:bodyPr>
          <a:lstStyle/>
          <a:p>
            <a:pPr algn="ctr"/>
            <a:r>
              <a:rPr lang="en-US" dirty="0" smtClean="0">
                <a:solidFill>
                  <a:prstClr val="black"/>
                </a:solidFill>
              </a:rPr>
              <a:t>CHECKING STATUS OF REQUEST</a:t>
            </a:r>
            <a:endParaRPr lang="en-US" dirty="0">
              <a:solidFill>
                <a:prstClr val="black"/>
              </a:solidFill>
            </a:endParaRPr>
          </a:p>
        </p:txBody>
      </p:sp>
      <p:sp>
        <p:nvSpPr>
          <p:cNvPr id="7" name="TextBox 6"/>
          <p:cNvSpPr txBox="1"/>
          <p:nvPr/>
        </p:nvSpPr>
        <p:spPr>
          <a:xfrm>
            <a:off x="228600" y="1981200"/>
            <a:ext cx="8382000" cy="4401205"/>
          </a:xfrm>
          <a:prstGeom prst="rect">
            <a:avLst/>
          </a:prstGeom>
          <a:noFill/>
        </p:spPr>
        <p:txBody>
          <a:bodyPr wrap="square" rtlCol="0">
            <a:spAutoFit/>
          </a:bodyPr>
          <a:lstStyle/>
          <a:p>
            <a:pPr marL="285750" indent="-285750">
              <a:buFont typeface="Arial" pitchFamily="34" charset="0"/>
              <a:buChar char="•"/>
            </a:pPr>
            <a:r>
              <a:rPr lang="en-US" sz="1400" dirty="0" smtClean="0"/>
              <a:t>Select “</a:t>
            </a:r>
            <a:r>
              <a:rPr lang="en-US" sz="1400" b="1" dirty="0" smtClean="0"/>
              <a:t>Grocery Support</a:t>
            </a:r>
            <a:r>
              <a:rPr lang="en-US" sz="1400" dirty="0" smtClean="0"/>
              <a:t>” under </a:t>
            </a:r>
            <a:br>
              <a:rPr lang="en-US" sz="1400" dirty="0" smtClean="0"/>
            </a:br>
            <a:r>
              <a:rPr lang="en-US" sz="1400" dirty="0" smtClean="0"/>
              <a:t>Orders / Receipts section.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a:t>
            </a:r>
            <a:r>
              <a:rPr lang="en-US" sz="1400" b="1" dirty="0" smtClean="0"/>
              <a:t>Grocery Order</a:t>
            </a:r>
            <a:r>
              <a:rPr lang="en-US" sz="1400" dirty="0" smtClean="0"/>
              <a: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Execute a search for the grocery </a:t>
            </a:r>
            <a:br>
              <a:rPr lang="en-US" sz="1400" dirty="0" smtClean="0"/>
            </a:br>
            <a:r>
              <a:rPr lang="en-US" sz="1400" dirty="0" smtClean="0"/>
              <a:t>order.  If you select ALL under </a:t>
            </a:r>
            <a:br>
              <a:rPr lang="en-US" sz="1400" dirty="0" smtClean="0"/>
            </a:br>
            <a:r>
              <a:rPr lang="en-US" sz="1400" dirty="0" smtClean="0"/>
              <a:t>status, all grocery orders will be </a:t>
            </a:r>
            <a:br>
              <a:rPr lang="en-US" sz="1400" dirty="0" smtClean="0"/>
            </a:br>
            <a:r>
              <a:rPr lang="en-US" sz="1400" dirty="0" smtClean="0"/>
              <a:t>displayed.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The Status is located on the far right of</a:t>
            </a:r>
            <a:br>
              <a:rPr lang="en-US" sz="1400" dirty="0" smtClean="0"/>
            </a:br>
            <a:r>
              <a:rPr lang="en-US" sz="1400" dirty="0" smtClean="0"/>
              <a:t>the request.</a:t>
            </a:r>
          </a:p>
          <a:p>
            <a:pPr marL="742950" lvl="1" indent="-285750">
              <a:buFont typeface="Arial" pitchFamily="34" charset="0"/>
              <a:buChar char="•"/>
            </a:pPr>
            <a:r>
              <a:rPr lang="en-US" sz="1400" dirty="0" smtClean="0"/>
              <a:t>Unsubmitted</a:t>
            </a:r>
          </a:p>
          <a:p>
            <a:pPr marL="742950" lvl="1" indent="-285750">
              <a:buFont typeface="Arial" pitchFamily="34" charset="0"/>
              <a:buChar char="•"/>
            </a:pPr>
            <a:r>
              <a:rPr lang="en-US" sz="1400" dirty="0" smtClean="0"/>
              <a:t>Submitted</a:t>
            </a:r>
          </a:p>
          <a:p>
            <a:pPr marL="742950" lvl="1" indent="-285750">
              <a:buFont typeface="Arial" pitchFamily="34" charset="0"/>
              <a:buChar char="•"/>
            </a:pPr>
            <a:r>
              <a:rPr lang="en-US" sz="1400" dirty="0" smtClean="0"/>
              <a:t>Approved</a:t>
            </a:r>
          </a:p>
          <a:p>
            <a:pPr marL="742950" lvl="1" indent="-285750">
              <a:buFont typeface="Arial" pitchFamily="34" charset="0"/>
              <a:buChar char="•"/>
            </a:pPr>
            <a:r>
              <a:rPr lang="en-US" sz="1400" b="1" dirty="0" smtClean="0">
                <a:solidFill>
                  <a:srgbClr val="FF0000"/>
                </a:solidFill>
              </a:rPr>
              <a:t>Disapproved (Can be re-opened and resubmitted to correct administrative changes)</a:t>
            </a:r>
          </a:p>
          <a:p>
            <a:pPr marL="742950" lvl="1" indent="-285750">
              <a:buFont typeface="Arial" pitchFamily="34" charset="0"/>
              <a:buChar char="•"/>
            </a:pPr>
            <a:r>
              <a:rPr lang="en-US" sz="1400" dirty="0" smtClean="0"/>
              <a:t>Pending Contract</a:t>
            </a:r>
          </a:p>
          <a:p>
            <a:pPr marL="742950" lvl="1" indent="-285750">
              <a:buFont typeface="Arial" pitchFamily="34" charset="0"/>
              <a:buChar char="•"/>
            </a:pPr>
            <a:r>
              <a:rPr lang="en-US" sz="1400" dirty="0" smtClean="0"/>
              <a:t>Voided</a:t>
            </a:r>
          </a:p>
          <a:p>
            <a:pPr marL="742950" lvl="1" indent="-285750">
              <a:buFont typeface="Arial" pitchFamily="34" charset="0"/>
              <a:buChar char="•"/>
            </a:pPr>
            <a:r>
              <a:rPr lang="en-US" sz="1400" dirty="0" smtClean="0"/>
              <a:t>Closed</a:t>
            </a:r>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10" name="Picture 9"/>
          <p:cNvPicPr/>
          <p:nvPr/>
        </p:nvPicPr>
        <p:blipFill>
          <a:blip r:embed="rId2" cstate="print"/>
          <a:srcRect t="9250" r="13333" b="54578"/>
          <a:stretch>
            <a:fillRect/>
          </a:stretch>
        </p:blipFill>
        <p:spPr bwMode="auto">
          <a:xfrm>
            <a:off x="3048000" y="2133600"/>
            <a:ext cx="5860081" cy="1905000"/>
          </a:xfrm>
          <a:prstGeom prst="rect">
            <a:avLst/>
          </a:prstGeom>
          <a:noFill/>
          <a:ln w="9525">
            <a:solidFill>
              <a:schemeClr val="tx1"/>
            </a:solidFill>
            <a:miter lim="800000"/>
            <a:headEnd/>
            <a:tailEnd/>
          </a:ln>
        </p:spPr>
      </p:pic>
      <p:sp>
        <p:nvSpPr>
          <p:cNvPr id="11" name="Rounded Rectangle 10"/>
          <p:cNvSpPr/>
          <p:nvPr/>
        </p:nvSpPr>
        <p:spPr>
          <a:xfrm>
            <a:off x="5334000" y="2514600"/>
            <a:ext cx="762000" cy="152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3" name="Group 17"/>
          <p:cNvGrpSpPr/>
          <p:nvPr/>
        </p:nvGrpSpPr>
        <p:grpSpPr>
          <a:xfrm>
            <a:off x="3733800" y="3352800"/>
            <a:ext cx="4953000" cy="1752600"/>
            <a:chOff x="3733800" y="3352800"/>
            <a:chExt cx="4953000" cy="1752600"/>
          </a:xfrm>
        </p:grpSpPr>
        <p:pic>
          <p:nvPicPr>
            <p:cNvPr id="14" name="Picture 13"/>
            <p:cNvPicPr/>
            <p:nvPr/>
          </p:nvPicPr>
          <p:blipFill rotWithShape="1">
            <a:blip r:embed="rId3" cstate="print"/>
            <a:srcRect t="21828" r="43735" b="49240"/>
            <a:stretch/>
          </p:blipFill>
          <p:spPr bwMode="auto">
            <a:xfrm>
              <a:off x="3733800" y="3352800"/>
              <a:ext cx="4953000" cy="1752600"/>
            </a:xfrm>
            <a:prstGeom prst="rect">
              <a:avLst/>
            </a:prstGeom>
            <a:ln>
              <a:solidFill>
                <a:schemeClr val="tx1"/>
              </a:solidFill>
            </a:ln>
            <a:extLst>
              <a:ext uri="{53640926-AAD7-44D8-BBD7-CCE9431645EC}">
                <a14:shadowObscured xmlns:a14="http://schemas.microsoft.com/office/drawing/2010/main" xmlns=""/>
              </a:ext>
            </a:extLst>
          </p:spPr>
        </p:pic>
        <p:sp>
          <p:nvSpPr>
            <p:cNvPr id="17" name="Rounded Rectangle 16"/>
            <p:cNvSpPr/>
            <p:nvPr/>
          </p:nvSpPr>
          <p:spPr>
            <a:xfrm>
              <a:off x="7620000" y="4712525"/>
              <a:ext cx="762000" cy="3048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11"/>
          <p:cNvGrpSpPr>
            <a:grpSpLocks/>
          </p:cNvGrpSpPr>
          <p:nvPr/>
        </p:nvGrpSpPr>
        <p:grpSpPr bwMode="auto">
          <a:xfrm>
            <a:off x="304800" y="304800"/>
            <a:ext cx="1219200" cy="1114425"/>
            <a:chOff x="33" y="60"/>
            <a:chExt cx="577" cy="559"/>
          </a:xfrm>
        </p:grpSpPr>
        <p:sp>
          <p:nvSpPr>
            <p:cNvPr id="13" name="Freeform 1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9" name="Group 211"/>
            <p:cNvGrpSpPr>
              <a:grpSpLocks/>
            </p:cNvGrpSpPr>
            <p:nvPr/>
          </p:nvGrpSpPr>
          <p:grpSpPr bwMode="auto">
            <a:xfrm>
              <a:off x="207" y="555"/>
              <a:ext cx="26" cy="35"/>
              <a:chOff x="207" y="555"/>
              <a:chExt cx="26" cy="35"/>
            </a:xfrm>
          </p:grpSpPr>
          <p:sp>
            <p:nvSpPr>
              <p:cNvPr id="194"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0" name="Group 22"/>
            <p:cNvGrpSpPr>
              <a:grpSpLocks/>
            </p:cNvGrpSpPr>
            <p:nvPr/>
          </p:nvGrpSpPr>
          <p:grpSpPr bwMode="auto">
            <a:xfrm>
              <a:off x="232" y="565"/>
              <a:ext cx="19" cy="28"/>
              <a:chOff x="232" y="565"/>
              <a:chExt cx="19" cy="28"/>
            </a:xfrm>
          </p:grpSpPr>
          <p:sp>
            <p:nvSpPr>
              <p:cNvPr id="192"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26"/>
            <p:cNvGrpSpPr>
              <a:grpSpLocks/>
            </p:cNvGrpSpPr>
            <p:nvPr/>
          </p:nvGrpSpPr>
          <p:grpSpPr bwMode="auto">
            <a:xfrm>
              <a:off x="321" y="574"/>
              <a:ext cx="26" cy="30"/>
              <a:chOff x="321" y="574"/>
              <a:chExt cx="26" cy="30"/>
            </a:xfrm>
          </p:grpSpPr>
          <p:sp>
            <p:nvSpPr>
              <p:cNvPr id="190"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3"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42"/>
            <p:cNvGrpSpPr>
              <a:grpSpLocks/>
            </p:cNvGrpSpPr>
            <p:nvPr/>
          </p:nvGrpSpPr>
          <p:grpSpPr bwMode="auto">
            <a:xfrm>
              <a:off x="132" y="137"/>
              <a:ext cx="26" cy="33"/>
              <a:chOff x="132" y="137"/>
              <a:chExt cx="26" cy="33"/>
            </a:xfrm>
          </p:grpSpPr>
          <p:sp>
            <p:nvSpPr>
              <p:cNvPr id="188"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45"/>
            <p:cNvGrpSpPr>
              <a:grpSpLocks/>
            </p:cNvGrpSpPr>
            <p:nvPr/>
          </p:nvGrpSpPr>
          <p:grpSpPr bwMode="auto">
            <a:xfrm>
              <a:off x="147" y="119"/>
              <a:ext cx="31" cy="32"/>
              <a:chOff x="147" y="119"/>
              <a:chExt cx="31" cy="32"/>
            </a:xfrm>
          </p:grpSpPr>
          <p:sp>
            <p:nvSpPr>
              <p:cNvPr id="186"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2" name="Group 52"/>
            <p:cNvGrpSpPr>
              <a:grpSpLocks/>
            </p:cNvGrpSpPr>
            <p:nvPr/>
          </p:nvGrpSpPr>
          <p:grpSpPr bwMode="auto">
            <a:xfrm>
              <a:off x="293" y="71"/>
              <a:ext cx="21" cy="29"/>
              <a:chOff x="293" y="71"/>
              <a:chExt cx="21" cy="29"/>
            </a:xfrm>
          </p:grpSpPr>
          <p:sp>
            <p:nvSpPr>
              <p:cNvPr id="184"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3" name="Group 55"/>
            <p:cNvGrpSpPr>
              <a:grpSpLocks/>
            </p:cNvGrpSpPr>
            <p:nvPr/>
          </p:nvGrpSpPr>
          <p:grpSpPr bwMode="auto">
            <a:xfrm>
              <a:off x="334" y="71"/>
              <a:ext cx="30" cy="32"/>
              <a:chOff x="334" y="71"/>
              <a:chExt cx="30" cy="32"/>
            </a:xfrm>
          </p:grpSpPr>
          <p:sp>
            <p:nvSpPr>
              <p:cNvPr id="182"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4"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1"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2"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4" name="Group 68"/>
            <p:cNvGrpSpPr>
              <a:grpSpLocks/>
            </p:cNvGrpSpPr>
            <p:nvPr/>
          </p:nvGrpSpPr>
          <p:grpSpPr bwMode="auto">
            <a:xfrm>
              <a:off x="101" y="265"/>
              <a:ext cx="213" cy="117"/>
              <a:chOff x="101" y="265"/>
              <a:chExt cx="213" cy="117"/>
            </a:xfrm>
          </p:grpSpPr>
          <p:sp>
            <p:nvSpPr>
              <p:cNvPr id="180"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1"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1"/>
            <p:cNvGrpSpPr>
              <a:grpSpLocks/>
            </p:cNvGrpSpPr>
            <p:nvPr/>
          </p:nvGrpSpPr>
          <p:grpSpPr bwMode="auto">
            <a:xfrm>
              <a:off x="206" y="293"/>
              <a:ext cx="109" cy="70"/>
              <a:chOff x="206" y="293"/>
              <a:chExt cx="109" cy="70"/>
            </a:xfrm>
          </p:grpSpPr>
          <p:sp>
            <p:nvSpPr>
              <p:cNvPr id="178"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9"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74"/>
            <p:cNvGrpSpPr>
              <a:grpSpLocks/>
            </p:cNvGrpSpPr>
            <p:nvPr/>
          </p:nvGrpSpPr>
          <p:grpSpPr bwMode="auto">
            <a:xfrm>
              <a:off x="313" y="262"/>
              <a:ext cx="226" cy="120"/>
              <a:chOff x="313" y="262"/>
              <a:chExt cx="226" cy="120"/>
            </a:xfrm>
          </p:grpSpPr>
          <p:sp>
            <p:nvSpPr>
              <p:cNvPr id="176"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7"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7" name="Group 77"/>
            <p:cNvGrpSpPr>
              <a:grpSpLocks/>
            </p:cNvGrpSpPr>
            <p:nvPr/>
          </p:nvGrpSpPr>
          <p:grpSpPr bwMode="auto">
            <a:xfrm>
              <a:off x="313" y="290"/>
              <a:ext cx="115" cy="72"/>
              <a:chOff x="313" y="290"/>
              <a:chExt cx="115" cy="72"/>
            </a:xfrm>
          </p:grpSpPr>
          <p:sp>
            <p:nvSpPr>
              <p:cNvPr id="174"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5"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8" name="Group 80"/>
            <p:cNvGrpSpPr>
              <a:grpSpLocks/>
            </p:cNvGrpSpPr>
            <p:nvPr/>
          </p:nvGrpSpPr>
          <p:grpSpPr bwMode="auto">
            <a:xfrm>
              <a:off x="264" y="288"/>
              <a:ext cx="93" cy="109"/>
              <a:chOff x="264" y="288"/>
              <a:chExt cx="93" cy="109"/>
            </a:xfrm>
          </p:grpSpPr>
          <p:sp>
            <p:nvSpPr>
              <p:cNvPr id="172"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3"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9"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0" name="Group 84"/>
            <p:cNvGrpSpPr>
              <a:grpSpLocks/>
            </p:cNvGrpSpPr>
            <p:nvPr/>
          </p:nvGrpSpPr>
          <p:grpSpPr bwMode="auto">
            <a:xfrm>
              <a:off x="273" y="265"/>
              <a:ext cx="27" cy="16"/>
              <a:chOff x="273" y="265"/>
              <a:chExt cx="27" cy="16"/>
            </a:xfrm>
          </p:grpSpPr>
          <p:sp>
            <p:nvSpPr>
              <p:cNvPr id="170"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1"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1"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2"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3"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4"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5"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2"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3"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4"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5" name="Group 101"/>
            <p:cNvGrpSpPr>
              <a:grpSpLocks/>
            </p:cNvGrpSpPr>
            <p:nvPr/>
          </p:nvGrpSpPr>
          <p:grpSpPr bwMode="auto">
            <a:xfrm>
              <a:off x="248" y="386"/>
              <a:ext cx="125" cy="123"/>
              <a:chOff x="248" y="386"/>
              <a:chExt cx="125" cy="123"/>
            </a:xfrm>
          </p:grpSpPr>
          <p:sp>
            <p:nvSpPr>
              <p:cNvPr id="128"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9"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6"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6"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8"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4"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6"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8" name="Group 156"/>
            <p:cNvGrpSpPr>
              <a:grpSpLocks/>
            </p:cNvGrpSpPr>
            <p:nvPr/>
          </p:nvGrpSpPr>
          <p:grpSpPr bwMode="auto">
            <a:xfrm>
              <a:off x="372" y="175"/>
              <a:ext cx="91" cy="83"/>
              <a:chOff x="372" y="175"/>
              <a:chExt cx="91" cy="83"/>
            </a:xfrm>
          </p:grpSpPr>
          <p:sp>
            <p:nvSpPr>
              <p:cNvPr id="126"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7"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9" name="Group 159"/>
            <p:cNvGrpSpPr>
              <a:grpSpLocks/>
            </p:cNvGrpSpPr>
            <p:nvPr/>
          </p:nvGrpSpPr>
          <p:grpSpPr bwMode="auto">
            <a:xfrm>
              <a:off x="171" y="173"/>
              <a:ext cx="91" cy="85"/>
              <a:chOff x="171" y="173"/>
              <a:chExt cx="91" cy="85"/>
            </a:xfrm>
          </p:grpSpPr>
          <p:sp>
            <p:nvSpPr>
              <p:cNvPr id="124"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0"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3" name="Group 165"/>
            <p:cNvGrpSpPr>
              <a:grpSpLocks/>
            </p:cNvGrpSpPr>
            <p:nvPr/>
          </p:nvGrpSpPr>
          <p:grpSpPr bwMode="auto">
            <a:xfrm>
              <a:off x="226" y="481"/>
              <a:ext cx="196" cy="30"/>
              <a:chOff x="226" y="481"/>
              <a:chExt cx="196" cy="30"/>
            </a:xfrm>
          </p:grpSpPr>
          <p:grpSp>
            <p:nvGrpSpPr>
              <p:cNvPr id="106" name="Group 166"/>
              <p:cNvGrpSpPr>
                <a:grpSpLocks/>
              </p:cNvGrpSpPr>
              <p:nvPr/>
            </p:nvGrpSpPr>
            <p:grpSpPr bwMode="auto">
              <a:xfrm>
                <a:off x="226" y="481"/>
                <a:ext cx="68" cy="30"/>
                <a:chOff x="226" y="481"/>
                <a:chExt cx="68" cy="30"/>
              </a:xfrm>
            </p:grpSpPr>
            <p:sp>
              <p:nvSpPr>
                <p:cNvPr id="122"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3"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69"/>
              <p:cNvGrpSpPr>
                <a:grpSpLocks/>
              </p:cNvGrpSpPr>
              <p:nvPr/>
            </p:nvGrpSpPr>
            <p:grpSpPr bwMode="auto">
              <a:xfrm>
                <a:off x="244" y="482"/>
                <a:ext cx="83" cy="29"/>
                <a:chOff x="244" y="482"/>
                <a:chExt cx="83" cy="29"/>
              </a:xfrm>
            </p:grpSpPr>
            <p:sp>
              <p:nvSpPr>
                <p:cNvPr id="120"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1"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2"/>
              <p:cNvGrpSpPr>
                <a:grpSpLocks/>
              </p:cNvGrpSpPr>
              <p:nvPr/>
            </p:nvGrpSpPr>
            <p:grpSpPr bwMode="auto">
              <a:xfrm>
                <a:off x="271" y="482"/>
                <a:ext cx="81" cy="29"/>
                <a:chOff x="271" y="482"/>
                <a:chExt cx="81" cy="29"/>
              </a:xfrm>
            </p:grpSpPr>
            <p:sp>
              <p:nvSpPr>
                <p:cNvPr id="118"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9"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75"/>
              <p:cNvGrpSpPr>
                <a:grpSpLocks/>
              </p:cNvGrpSpPr>
              <p:nvPr/>
            </p:nvGrpSpPr>
            <p:grpSpPr bwMode="auto">
              <a:xfrm>
                <a:off x="300" y="482"/>
                <a:ext cx="87" cy="29"/>
                <a:chOff x="300" y="482"/>
                <a:chExt cx="87" cy="29"/>
              </a:xfrm>
            </p:grpSpPr>
            <p:sp>
              <p:nvSpPr>
                <p:cNvPr id="116"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7"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0" name="Group 178"/>
              <p:cNvGrpSpPr>
                <a:grpSpLocks/>
              </p:cNvGrpSpPr>
              <p:nvPr/>
            </p:nvGrpSpPr>
            <p:grpSpPr bwMode="auto">
              <a:xfrm>
                <a:off x="334" y="482"/>
                <a:ext cx="80" cy="29"/>
                <a:chOff x="334" y="482"/>
                <a:chExt cx="80" cy="29"/>
              </a:xfrm>
            </p:grpSpPr>
            <p:sp>
              <p:nvSpPr>
                <p:cNvPr id="114"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5"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1" name="Group 181"/>
              <p:cNvGrpSpPr>
                <a:grpSpLocks/>
              </p:cNvGrpSpPr>
              <p:nvPr/>
            </p:nvGrpSpPr>
            <p:grpSpPr bwMode="auto">
              <a:xfrm>
                <a:off x="363" y="482"/>
                <a:ext cx="59" cy="29"/>
                <a:chOff x="363" y="482"/>
                <a:chExt cx="59" cy="29"/>
              </a:xfrm>
            </p:grpSpPr>
            <p:sp>
              <p:nvSpPr>
                <p:cNvPr id="112"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3"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4"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5"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6"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7" name="Rectangle 187"/>
          <p:cNvSpPr>
            <a:spLocks noChangeArrowheads="1"/>
          </p:cNvSpPr>
          <p:nvPr/>
        </p:nvSpPr>
        <p:spPr bwMode="auto">
          <a:xfrm>
            <a:off x="1600200" y="9906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8"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endParaRPr lang="en-US" sz="2400" b="1" dirty="0"/>
          </a:p>
        </p:txBody>
      </p:sp>
      <p:sp>
        <p:nvSpPr>
          <p:cNvPr id="199" name="Rectangle 3"/>
          <p:cNvSpPr>
            <a:spLocks noChangeArrowheads="1"/>
          </p:cNvSpPr>
          <p:nvPr/>
        </p:nvSpPr>
        <p:spPr bwMode="auto">
          <a:xfrm>
            <a:off x="1600200" y="457200"/>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1" name="Straight Connector 200"/>
          <p:cNvCxnSpPr/>
          <p:nvPr/>
        </p:nvCxnSpPr>
        <p:spPr>
          <a:xfrm>
            <a:off x="0" y="14478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RESUBMITTING A DISAPPROVED REQUEST</a:t>
            </a:r>
            <a:endParaRPr lang="en-US" dirty="0">
              <a:solidFill>
                <a:prstClr val="black"/>
              </a:solidFill>
            </a:endParaRPr>
          </a:p>
        </p:txBody>
      </p:sp>
      <p:sp>
        <p:nvSpPr>
          <p:cNvPr id="7" name="TextBox 6"/>
          <p:cNvSpPr txBox="1"/>
          <p:nvPr/>
        </p:nvSpPr>
        <p:spPr>
          <a:xfrm>
            <a:off x="152400" y="1828800"/>
            <a:ext cx="8382000" cy="3970318"/>
          </a:xfrm>
          <a:prstGeom prst="rect">
            <a:avLst/>
          </a:prstGeom>
          <a:noFill/>
        </p:spPr>
        <p:txBody>
          <a:bodyPr wrap="square" rtlCol="0">
            <a:spAutoFit/>
          </a:bodyPr>
          <a:lstStyle/>
          <a:p>
            <a:pPr marL="285750" indent="-285750">
              <a:buFont typeface="Arial" pitchFamily="34" charset="0"/>
              <a:buChar char="•"/>
            </a:pPr>
            <a:r>
              <a:rPr lang="en-US" sz="1400" dirty="0" smtClean="0"/>
              <a:t>Requests that are returned </a:t>
            </a:r>
          </a:p>
          <a:p>
            <a:pPr marL="285750" indent="-285750"/>
            <a:r>
              <a:rPr lang="en-US" sz="1400" dirty="0" smtClean="0"/>
              <a:t>	Disapproved for administrative</a:t>
            </a:r>
          </a:p>
          <a:p>
            <a:pPr marL="285750" indent="-285750"/>
            <a:r>
              <a:rPr lang="en-US" sz="1400" dirty="0" smtClean="0"/>
              <a:t>	 reasons can be re-opened and </a:t>
            </a:r>
          </a:p>
          <a:p>
            <a:pPr marL="285750" indent="-285750"/>
            <a:r>
              <a:rPr lang="en-US" sz="1400" dirty="0" smtClean="0"/>
              <a:t>	resubmitted.  The dates of the</a:t>
            </a:r>
          </a:p>
          <a:p>
            <a:pPr marL="285750" indent="-285750"/>
            <a:r>
              <a:rPr lang="en-US" sz="1400" dirty="0" smtClean="0"/>
              <a:t>	 battle assembly cannot be changed.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To re-active a disapproved request,</a:t>
            </a:r>
          </a:p>
          <a:p>
            <a:pPr marL="285750" indent="-285750"/>
            <a:r>
              <a:rPr lang="en-US" sz="1400" dirty="0" smtClean="0"/>
              <a:t>	 open the request that was </a:t>
            </a:r>
          </a:p>
          <a:p>
            <a:pPr marL="285750" indent="-285750"/>
            <a:r>
              <a:rPr lang="en-US" sz="1400" dirty="0" smtClean="0"/>
              <a:t>	disapproved and click on the </a:t>
            </a:r>
          </a:p>
          <a:p>
            <a:pPr marL="285750" indent="-285750"/>
            <a:r>
              <a:rPr lang="en-US" sz="1400" b="1" dirty="0" smtClean="0"/>
              <a:t>	REOPEN</a:t>
            </a:r>
            <a:r>
              <a:rPr lang="en-US" sz="1400" dirty="0" smtClean="0"/>
              <a:t> button located at the top</a:t>
            </a:r>
          </a:p>
          <a:p>
            <a:pPr marL="285750" indent="-285750"/>
            <a:r>
              <a:rPr lang="en-US" sz="1400" dirty="0" smtClean="0"/>
              <a:t>	 left of the screen.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Headcount information cannot be</a:t>
            </a:r>
          </a:p>
          <a:p>
            <a:pPr marL="285750" indent="-285750"/>
            <a:r>
              <a:rPr lang="en-US" sz="1400" dirty="0" smtClean="0"/>
              <a:t>	 rescaled from this window you must </a:t>
            </a:r>
          </a:p>
          <a:p>
            <a:pPr marL="285750" indent="-285750"/>
            <a:r>
              <a:rPr lang="en-US" sz="1400" dirty="0" smtClean="0"/>
              <a:t>	go through the </a:t>
            </a:r>
            <a:r>
              <a:rPr lang="en-US" sz="1400" b="1" dirty="0" smtClean="0"/>
              <a:t>GROCERY SCALE ORDER</a:t>
            </a:r>
            <a:r>
              <a:rPr lang="en-US" sz="1400" dirty="0" smtClean="0"/>
              <a:t> </a:t>
            </a:r>
          </a:p>
          <a:p>
            <a:pPr marL="285750" indent="-285750"/>
            <a:r>
              <a:rPr lang="en-US" sz="1400" dirty="0" smtClean="0"/>
              <a:t>	addressed early in this presentation.</a:t>
            </a:r>
          </a:p>
          <a:p>
            <a:pPr marL="285750" indent="-285750">
              <a:buFont typeface="Arial" pitchFamily="34" charset="0"/>
              <a:buChar char="•"/>
            </a:pPr>
            <a:endParaRPr lang="en-US" sz="1400" dirty="0" smtClean="0"/>
          </a:p>
          <a:p>
            <a:pPr marL="285750" indent="-285750"/>
            <a:endParaRPr lang="en-US" sz="1400"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14"/>
          <p:cNvGrpSpPr/>
          <p:nvPr/>
        </p:nvGrpSpPr>
        <p:grpSpPr>
          <a:xfrm>
            <a:off x="3657600" y="1828800"/>
            <a:ext cx="5257800" cy="4191000"/>
            <a:chOff x="743799" y="3429000"/>
            <a:chExt cx="7257201" cy="2667000"/>
          </a:xfrm>
        </p:grpSpPr>
        <p:pic>
          <p:nvPicPr>
            <p:cNvPr id="12" name="Picture 11"/>
            <p:cNvPicPr/>
            <p:nvPr/>
          </p:nvPicPr>
          <p:blipFill rotWithShape="1">
            <a:blip r:embed="rId2" cstate="print"/>
            <a:srcRect t="14287" b="52710"/>
            <a:stretch/>
          </p:blipFill>
          <p:spPr bwMode="auto">
            <a:xfrm>
              <a:off x="743799" y="3429000"/>
              <a:ext cx="7257201" cy="2667000"/>
            </a:xfrm>
            <a:prstGeom prst="rect">
              <a:avLst/>
            </a:prstGeom>
            <a:ln w="25400">
              <a:solidFill>
                <a:schemeClr val="bg2">
                  <a:lumMod val="25000"/>
                </a:schemeClr>
              </a:solidFill>
            </a:ln>
            <a:extLst>
              <a:ext uri="{53640926-AAD7-44D8-BBD7-CCE9431645EC}">
                <a14:shadowObscured xmlns:a14="http://schemas.microsoft.com/office/drawing/2010/main" xmlns=""/>
              </a:ext>
            </a:extLst>
          </p:spPr>
        </p:pic>
        <p:sp>
          <p:nvSpPr>
            <p:cNvPr id="13" name="Rounded Rectangle 12"/>
            <p:cNvSpPr/>
            <p:nvPr/>
          </p:nvSpPr>
          <p:spPr>
            <a:xfrm>
              <a:off x="1623950" y="3657600"/>
              <a:ext cx="914400" cy="381000"/>
            </a:xfrm>
            <a:prstGeom prst="roundRect">
              <a:avLst/>
            </a:pr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grpSp>
      <p:grpSp>
        <p:nvGrpSpPr>
          <p:cNvPr id="9" name="Group 8"/>
          <p:cNvGrpSpPr>
            <a:grpSpLocks/>
          </p:cNvGrpSpPr>
          <p:nvPr/>
        </p:nvGrpSpPr>
        <p:grpSpPr bwMode="auto">
          <a:xfrm>
            <a:off x="228600" y="228600"/>
            <a:ext cx="1219200" cy="1114425"/>
            <a:chOff x="33" y="60"/>
            <a:chExt cx="577" cy="559"/>
          </a:xfrm>
        </p:grpSpPr>
        <p:sp>
          <p:nvSpPr>
            <p:cNvPr id="10" name="Freeform 9"/>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11"/>
            <p:cNvGrpSpPr>
              <a:grpSpLocks/>
            </p:cNvGrpSpPr>
            <p:nvPr/>
          </p:nvGrpSpPr>
          <p:grpSpPr bwMode="auto">
            <a:xfrm>
              <a:off x="207" y="555"/>
              <a:ext cx="26" cy="35"/>
              <a:chOff x="207" y="555"/>
              <a:chExt cx="26" cy="35"/>
            </a:xfrm>
          </p:grpSpPr>
          <p:sp>
            <p:nvSpPr>
              <p:cNvPr id="191"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7" name="Group 22"/>
            <p:cNvGrpSpPr>
              <a:grpSpLocks/>
            </p:cNvGrpSpPr>
            <p:nvPr/>
          </p:nvGrpSpPr>
          <p:grpSpPr bwMode="auto">
            <a:xfrm>
              <a:off x="232" y="565"/>
              <a:ext cx="19" cy="28"/>
              <a:chOff x="232" y="565"/>
              <a:chExt cx="19" cy="28"/>
            </a:xfrm>
          </p:grpSpPr>
          <p:sp>
            <p:nvSpPr>
              <p:cNvPr id="189"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9" name="Group 26"/>
            <p:cNvGrpSpPr>
              <a:grpSpLocks/>
            </p:cNvGrpSpPr>
            <p:nvPr/>
          </p:nvGrpSpPr>
          <p:grpSpPr bwMode="auto">
            <a:xfrm>
              <a:off x="321" y="574"/>
              <a:ext cx="26" cy="30"/>
              <a:chOff x="321" y="574"/>
              <a:chExt cx="26" cy="30"/>
            </a:xfrm>
          </p:grpSpPr>
          <p:sp>
            <p:nvSpPr>
              <p:cNvPr id="187"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0"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3" name="Group 42"/>
            <p:cNvGrpSpPr>
              <a:grpSpLocks/>
            </p:cNvGrpSpPr>
            <p:nvPr/>
          </p:nvGrpSpPr>
          <p:grpSpPr bwMode="auto">
            <a:xfrm>
              <a:off x="132" y="137"/>
              <a:ext cx="26" cy="33"/>
              <a:chOff x="132" y="137"/>
              <a:chExt cx="26" cy="33"/>
            </a:xfrm>
          </p:grpSpPr>
          <p:sp>
            <p:nvSpPr>
              <p:cNvPr id="185"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4" name="Group 45"/>
            <p:cNvGrpSpPr>
              <a:grpSpLocks/>
            </p:cNvGrpSpPr>
            <p:nvPr/>
          </p:nvGrpSpPr>
          <p:grpSpPr bwMode="auto">
            <a:xfrm>
              <a:off x="147" y="119"/>
              <a:ext cx="31" cy="32"/>
              <a:chOff x="147" y="119"/>
              <a:chExt cx="31" cy="32"/>
            </a:xfrm>
          </p:grpSpPr>
          <p:sp>
            <p:nvSpPr>
              <p:cNvPr id="183"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5"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52"/>
            <p:cNvGrpSpPr>
              <a:grpSpLocks/>
            </p:cNvGrpSpPr>
            <p:nvPr/>
          </p:nvGrpSpPr>
          <p:grpSpPr bwMode="auto">
            <a:xfrm>
              <a:off x="293" y="71"/>
              <a:ext cx="21" cy="29"/>
              <a:chOff x="293" y="71"/>
              <a:chExt cx="21" cy="29"/>
            </a:xfrm>
          </p:grpSpPr>
          <p:sp>
            <p:nvSpPr>
              <p:cNvPr id="181"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55"/>
            <p:cNvGrpSpPr>
              <a:grpSpLocks/>
            </p:cNvGrpSpPr>
            <p:nvPr/>
          </p:nvGrpSpPr>
          <p:grpSpPr bwMode="auto">
            <a:xfrm>
              <a:off x="334" y="71"/>
              <a:ext cx="30" cy="32"/>
              <a:chOff x="334" y="71"/>
              <a:chExt cx="30" cy="32"/>
            </a:xfrm>
          </p:grpSpPr>
          <p:sp>
            <p:nvSpPr>
              <p:cNvPr id="179"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8"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9"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1" name="Group 68"/>
            <p:cNvGrpSpPr>
              <a:grpSpLocks/>
            </p:cNvGrpSpPr>
            <p:nvPr/>
          </p:nvGrpSpPr>
          <p:grpSpPr bwMode="auto">
            <a:xfrm>
              <a:off x="101" y="265"/>
              <a:ext cx="213" cy="117"/>
              <a:chOff x="101" y="265"/>
              <a:chExt cx="213" cy="117"/>
            </a:xfrm>
          </p:grpSpPr>
          <p:sp>
            <p:nvSpPr>
              <p:cNvPr id="177"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1"/>
            <p:cNvGrpSpPr>
              <a:grpSpLocks/>
            </p:cNvGrpSpPr>
            <p:nvPr/>
          </p:nvGrpSpPr>
          <p:grpSpPr bwMode="auto">
            <a:xfrm>
              <a:off x="206" y="293"/>
              <a:ext cx="109" cy="70"/>
              <a:chOff x="206" y="293"/>
              <a:chExt cx="109" cy="70"/>
            </a:xfrm>
          </p:grpSpPr>
          <p:sp>
            <p:nvSpPr>
              <p:cNvPr id="175"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74"/>
            <p:cNvGrpSpPr>
              <a:grpSpLocks/>
            </p:cNvGrpSpPr>
            <p:nvPr/>
          </p:nvGrpSpPr>
          <p:grpSpPr bwMode="auto">
            <a:xfrm>
              <a:off x="313" y="262"/>
              <a:ext cx="226" cy="120"/>
              <a:chOff x="313" y="262"/>
              <a:chExt cx="226" cy="120"/>
            </a:xfrm>
          </p:grpSpPr>
          <p:sp>
            <p:nvSpPr>
              <p:cNvPr id="173"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4"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4" name="Group 77"/>
            <p:cNvGrpSpPr>
              <a:grpSpLocks/>
            </p:cNvGrpSpPr>
            <p:nvPr/>
          </p:nvGrpSpPr>
          <p:grpSpPr bwMode="auto">
            <a:xfrm>
              <a:off x="313" y="290"/>
              <a:ext cx="115" cy="72"/>
              <a:chOff x="313" y="290"/>
              <a:chExt cx="115" cy="72"/>
            </a:xfrm>
          </p:grpSpPr>
          <p:sp>
            <p:nvSpPr>
              <p:cNvPr id="171"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2"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80"/>
            <p:cNvGrpSpPr>
              <a:grpSpLocks/>
            </p:cNvGrpSpPr>
            <p:nvPr/>
          </p:nvGrpSpPr>
          <p:grpSpPr bwMode="auto">
            <a:xfrm>
              <a:off x="264" y="288"/>
              <a:ext cx="93" cy="109"/>
              <a:chOff x="264" y="288"/>
              <a:chExt cx="93" cy="109"/>
            </a:xfrm>
          </p:grpSpPr>
          <p:sp>
            <p:nvSpPr>
              <p:cNvPr id="169"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0"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6"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7" name="Group 84"/>
            <p:cNvGrpSpPr>
              <a:grpSpLocks/>
            </p:cNvGrpSpPr>
            <p:nvPr/>
          </p:nvGrpSpPr>
          <p:grpSpPr bwMode="auto">
            <a:xfrm>
              <a:off x="273" y="265"/>
              <a:ext cx="27" cy="16"/>
              <a:chOff x="273" y="265"/>
              <a:chExt cx="27" cy="16"/>
            </a:xfrm>
          </p:grpSpPr>
          <p:sp>
            <p:nvSpPr>
              <p:cNvPr id="167"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8"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8"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9"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0"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1"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2"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1"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2" name="Group 101"/>
            <p:cNvGrpSpPr>
              <a:grpSpLocks/>
            </p:cNvGrpSpPr>
            <p:nvPr/>
          </p:nvGrpSpPr>
          <p:grpSpPr bwMode="auto">
            <a:xfrm>
              <a:off x="248" y="386"/>
              <a:ext cx="125" cy="123"/>
              <a:chOff x="248" y="386"/>
              <a:chExt cx="125" cy="123"/>
            </a:xfrm>
          </p:grpSpPr>
          <p:sp>
            <p:nvSpPr>
              <p:cNvPr id="125"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6"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3"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3"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4"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1"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3"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5" name="Group 156"/>
            <p:cNvGrpSpPr>
              <a:grpSpLocks/>
            </p:cNvGrpSpPr>
            <p:nvPr/>
          </p:nvGrpSpPr>
          <p:grpSpPr bwMode="auto">
            <a:xfrm>
              <a:off x="372" y="175"/>
              <a:ext cx="91" cy="83"/>
              <a:chOff x="372" y="175"/>
              <a:chExt cx="91" cy="83"/>
            </a:xfrm>
          </p:grpSpPr>
          <p:sp>
            <p:nvSpPr>
              <p:cNvPr id="123"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4"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6" name="Group 159"/>
            <p:cNvGrpSpPr>
              <a:grpSpLocks/>
            </p:cNvGrpSpPr>
            <p:nvPr/>
          </p:nvGrpSpPr>
          <p:grpSpPr bwMode="auto">
            <a:xfrm>
              <a:off x="171" y="173"/>
              <a:ext cx="91" cy="85"/>
              <a:chOff x="171" y="173"/>
              <a:chExt cx="91" cy="85"/>
            </a:xfrm>
          </p:grpSpPr>
          <p:sp>
            <p:nvSpPr>
              <p:cNvPr id="121"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7"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0" name="Group 165"/>
            <p:cNvGrpSpPr>
              <a:grpSpLocks/>
            </p:cNvGrpSpPr>
            <p:nvPr/>
          </p:nvGrpSpPr>
          <p:grpSpPr bwMode="auto">
            <a:xfrm>
              <a:off x="226" y="481"/>
              <a:ext cx="196" cy="30"/>
              <a:chOff x="226" y="481"/>
              <a:chExt cx="196" cy="30"/>
            </a:xfrm>
          </p:grpSpPr>
          <p:grpSp>
            <p:nvGrpSpPr>
              <p:cNvPr id="103" name="Group 166"/>
              <p:cNvGrpSpPr>
                <a:grpSpLocks/>
              </p:cNvGrpSpPr>
              <p:nvPr/>
            </p:nvGrpSpPr>
            <p:grpSpPr bwMode="auto">
              <a:xfrm>
                <a:off x="226" y="481"/>
                <a:ext cx="68" cy="30"/>
                <a:chOff x="226" y="481"/>
                <a:chExt cx="68" cy="30"/>
              </a:xfrm>
            </p:grpSpPr>
            <p:sp>
              <p:nvSpPr>
                <p:cNvPr id="119"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69"/>
              <p:cNvGrpSpPr>
                <a:grpSpLocks/>
              </p:cNvGrpSpPr>
              <p:nvPr/>
            </p:nvGrpSpPr>
            <p:grpSpPr bwMode="auto">
              <a:xfrm>
                <a:off x="244" y="482"/>
                <a:ext cx="83" cy="29"/>
                <a:chOff x="244" y="482"/>
                <a:chExt cx="83" cy="29"/>
              </a:xfrm>
            </p:grpSpPr>
            <p:sp>
              <p:nvSpPr>
                <p:cNvPr id="117"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2"/>
              <p:cNvGrpSpPr>
                <a:grpSpLocks/>
              </p:cNvGrpSpPr>
              <p:nvPr/>
            </p:nvGrpSpPr>
            <p:grpSpPr bwMode="auto">
              <a:xfrm>
                <a:off x="271" y="482"/>
                <a:ext cx="81" cy="29"/>
                <a:chOff x="271" y="482"/>
                <a:chExt cx="81" cy="29"/>
              </a:xfrm>
            </p:grpSpPr>
            <p:sp>
              <p:nvSpPr>
                <p:cNvPr id="115"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75"/>
              <p:cNvGrpSpPr>
                <a:grpSpLocks/>
              </p:cNvGrpSpPr>
              <p:nvPr/>
            </p:nvGrpSpPr>
            <p:grpSpPr bwMode="auto">
              <a:xfrm>
                <a:off x="300" y="482"/>
                <a:ext cx="87" cy="29"/>
                <a:chOff x="300" y="482"/>
                <a:chExt cx="87" cy="29"/>
              </a:xfrm>
            </p:grpSpPr>
            <p:sp>
              <p:nvSpPr>
                <p:cNvPr id="113"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8"/>
              <p:cNvGrpSpPr>
                <a:grpSpLocks/>
              </p:cNvGrpSpPr>
              <p:nvPr/>
            </p:nvGrpSpPr>
            <p:grpSpPr bwMode="auto">
              <a:xfrm>
                <a:off x="334" y="482"/>
                <a:ext cx="80" cy="29"/>
                <a:chOff x="334" y="482"/>
                <a:chExt cx="80" cy="29"/>
              </a:xfrm>
            </p:grpSpPr>
            <p:sp>
              <p:nvSpPr>
                <p:cNvPr id="111"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2"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81"/>
              <p:cNvGrpSpPr>
                <a:grpSpLocks/>
              </p:cNvGrpSpPr>
              <p:nvPr/>
            </p:nvGrpSpPr>
            <p:grpSpPr bwMode="auto">
              <a:xfrm>
                <a:off x="363" y="482"/>
                <a:ext cx="59" cy="29"/>
                <a:chOff x="363" y="482"/>
                <a:chExt cx="59" cy="29"/>
              </a:xfrm>
            </p:grpSpPr>
            <p:sp>
              <p:nvSpPr>
                <p:cNvPr id="109"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0"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1"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2"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375" name="Rectangle 186"/>
          <p:cNvSpPr>
            <a:spLocks noChangeArrowheads="1"/>
          </p:cNvSpPr>
          <p:nvPr/>
        </p:nvSpPr>
        <p:spPr bwMode="auto">
          <a:xfrm flipV="1">
            <a:off x="16002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376" name="Rectangle 187"/>
          <p:cNvSpPr>
            <a:spLocks noChangeArrowheads="1"/>
          </p:cNvSpPr>
          <p:nvPr/>
        </p:nvSpPr>
        <p:spPr bwMode="auto">
          <a:xfrm>
            <a:off x="16002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377"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561" name="Straight Connector 560"/>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369332"/>
          </a:xfrm>
          <a:prstGeom prst="rect">
            <a:avLst/>
          </a:prstGeom>
          <a:noFill/>
        </p:spPr>
        <p:txBody>
          <a:bodyPr wrap="square" rtlCol="0">
            <a:spAutoFit/>
          </a:bodyPr>
          <a:lstStyle/>
          <a:p>
            <a:pPr algn="ctr"/>
            <a:r>
              <a:rPr lang="en-US" dirty="0" smtClean="0">
                <a:solidFill>
                  <a:prstClr val="black"/>
                </a:solidFill>
              </a:rPr>
              <a:t>RECEIVE THE GROCERIES</a:t>
            </a:r>
            <a:endParaRPr lang="en-US" dirty="0">
              <a:solidFill>
                <a:prstClr val="black"/>
              </a:solidFill>
            </a:endParaRPr>
          </a:p>
        </p:txBody>
      </p:sp>
      <p:sp>
        <p:nvSpPr>
          <p:cNvPr id="7" name="TextBox 6"/>
          <p:cNvSpPr txBox="1"/>
          <p:nvPr/>
        </p:nvSpPr>
        <p:spPr>
          <a:xfrm>
            <a:off x="228600" y="1828800"/>
            <a:ext cx="8382000" cy="3539430"/>
          </a:xfrm>
          <a:prstGeom prst="rect">
            <a:avLst/>
          </a:prstGeom>
          <a:noFill/>
        </p:spPr>
        <p:txBody>
          <a:bodyPr wrap="square" rtlCol="0">
            <a:spAutoFit/>
          </a:bodyPr>
          <a:lstStyle/>
          <a:p>
            <a:pPr marL="285750" indent="-285750">
              <a:buFont typeface="Arial" pitchFamily="34" charset="0"/>
              <a:buChar char="•"/>
            </a:pPr>
            <a:r>
              <a:rPr lang="en-US" sz="1400" dirty="0" smtClean="0"/>
              <a:t>From the Main Menu click on </a:t>
            </a:r>
            <a:br>
              <a:rPr lang="en-US" sz="1400" dirty="0" smtClean="0"/>
            </a:br>
            <a:r>
              <a:rPr lang="en-US" sz="1400" dirty="0" smtClean="0"/>
              <a:t>GROCERY SUPPORT under </a:t>
            </a:r>
            <a:br>
              <a:rPr lang="en-US" sz="1400" dirty="0" smtClean="0"/>
            </a:br>
            <a:r>
              <a:rPr lang="en-US" sz="1400" dirty="0" smtClean="0"/>
              <a:t>Orders / Receipts then </a:t>
            </a:r>
            <a:br>
              <a:rPr lang="en-US" sz="1400" dirty="0" smtClean="0"/>
            </a:br>
            <a:r>
              <a:rPr lang="en-US" sz="1400" dirty="0" smtClean="0"/>
              <a:t>GROCERY RECEIPT. </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Execute a search for the grocery </a:t>
            </a:r>
            <a:br>
              <a:rPr lang="en-US" sz="1400" dirty="0" smtClean="0"/>
            </a:br>
            <a:r>
              <a:rPr lang="en-US" sz="1400" dirty="0" smtClean="0"/>
              <a:t>order.   If you select ALL under </a:t>
            </a:r>
            <a:br>
              <a:rPr lang="en-US" sz="1400" dirty="0" smtClean="0"/>
            </a:br>
            <a:r>
              <a:rPr lang="en-US" sz="1400" dirty="0" smtClean="0"/>
              <a:t>status, all grocery orders will be </a:t>
            </a:r>
            <a:br>
              <a:rPr lang="en-US" sz="1400" dirty="0" smtClean="0"/>
            </a:br>
            <a:r>
              <a:rPr lang="en-US" sz="1400" dirty="0" smtClean="0"/>
              <a:t>displayed.  You have the option to </a:t>
            </a:r>
            <a:br>
              <a:rPr lang="en-US" sz="1400" dirty="0" smtClean="0"/>
            </a:br>
            <a:r>
              <a:rPr lang="en-US" sz="1400" dirty="0" smtClean="0"/>
              <a:t>set filters to focus your search on.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Grocery Order you need </a:t>
            </a:r>
          </a:p>
          <a:p>
            <a:pPr marL="285750" indent="-285750"/>
            <a:r>
              <a:rPr lang="en-US" sz="1400" dirty="0" smtClean="0"/>
              <a:t>	to process by click on the pencil  at</a:t>
            </a:r>
          </a:p>
          <a:p>
            <a:pPr marL="285750" indent="-285750"/>
            <a:r>
              <a:rPr lang="en-US" sz="1400" dirty="0" smtClean="0"/>
              <a:t>	the far left of the request which will </a:t>
            </a:r>
          </a:p>
          <a:p>
            <a:pPr marL="285750" indent="-285750"/>
            <a:r>
              <a:rPr lang="en-US" sz="1400" dirty="0" smtClean="0"/>
              <a:t>	display the Grocery Order Detail screen.</a:t>
            </a:r>
          </a:p>
          <a:p>
            <a:pPr marL="285750" indent="-285750"/>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9"/>
          <p:cNvGrpSpPr/>
          <p:nvPr/>
        </p:nvGrpSpPr>
        <p:grpSpPr>
          <a:xfrm>
            <a:off x="3733800" y="1828800"/>
            <a:ext cx="5029200" cy="2362200"/>
            <a:chOff x="3276600" y="2133600"/>
            <a:chExt cx="4662460" cy="1524000"/>
          </a:xfrm>
        </p:grpSpPr>
        <p:pic>
          <p:nvPicPr>
            <p:cNvPr id="11" name="Picture 10"/>
            <p:cNvPicPr/>
            <p:nvPr/>
          </p:nvPicPr>
          <p:blipFill rotWithShape="1">
            <a:blip r:embed="rId2" cstate="print"/>
            <a:srcRect l="1566" t="24778" r="2584" b="45189"/>
            <a:stretch/>
          </p:blipFill>
          <p:spPr bwMode="auto">
            <a:xfrm>
              <a:off x="3276600" y="2133600"/>
              <a:ext cx="4662460" cy="1524000"/>
            </a:xfrm>
            <a:prstGeom prst="rect">
              <a:avLst/>
            </a:prstGeom>
            <a:ln w="25400">
              <a:solidFill>
                <a:schemeClr val="bg2">
                  <a:lumMod val="25000"/>
                </a:schemeClr>
              </a:solidFill>
            </a:ln>
            <a:extLst>
              <a:ext uri="{53640926-AAD7-44D8-BBD7-CCE9431645EC}">
                <a14:shadowObscured xmlns:a14="http://schemas.microsoft.com/office/drawing/2010/main" xmlns=""/>
              </a:ext>
            </a:extLst>
          </p:spPr>
        </p:pic>
        <p:sp>
          <p:nvSpPr>
            <p:cNvPr id="14" name="Rounded Rectangle 13"/>
            <p:cNvSpPr/>
            <p:nvPr/>
          </p:nvSpPr>
          <p:spPr>
            <a:xfrm>
              <a:off x="4724400" y="2145475"/>
              <a:ext cx="990600" cy="304800"/>
            </a:xfrm>
            <a:prstGeom prst="roundRect">
              <a:avLst/>
            </a:pr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4098" name="Picture 2"/>
          <p:cNvPicPr>
            <a:picLocks noChangeAspect="1" noChangeArrowheads="1"/>
          </p:cNvPicPr>
          <p:nvPr/>
        </p:nvPicPr>
        <p:blipFill>
          <a:blip r:embed="rId3" cstate="print"/>
          <a:srcRect l="34483" t="11927" r="37931" b="67460"/>
          <a:stretch>
            <a:fillRect/>
          </a:stretch>
        </p:blipFill>
        <p:spPr bwMode="auto">
          <a:xfrm>
            <a:off x="5029200" y="4495800"/>
            <a:ext cx="2133600" cy="1524000"/>
          </a:xfrm>
          <a:prstGeom prst="rect">
            <a:avLst/>
          </a:prstGeom>
          <a:noFill/>
          <a:ln w="25400">
            <a:solidFill>
              <a:schemeClr val="bg2">
                <a:lumMod val="25000"/>
              </a:schemeClr>
            </a:solidFill>
            <a:miter lim="800000"/>
            <a:headEnd/>
            <a:tailEnd/>
          </a:ln>
        </p:spPr>
      </p:pic>
      <p:grpSp>
        <p:nvGrpSpPr>
          <p:cNvPr id="10" name="Group 9"/>
          <p:cNvGrpSpPr>
            <a:grpSpLocks/>
          </p:cNvGrpSpPr>
          <p:nvPr/>
        </p:nvGrpSpPr>
        <p:grpSpPr bwMode="auto">
          <a:xfrm>
            <a:off x="152400" y="2286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5"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0"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1"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2"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8"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3"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65"/>
            <p:cNvGrpSpPr>
              <a:grpSpLocks/>
            </p:cNvGrpSpPr>
            <p:nvPr/>
          </p:nvGrpSpPr>
          <p:grpSpPr bwMode="auto">
            <a:xfrm>
              <a:off x="226" y="481"/>
              <a:ext cx="196" cy="30"/>
              <a:chOff x="226" y="481"/>
              <a:chExt cx="196" cy="30"/>
            </a:xfrm>
          </p:grpSpPr>
          <p:grpSp>
            <p:nvGrpSpPr>
              <p:cNvPr id="104"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6764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676400" y="10668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676400" y="533400"/>
            <a:ext cx="6172200" cy="3810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0" name="Straight Connector 199"/>
          <p:cNvCxnSpPr/>
          <p:nvPr/>
        </p:nvCxnSpPr>
        <p:spPr>
          <a:xfrm>
            <a:off x="0" y="15240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066800"/>
            <a:ext cx="9144000" cy="369332"/>
          </a:xfrm>
          <a:prstGeom prst="rect">
            <a:avLst/>
          </a:prstGeom>
          <a:noFill/>
        </p:spPr>
        <p:txBody>
          <a:bodyPr wrap="square" rtlCol="0">
            <a:spAutoFit/>
          </a:bodyPr>
          <a:lstStyle/>
          <a:p>
            <a:pPr algn="ctr"/>
            <a:r>
              <a:rPr lang="en-US" dirty="0" smtClean="0">
                <a:solidFill>
                  <a:prstClr val="black"/>
                </a:solidFill>
              </a:rPr>
              <a:t>RECEIVE THE GROCERIES</a:t>
            </a:r>
            <a:endParaRPr lang="en-US" dirty="0">
              <a:solidFill>
                <a:prstClr val="black"/>
              </a:solidFill>
            </a:endParaRPr>
          </a:p>
        </p:txBody>
      </p:sp>
      <p:sp>
        <p:nvSpPr>
          <p:cNvPr id="7" name="TextBox 6"/>
          <p:cNvSpPr txBox="1"/>
          <p:nvPr/>
        </p:nvSpPr>
        <p:spPr>
          <a:xfrm>
            <a:off x="152400" y="1828800"/>
            <a:ext cx="8382000" cy="5078313"/>
          </a:xfrm>
          <a:prstGeom prst="rect">
            <a:avLst/>
          </a:prstGeom>
          <a:noFill/>
        </p:spPr>
        <p:txBody>
          <a:bodyPr wrap="square" rtlCol="0">
            <a:spAutoFit/>
          </a:bodyPr>
          <a:lstStyle/>
          <a:p>
            <a:pPr marL="285750" indent="-285750">
              <a:buFont typeface="Arial" pitchFamily="34" charset="0"/>
              <a:buChar char="•"/>
            </a:pPr>
            <a:r>
              <a:rPr lang="en-US" sz="1200" dirty="0" smtClean="0"/>
              <a:t>ITEM DATA TAB</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Update the correct cost and quantity </a:t>
            </a:r>
            <a:br>
              <a:rPr lang="en-US" sz="1200" dirty="0" smtClean="0"/>
            </a:br>
            <a:r>
              <a:rPr lang="en-US" sz="1200" dirty="0" smtClean="0"/>
              <a:t>of grocery items received from the invoice. </a:t>
            </a:r>
          </a:p>
          <a:p>
            <a:pPr marL="285750" indent="-285750"/>
            <a:r>
              <a:rPr lang="en-US" sz="1200" dirty="0" smtClean="0"/>
              <a:t>         Disregard the warning triangle       that </a:t>
            </a:r>
          </a:p>
          <a:p>
            <a:pPr marL="285750" indent="-285750"/>
            <a:r>
              <a:rPr lang="en-US" sz="1200" dirty="0" smtClean="0"/>
              <a:t>         will be displayed if the cost of the product</a:t>
            </a:r>
          </a:p>
          <a:p>
            <a:pPr marL="285750" indent="-285750"/>
            <a:r>
              <a:rPr lang="en-US" sz="1200" dirty="0" smtClean="0"/>
              <a:t>	 differs much from the cost on file. </a:t>
            </a:r>
          </a:p>
          <a:p>
            <a:pPr marL="285750" indent="-285750"/>
            <a:endParaRPr lang="en-US" sz="1200" dirty="0" smtClean="0"/>
          </a:p>
          <a:p>
            <a:pPr marL="285750" indent="-285750">
              <a:buFont typeface="Arial" pitchFamily="34" charset="0"/>
              <a:buChar char="•"/>
            </a:pPr>
            <a:r>
              <a:rPr lang="en-US" sz="1200" dirty="0" smtClean="0"/>
              <a:t>Enter the total dollar amount from the </a:t>
            </a:r>
            <a:br>
              <a:rPr lang="en-US" sz="1200" dirty="0" smtClean="0"/>
            </a:br>
            <a:r>
              <a:rPr lang="en-US" sz="1200" dirty="0" smtClean="0"/>
              <a:t>vendor’s receipt into the </a:t>
            </a:r>
            <a:r>
              <a:rPr lang="en-US" sz="1200" b="1" dirty="0" smtClean="0"/>
              <a:t>RECEIPT </a:t>
            </a:r>
          </a:p>
          <a:p>
            <a:pPr marL="285750" indent="-285750"/>
            <a:r>
              <a:rPr lang="en-US" sz="1200" b="1" dirty="0" smtClean="0"/>
              <a:t>	TOTAL</a:t>
            </a:r>
            <a:r>
              <a:rPr lang="en-US" sz="1200" dirty="0" smtClean="0"/>
              <a:t> field.  The total cost must</a:t>
            </a:r>
          </a:p>
          <a:p>
            <a:pPr marL="285750" indent="-285750"/>
            <a:r>
              <a:rPr lang="en-US" sz="1200" dirty="0" smtClean="0"/>
              <a:t>	 equal the Receipt Total.</a:t>
            </a:r>
          </a:p>
          <a:p>
            <a:pPr marL="285750" indent="-285750"/>
            <a:endParaRPr lang="en-US" sz="1200" dirty="0" smtClean="0"/>
          </a:p>
          <a:p>
            <a:pPr marL="285750" indent="-285750">
              <a:buFont typeface="Arial" pitchFamily="34" charset="0"/>
              <a:buChar char="•"/>
            </a:pPr>
            <a:r>
              <a:rPr lang="en-US" sz="1200" dirty="0" smtClean="0"/>
              <a:t>Adjustments are discounts that </a:t>
            </a:r>
            <a:br>
              <a:rPr lang="en-US" sz="1200" dirty="0" smtClean="0"/>
            </a:br>
            <a:r>
              <a:rPr lang="en-US" sz="1200" dirty="0" smtClean="0"/>
              <a:t>affect ( either positive or </a:t>
            </a:r>
            <a:br>
              <a:rPr lang="en-US" sz="1200" dirty="0" smtClean="0"/>
            </a:br>
            <a:r>
              <a:rPr lang="en-US" sz="1200" dirty="0" smtClean="0"/>
              <a:t>negative) the total cost, i.e. </a:t>
            </a:r>
          </a:p>
          <a:p>
            <a:pPr marL="285750" indent="-285750"/>
            <a:r>
              <a:rPr lang="en-US" sz="1200" dirty="0" smtClean="0"/>
              <a:t>	Commissary service charge. If the  </a:t>
            </a:r>
          </a:p>
          <a:p>
            <a:pPr marL="285750" indent="-285750"/>
            <a:r>
              <a:rPr lang="en-US" sz="1200" dirty="0" smtClean="0"/>
              <a:t>        total item cost on the invoice does not</a:t>
            </a:r>
          </a:p>
          <a:p>
            <a:pPr marL="285750" indent="-285750"/>
            <a:r>
              <a:rPr lang="en-US" sz="1200" dirty="0" smtClean="0"/>
              <a:t>        match the item Ext. Price calculated in </a:t>
            </a:r>
          </a:p>
          <a:p>
            <a:pPr marL="285750" indent="-285750"/>
            <a:r>
              <a:rPr lang="en-US" sz="1200" dirty="0" smtClean="0"/>
              <a:t>  AFMIS, round the AFMIS item cost up</a:t>
            </a:r>
          </a:p>
          <a:p>
            <a:pPr marL="285750" indent="-285750"/>
            <a:r>
              <a:rPr lang="en-US" sz="1200" dirty="0" smtClean="0"/>
              <a:t> to the item cost annotated on the invoice. </a:t>
            </a:r>
          </a:p>
          <a:p>
            <a:pPr marL="285750" indent="-285750"/>
            <a:r>
              <a:rPr lang="en-US" sz="1200" dirty="0" smtClean="0"/>
              <a:t> Example – Two types of Vanilla Flavoring, Invoice amounts are  $1.32 + $1.31 = $2.63</a:t>
            </a:r>
          </a:p>
          <a:p>
            <a:pPr marL="285750" indent="-285750"/>
            <a:r>
              <a:rPr lang="en-US" sz="1200" dirty="0" smtClean="0"/>
              <a:t>		                         AFMIS amount $1.31 x 2 = $2.62 (adjustment of +$0.01)</a:t>
            </a:r>
          </a:p>
          <a:p>
            <a:pPr marL="285750" indent="-285750"/>
            <a:endParaRPr lang="en-US" sz="1200" b="1" dirty="0" smtClean="0"/>
          </a:p>
          <a:p>
            <a:pPr marL="285750" indent="-285750">
              <a:buFont typeface="Arial" pitchFamily="34" charset="0"/>
              <a:buChar char="•"/>
            </a:pPr>
            <a:r>
              <a:rPr lang="en-US" sz="1200" dirty="0" smtClean="0"/>
              <a:t>Additional items ordered and received may be added to the request, click on the        search icon at the bottom of the screen.  Items added will be located at the bottom of request.</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12" name="Picture 11" descr="C:\Users\eric.clyne\Documents\USERDOCS\43Band\ArtWork\Capture\warning[1].gif"/>
          <p:cNvPicPr/>
          <p:nvPr/>
        </p:nvPicPr>
        <p:blipFill>
          <a:blip r:embed="rId2" cstate="print"/>
          <a:srcRect/>
          <a:stretch>
            <a:fillRect/>
          </a:stretch>
        </p:blipFill>
        <p:spPr bwMode="auto">
          <a:xfrm>
            <a:off x="2438400" y="2590800"/>
            <a:ext cx="228600" cy="152400"/>
          </a:xfrm>
          <a:prstGeom prst="rect">
            <a:avLst/>
          </a:prstGeom>
          <a:noFill/>
          <a:ln w="9525">
            <a:noFill/>
            <a:miter lim="800000"/>
            <a:headEnd/>
            <a:tailEnd/>
          </a:ln>
        </p:spPr>
      </p:pic>
      <p:grpSp>
        <p:nvGrpSpPr>
          <p:cNvPr id="3" name="Group 20"/>
          <p:cNvGrpSpPr/>
          <p:nvPr/>
        </p:nvGrpSpPr>
        <p:grpSpPr>
          <a:xfrm>
            <a:off x="3276600" y="2133600"/>
            <a:ext cx="5689717" cy="3429000"/>
            <a:chOff x="3301883" y="2133600"/>
            <a:chExt cx="5689717" cy="3429000"/>
          </a:xfrm>
        </p:grpSpPr>
        <p:pic>
          <p:nvPicPr>
            <p:cNvPr id="10" name="Picture 9"/>
            <p:cNvPicPr/>
            <p:nvPr/>
          </p:nvPicPr>
          <p:blipFill>
            <a:blip r:embed="rId3" cstate="print"/>
            <a:srcRect t="18980" r="15641" b="4178"/>
            <a:stretch>
              <a:fillRect/>
            </a:stretch>
          </p:blipFill>
          <p:spPr bwMode="auto">
            <a:xfrm>
              <a:off x="3301883" y="2133600"/>
              <a:ext cx="5461117" cy="3429000"/>
            </a:xfrm>
            <a:prstGeom prst="rect">
              <a:avLst/>
            </a:prstGeom>
            <a:noFill/>
            <a:ln w="25400">
              <a:solidFill>
                <a:schemeClr val="bg2">
                  <a:lumMod val="25000"/>
                </a:schemeClr>
              </a:solidFill>
              <a:miter lim="800000"/>
              <a:headEnd/>
              <a:tailEnd/>
            </a:ln>
          </p:spPr>
        </p:pic>
        <p:sp>
          <p:nvSpPr>
            <p:cNvPr id="13" name="TextBox 12"/>
            <p:cNvSpPr txBox="1"/>
            <p:nvPr/>
          </p:nvSpPr>
          <p:spPr>
            <a:xfrm>
              <a:off x="8001000" y="2743200"/>
              <a:ext cx="990600" cy="646331"/>
            </a:xfrm>
            <a:prstGeom prst="rect">
              <a:avLst/>
            </a:prstGeom>
            <a:solidFill>
              <a:schemeClr val="accent1">
                <a:lumMod val="40000"/>
                <a:lumOff val="60000"/>
              </a:schemeClr>
            </a:solidFill>
            <a:ln w="25400">
              <a:solidFill>
                <a:schemeClr val="bg2">
                  <a:lumMod val="25000"/>
                </a:schemeClr>
              </a:solidFill>
            </a:ln>
          </p:spPr>
          <p:txBody>
            <a:bodyPr wrap="square" rtlCol="0">
              <a:spAutoFit/>
            </a:bodyPr>
            <a:lstStyle/>
            <a:p>
              <a:r>
                <a:rPr lang="en-US" sz="1200" dirty="0" smtClean="0">
                  <a:latin typeface="Times New Roman" pitchFamily="18" charset="0"/>
                  <a:cs typeface="Times New Roman" pitchFamily="18" charset="0"/>
                </a:rPr>
                <a:t>These must equal each other</a:t>
              </a:r>
              <a:endParaRPr lang="en-US" sz="1200" dirty="0">
                <a:latin typeface="Times New Roman" pitchFamily="18" charset="0"/>
                <a:cs typeface="Times New Roman" pitchFamily="18" charset="0"/>
              </a:endParaRPr>
            </a:p>
          </p:txBody>
        </p:sp>
        <p:cxnSp>
          <p:nvCxnSpPr>
            <p:cNvPr id="16" name="Straight Arrow Connector 15"/>
            <p:cNvCxnSpPr>
              <a:stCxn id="13" idx="1"/>
            </p:cNvCxnSpPr>
            <p:nvPr/>
          </p:nvCxnSpPr>
          <p:spPr>
            <a:xfrm rot="10800000" flipV="1">
              <a:off x="7772400" y="3066366"/>
              <a:ext cx="228600" cy="210234"/>
            </a:xfrm>
            <a:prstGeom prst="straightConnector1">
              <a:avLst/>
            </a:prstGeom>
            <a:ln w="25400">
              <a:solidFill>
                <a:schemeClr val="bg2">
                  <a:lumMod val="2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a:stCxn id="13" idx="2"/>
            </p:cNvCxnSpPr>
            <p:nvPr/>
          </p:nvCxnSpPr>
          <p:spPr>
            <a:xfrm rot="5400000">
              <a:off x="8190816" y="3352115"/>
              <a:ext cx="268069" cy="342900"/>
            </a:xfrm>
            <a:prstGeom prst="straightConnector1">
              <a:avLst/>
            </a:prstGeom>
            <a:ln w="25400">
              <a:solidFill>
                <a:schemeClr val="bg2">
                  <a:lumMod val="25000"/>
                </a:schemeClr>
              </a:solidFill>
              <a:tailEnd type="arrow"/>
            </a:ln>
          </p:spPr>
          <p:style>
            <a:lnRef idx="1">
              <a:schemeClr val="accent1"/>
            </a:lnRef>
            <a:fillRef idx="0">
              <a:schemeClr val="accent1"/>
            </a:fillRef>
            <a:effectRef idx="0">
              <a:schemeClr val="accent1"/>
            </a:effectRef>
            <a:fontRef idx="minor">
              <a:schemeClr val="tx1"/>
            </a:fontRef>
          </p:style>
        </p:cxnSp>
      </p:grpSp>
      <p:pic>
        <p:nvPicPr>
          <p:cNvPr id="19" name="Picture 18" descr="https://secleeafmisweb.sdcl.lee.army.mil/protected/AFMISWeb/Images/Icons/Search.gif">
            <a:hlinkClick r:id="rId4" tooltip="'Invoke the &quot;Item Search&quot; utility to search for a vendor item.'"/>
          </p:cNvPr>
          <p:cNvPicPr/>
          <p:nvPr/>
        </p:nvPicPr>
        <p:blipFill>
          <a:blip r:embed="rId5" cstate="print"/>
          <a:srcRect/>
          <a:stretch>
            <a:fillRect/>
          </a:stretch>
        </p:blipFill>
        <p:spPr bwMode="auto">
          <a:xfrm>
            <a:off x="5562600" y="6248400"/>
            <a:ext cx="152400" cy="214489"/>
          </a:xfrm>
          <a:prstGeom prst="rect">
            <a:avLst/>
          </a:prstGeom>
          <a:noFill/>
          <a:ln w="9525">
            <a:noFill/>
            <a:miter lim="800000"/>
            <a:headEnd/>
            <a:tailEnd/>
          </a:ln>
        </p:spPr>
      </p:pic>
      <p:cxnSp>
        <p:nvCxnSpPr>
          <p:cNvPr id="15" name="Straight Connector 14"/>
          <p:cNvCxnSpPr/>
          <p:nvPr/>
        </p:nvCxnSpPr>
        <p:spPr>
          <a:xfrm>
            <a:off x="3200400" y="2514600"/>
            <a:ext cx="40386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7239000" y="2514600"/>
            <a:ext cx="0" cy="9144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p:nvPr/>
        </p:nvCxnSpPr>
        <p:spPr>
          <a:xfrm>
            <a:off x="6781800" y="3429000"/>
            <a:ext cx="9906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8" name="Straight Arrow Connector 27"/>
          <p:cNvCxnSpPr/>
          <p:nvPr/>
        </p:nvCxnSpPr>
        <p:spPr>
          <a:xfrm>
            <a:off x="6781800" y="3429000"/>
            <a:ext cx="0" cy="457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a:endCxn id="34" idx="7"/>
          </p:cNvCxnSpPr>
          <p:nvPr/>
        </p:nvCxnSpPr>
        <p:spPr>
          <a:xfrm flipH="1">
            <a:off x="7770485" y="3429000"/>
            <a:ext cx="1915" cy="631918"/>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3" name="Oval 32"/>
          <p:cNvSpPr/>
          <p:nvPr/>
        </p:nvSpPr>
        <p:spPr>
          <a:xfrm>
            <a:off x="6553200" y="4038600"/>
            <a:ext cx="533400" cy="1524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Oval 33"/>
          <p:cNvSpPr/>
          <p:nvPr/>
        </p:nvSpPr>
        <p:spPr>
          <a:xfrm>
            <a:off x="7315200" y="4038600"/>
            <a:ext cx="533400" cy="1524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1" name="Group 20"/>
          <p:cNvGrpSpPr>
            <a:grpSpLocks/>
          </p:cNvGrpSpPr>
          <p:nvPr/>
        </p:nvGrpSpPr>
        <p:grpSpPr bwMode="auto">
          <a:xfrm>
            <a:off x="152400" y="152400"/>
            <a:ext cx="1219200" cy="1114425"/>
            <a:chOff x="33" y="60"/>
            <a:chExt cx="577" cy="559"/>
          </a:xfrm>
        </p:grpSpPr>
        <p:sp>
          <p:nvSpPr>
            <p:cNvPr id="22" name="Freeform 2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4"/>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5"/>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6"/>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7"/>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8"/>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9"/>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1" name="Group 211"/>
            <p:cNvGrpSpPr>
              <a:grpSpLocks/>
            </p:cNvGrpSpPr>
            <p:nvPr/>
          </p:nvGrpSpPr>
          <p:grpSpPr bwMode="auto">
            <a:xfrm>
              <a:off x="207" y="555"/>
              <a:ext cx="26" cy="35"/>
              <a:chOff x="207" y="555"/>
              <a:chExt cx="26" cy="35"/>
            </a:xfrm>
          </p:grpSpPr>
          <p:sp>
            <p:nvSpPr>
              <p:cNvPr id="206"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7"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2" name="Group 22"/>
            <p:cNvGrpSpPr>
              <a:grpSpLocks/>
            </p:cNvGrpSpPr>
            <p:nvPr/>
          </p:nvGrpSpPr>
          <p:grpSpPr bwMode="auto">
            <a:xfrm>
              <a:off x="232" y="565"/>
              <a:ext cx="19" cy="28"/>
              <a:chOff x="232" y="565"/>
              <a:chExt cx="19" cy="28"/>
            </a:xfrm>
          </p:grpSpPr>
          <p:sp>
            <p:nvSpPr>
              <p:cNvPr id="204"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5"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3"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26"/>
            <p:cNvGrpSpPr>
              <a:grpSpLocks/>
            </p:cNvGrpSpPr>
            <p:nvPr/>
          </p:nvGrpSpPr>
          <p:grpSpPr bwMode="auto">
            <a:xfrm>
              <a:off x="321" y="574"/>
              <a:ext cx="26" cy="30"/>
              <a:chOff x="321" y="574"/>
              <a:chExt cx="26" cy="30"/>
            </a:xfrm>
          </p:grpSpPr>
          <p:sp>
            <p:nvSpPr>
              <p:cNvPr id="202"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3"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5"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42"/>
            <p:cNvGrpSpPr>
              <a:grpSpLocks/>
            </p:cNvGrpSpPr>
            <p:nvPr/>
          </p:nvGrpSpPr>
          <p:grpSpPr bwMode="auto">
            <a:xfrm>
              <a:off x="132" y="137"/>
              <a:ext cx="26" cy="33"/>
              <a:chOff x="132" y="137"/>
              <a:chExt cx="26" cy="33"/>
            </a:xfrm>
          </p:grpSpPr>
          <p:sp>
            <p:nvSpPr>
              <p:cNvPr id="200"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1"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9" name="Group 45"/>
            <p:cNvGrpSpPr>
              <a:grpSpLocks/>
            </p:cNvGrpSpPr>
            <p:nvPr/>
          </p:nvGrpSpPr>
          <p:grpSpPr bwMode="auto">
            <a:xfrm>
              <a:off x="147" y="119"/>
              <a:ext cx="31" cy="32"/>
              <a:chOff x="147" y="119"/>
              <a:chExt cx="31" cy="32"/>
            </a:xfrm>
          </p:grpSpPr>
          <p:sp>
            <p:nvSpPr>
              <p:cNvPr id="198"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9"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60"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4" name="Group 52"/>
            <p:cNvGrpSpPr>
              <a:grpSpLocks/>
            </p:cNvGrpSpPr>
            <p:nvPr/>
          </p:nvGrpSpPr>
          <p:grpSpPr bwMode="auto">
            <a:xfrm>
              <a:off x="293" y="71"/>
              <a:ext cx="21" cy="29"/>
              <a:chOff x="293" y="71"/>
              <a:chExt cx="21" cy="29"/>
            </a:xfrm>
          </p:grpSpPr>
          <p:sp>
            <p:nvSpPr>
              <p:cNvPr id="196"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7"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65" name="Group 55"/>
            <p:cNvGrpSpPr>
              <a:grpSpLocks/>
            </p:cNvGrpSpPr>
            <p:nvPr/>
          </p:nvGrpSpPr>
          <p:grpSpPr bwMode="auto">
            <a:xfrm>
              <a:off x="334" y="71"/>
              <a:ext cx="30" cy="32"/>
              <a:chOff x="334" y="71"/>
              <a:chExt cx="30" cy="32"/>
            </a:xfrm>
          </p:grpSpPr>
          <p:sp>
            <p:nvSpPr>
              <p:cNvPr id="194"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66"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7"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8"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9"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0"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1"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2"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73"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74"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5"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76" name="Group 68"/>
            <p:cNvGrpSpPr>
              <a:grpSpLocks/>
            </p:cNvGrpSpPr>
            <p:nvPr/>
          </p:nvGrpSpPr>
          <p:grpSpPr bwMode="auto">
            <a:xfrm>
              <a:off x="101" y="265"/>
              <a:ext cx="213" cy="117"/>
              <a:chOff x="101" y="265"/>
              <a:chExt cx="213" cy="117"/>
            </a:xfrm>
          </p:grpSpPr>
          <p:sp>
            <p:nvSpPr>
              <p:cNvPr id="192"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93"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7" name="Group 71"/>
            <p:cNvGrpSpPr>
              <a:grpSpLocks/>
            </p:cNvGrpSpPr>
            <p:nvPr/>
          </p:nvGrpSpPr>
          <p:grpSpPr bwMode="auto">
            <a:xfrm>
              <a:off x="206" y="293"/>
              <a:ext cx="109" cy="70"/>
              <a:chOff x="206" y="293"/>
              <a:chExt cx="109" cy="70"/>
            </a:xfrm>
          </p:grpSpPr>
          <p:sp>
            <p:nvSpPr>
              <p:cNvPr id="190"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91"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8" name="Group 74"/>
            <p:cNvGrpSpPr>
              <a:grpSpLocks/>
            </p:cNvGrpSpPr>
            <p:nvPr/>
          </p:nvGrpSpPr>
          <p:grpSpPr bwMode="auto">
            <a:xfrm>
              <a:off x="313" y="262"/>
              <a:ext cx="226" cy="120"/>
              <a:chOff x="313" y="262"/>
              <a:chExt cx="226" cy="120"/>
            </a:xfrm>
          </p:grpSpPr>
          <p:sp>
            <p:nvSpPr>
              <p:cNvPr id="188"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9"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9" name="Group 77"/>
            <p:cNvGrpSpPr>
              <a:grpSpLocks/>
            </p:cNvGrpSpPr>
            <p:nvPr/>
          </p:nvGrpSpPr>
          <p:grpSpPr bwMode="auto">
            <a:xfrm>
              <a:off x="313" y="290"/>
              <a:ext cx="115" cy="72"/>
              <a:chOff x="313" y="290"/>
              <a:chExt cx="115" cy="72"/>
            </a:xfrm>
          </p:grpSpPr>
          <p:sp>
            <p:nvSpPr>
              <p:cNvPr id="186"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7"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80" name="Group 80"/>
            <p:cNvGrpSpPr>
              <a:grpSpLocks/>
            </p:cNvGrpSpPr>
            <p:nvPr/>
          </p:nvGrpSpPr>
          <p:grpSpPr bwMode="auto">
            <a:xfrm>
              <a:off x="264" y="288"/>
              <a:ext cx="93" cy="109"/>
              <a:chOff x="264" y="288"/>
              <a:chExt cx="93" cy="109"/>
            </a:xfrm>
          </p:grpSpPr>
          <p:sp>
            <p:nvSpPr>
              <p:cNvPr id="184"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85"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81"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82" name="Group 84"/>
            <p:cNvGrpSpPr>
              <a:grpSpLocks/>
            </p:cNvGrpSpPr>
            <p:nvPr/>
          </p:nvGrpSpPr>
          <p:grpSpPr bwMode="auto">
            <a:xfrm>
              <a:off x="273" y="265"/>
              <a:ext cx="27" cy="16"/>
              <a:chOff x="273" y="265"/>
              <a:chExt cx="27" cy="16"/>
            </a:xfrm>
          </p:grpSpPr>
          <p:sp>
            <p:nvSpPr>
              <p:cNvPr id="182"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83"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3"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84"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87"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8"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9"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90"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1"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92"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3"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94"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5"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6"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97" name="Group 101"/>
            <p:cNvGrpSpPr>
              <a:grpSpLocks/>
            </p:cNvGrpSpPr>
            <p:nvPr/>
          </p:nvGrpSpPr>
          <p:grpSpPr bwMode="auto">
            <a:xfrm>
              <a:off x="248" y="386"/>
              <a:ext cx="125" cy="123"/>
              <a:chOff x="248" y="386"/>
              <a:chExt cx="125" cy="123"/>
            </a:xfrm>
          </p:grpSpPr>
          <p:sp>
            <p:nvSpPr>
              <p:cNvPr id="140"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41"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4"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5"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6"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2"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3"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5"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6"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8"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3"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4"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5"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6"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7"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78"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9"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80"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81"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9"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00"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4"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6"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7"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08"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9"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10" name="Group 156"/>
            <p:cNvGrpSpPr>
              <a:grpSpLocks/>
            </p:cNvGrpSpPr>
            <p:nvPr/>
          </p:nvGrpSpPr>
          <p:grpSpPr bwMode="auto">
            <a:xfrm>
              <a:off x="372" y="175"/>
              <a:ext cx="91" cy="83"/>
              <a:chOff x="372" y="175"/>
              <a:chExt cx="91" cy="83"/>
            </a:xfrm>
          </p:grpSpPr>
          <p:sp>
            <p:nvSpPr>
              <p:cNvPr id="138"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9"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1" name="Group 159"/>
            <p:cNvGrpSpPr>
              <a:grpSpLocks/>
            </p:cNvGrpSpPr>
            <p:nvPr/>
          </p:nvGrpSpPr>
          <p:grpSpPr bwMode="auto">
            <a:xfrm>
              <a:off x="171" y="173"/>
              <a:ext cx="91" cy="85"/>
              <a:chOff x="171" y="173"/>
              <a:chExt cx="91" cy="85"/>
            </a:xfrm>
          </p:grpSpPr>
          <p:sp>
            <p:nvSpPr>
              <p:cNvPr id="136"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7"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12"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13"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14"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15" name="Group 165"/>
            <p:cNvGrpSpPr>
              <a:grpSpLocks/>
            </p:cNvGrpSpPr>
            <p:nvPr/>
          </p:nvGrpSpPr>
          <p:grpSpPr bwMode="auto">
            <a:xfrm>
              <a:off x="226" y="481"/>
              <a:ext cx="196" cy="30"/>
              <a:chOff x="226" y="481"/>
              <a:chExt cx="196" cy="30"/>
            </a:xfrm>
          </p:grpSpPr>
          <p:grpSp>
            <p:nvGrpSpPr>
              <p:cNvPr id="118" name="Group 166"/>
              <p:cNvGrpSpPr>
                <a:grpSpLocks/>
              </p:cNvGrpSpPr>
              <p:nvPr/>
            </p:nvGrpSpPr>
            <p:grpSpPr bwMode="auto">
              <a:xfrm>
                <a:off x="226" y="481"/>
                <a:ext cx="68" cy="30"/>
                <a:chOff x="226" y="481"/>
                <a:chExt cx="68" cy="30"/>
              </a:xfrm>
            </p:grpSpPr>
            <p:sp>
              <p:nvSpPr>
                <p:cNvPr id="134"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35"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9" name="Group 169"/>
              <p:cNvGrpSpPr>
                <a:grpSpLocks/>
              </p:cNvGrpSpPr>
              <p:nvPr/>
            </p:nvGrpSpPr>
            <p:grpSpPr bwMode="auto">
              <a:xfrm>
                <a:off x="244" y="482"/>
                <a:ext cx="83" cy="29"/>
                <a:chOff x="244" y="482"/>
                <a:chExt cx="83" cy="29"/>
              </a:xfrm>
            </p:grpSpPr>
            <p:sp>
              <p:nvSpPr>
                <p:cNvPr id="132"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33"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20" name="Group 172"/>
              <p:cNvGrpSpPr>
                <a:grpSpLocks/>
              </p:cNvGrpSpPr>
              <p:nvPr/>
            </p:nvGrpSpPr>
            <p:grpSpPr bwMode="auto">
              <a:xfrm>
                <a:off x="271" y="482"/>
                <a:ext cx="81" cy="29"/>
                <a:chOff x="271" y="482"/>
                <a:chExt cx="81" cy="29"/>
              </a:xfrm>
            </p:grpSpPr>
            <p:sp>
              <p:nvSpPr>
                <p:cNvPr id="130"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31"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21" name="Group 175"/>
              <p:cNvGrpSpPr>
                <a:grpSpLocks/>
              </p:cNvGrpSpPr>
              <p:nvPr/>
            </p:nvGrpSpPr>
            <p:grpSpPr bwMode="auto">
              <a:xfrm>
                <a:off x="300" y="482"/>
                <a:ext cx="87" cy="29"/>
                <a:chOff x="300" y="482"/>
                <a:chExt cx="87" cy="29"/>
              </a:xfrm>
            </p:grpSpPr>
            <p:sp>
              <p:nvSpPr>
                <p:cNvPr id="128"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9"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22" name="Group 178"/>
              <p:cNvGrpSpPr>
                <a:grpSpLocks/>
              </p:cNvGrpSpPr>
              <p:nvPr/>
            </p:nvGrpSpPr>
            <p:grpSpPr bwMode="auto">
              <a:xfrm>
                <a:off x="334" y="482"/>
                <a:ext cx="80" cy="29"/>
                <a:chOff x="334" y="482"/>
                <a:chExt cx="80" cy="29"/>
              </a:xfrm>
            </p:grpSpPr>
            <p:sp>
              <p:nvSpPr>
                <p:cNvPr id="126"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7"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23" name="Group 181"/>
              <p:cNvGrpSpPr>
                <a:grpSpLocks/>
              </p:cNvGrpSpPr>
              <p:nvPr/>
            </p:nvGrpSpPr>
            <p:grpSpPr bwMode="auto">
              <a:xfrm>
                <a:off x="363" y="482"/>
                <a:ext cx="59" cy="29"/>
                <a:chOff x="363" y="482"/>
                <a:chExt cx="59" cy="29"/>
              </a:xfrm>
            </p:grpSpPr>
            <p:sp>
              <p:nvSpPr>
                <p:cNvPr id="124"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5"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16"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7"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208"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9" name="Rectangle 187"/>
          <p:cNvSpPr>
            <a:spLocks noChangeArrowheads="1"/>
          </p:cNvSpPr>
          <p:nvPr/>
        </p:nvSpPr>
        <p:spPr bwMode="auto">
          <a:xfrm>
            <a:off x="1600200" y="9906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10" name="Rectangle 3"/>
          <p:cNvSpPr>
            <a:spLocks noChangeArrowheads="1"/>
          </p:cNvSpPr>
          <p:nvPr/>
        </p:nvSpPr>
        <p:spPr bwMode="auto">
          <a:xfrm>
            <a:off x="1447800" y="457199"/>
            <a:ext cx="6172200" cy="457201"/>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12" name="Straight Connector 211"/>
          <p:cNvCxnSpPr/>
          <p:nvPr/>
        </p:nvCxnSpPr>
        <p:spPr>
          <a:xfrm>
            <a:off x="0" y="14478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216" name="Oval 215"/>
          <p:cNvSpPr/>
          <p:nvPr/>
        </p:nvSpPr>
        <p:spPr>
          <a:xfrm>
            <a:off x="7924800" y="5105400"/>
            <a:ext cx="5334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223" name="Straight Connector 222"/>
          <p:cNvCxnSpPr/>
          <p:nvPr/>
        </p:nvCxnSpPr>
        <p:spPr>
          <a:xfrm>
            <a:off x="5562600" y="6019800"/>
            <a:ext cx="2667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25" name="Straight Arrow Connector 224"/>
          <p:cNvCxnSpPr/>
          <p:nvPr/>
        </p:nvCxnSpPr>
        <p:spPr>
          <a:xfrm flipV="1">
            <a:off x="8229600" y="5486400"/>
            <a:ext cx="0" cy="533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533400" y="1600200"/>
            <a:ext cx="2667000" cy="1969770"/>
          </a:xfrm>
          <a:prstGeom prst="rect">
            <a:avLst/>
          </a:prstGeom>
          <a:noFill/>
        </p:spPr>
        <p:txBody>
          <a:bodyPr wrap="square" rtlCol="0">
            <a:spAutoFit/>
          </a:bodyPr>
          <a:lstStyle/>
          <a:p>
            <a:pPr marL="285750" indent="-285750">
              <a:buFont typeface="Arial" pitchFamily="34" charset="0"/>
              <a:buChar char="•"/>
            </a:pPr>
            <a:endParaRPr lang="en-US" sz="1400" dirty="0" smtClean="0"/>
          </a:p>
          <a:p>
            <a:pPr marL="285750" indent="-285750"/>
            <a:r>
              <a:rPr lang="en-US" sz="1200" dirty="0" smtClean="0"/>
              <a:t>1.  The initial inventory is populated</a:t>
            </a:r>
          </a:p>
          <a:p>
            <a:pPr marL="285750" indent="-285750"/>
            <a:r>
              <a:rPr lang="en-US" sz="1200" dirty="0" smtClean="0"/>
              <a:t>with what you have in shelf stock.</a:t>
            </a:r>
          </a:p>
          <a:p>
            <a:pPr marL="285750" indent="-285750"/>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endParaRPr lang="en-US" sz="1400" i="1" dirty="0" smtClean="0"/>
          </a:p>
        </p:txBody>
      </p:sp>
      <p:sp>
        <p:nvSpPr>
          <p:cNvPr id="4" name="Rounded Rectangle 3"/>
          <p:cNvSpPr/>
          <p:nvPr/>
        </p:nvSpPr>
        <p:spPr>
          <a:xfrm>
            <a:off x="533400" y="24384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Initial Inventory</a:t>
            </a:r>
            <a:endParaRPr lang="en-US" sz="1600" dirty="0"/>
          </a:p>
        </p:txBody>
      </p:sp>
      <p:sp>
        <p:nvSpPr>
          <p:cNvPr id="5" name="Rounded Rectangle 4"/>
          <p:cNvSpPr/>
          <p:nvPr/>
        </p:nvSpPr>
        <p:spPr>
          <a:xfrm>
            <a:off x="3429000" y="24384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Request Groceries</a:t>
            </a:r>
            <a:endParaRPr lang="en-US" sz="1600" dirty="0"/>
          </a:p>
        </p:txBody>
      </p:sp>
      <p:sp>
        <p:nvSpPr>
          <p:cNvPr id="6" name="Rounded Rectangle 5"/>
          <p:cNvSpPr/>
          <p:nvPr/>
        </p:nvSpPr>
        <p:spPr>
          <a:xfrm>
            <a:off x="6324600" y="24384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Receive Groceries</a:t>
            </a:r>
            <a:endParaRPr lang="en-US" sz="1600" dirty="0"/>
          </a:p>
        </p:txBody>
      </p:sp>
      <p:sp>
        <p:nvSpPr>
          <p:cNvPr id="7" name="Rounded Rectangle 6"/>
          <p:cNvSpPr/>
          <p:nvPr/>
        </p:nvSpPr>
        <p:spPr>
          <a:xfrm>
            <a:off x="609600" y="44196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Production Sheets</a:t>
            </a:r>
            <a:endParaRPr lang="en-US" sz="1600" dirty="0"/>
          </a:p>
        </p:txBody>
      </p:sp>
      <p:sp>
        <p:nvSpPr>
          <p:cNvPr id="8" name="Rounded Rectangle 7"/>
          <p:cNvSpPr/>
          <p:nvPr/>
        </p:nvSpPr>
        <p:spPr>
          <a:xfrm>
            <a:off x="3429000" y="44196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Kitchen Requisitions</a:t>
            </a:r>
            <a:endParaRPr lang="en-US" sz="1600" dirty="0"/>
          </a:p>
        </p:txBody>
      </p:sp>
      <p:sp>
        <p:nvSpPr>
          <p:cNvPr id="11" name="Rounded Rectangle 10"/>
          <p:cNvSpPr/>
          <p:nvPr/>
        </p:nvSpPr>
        <p:spPr>
          <a:xfrm>
            <a:off x="6324600" y="4419600"/>
            <a:ext cx="1981200" cy="457200"/>
          </a:xfrm>
          <a:prstGeom prst="roundRect">
            <a:avLst/>
          </a:prstGeom>
          <a:solidFill>
            <a:schemeClr val="accent2">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dirty="0" smtClean="0"/>
              <a:t>Final Inventory</a:t>
            </a:r>
            <a:endParaRPr lang="en-US" sz="1600" dirty="0"/>
          </a:p>
        </p:txBody>
      </p:sp>
      <p:sp>
        <p:nvSpPr>
          <p:cNvPr id="12" name="Rectangle 11"/>
          <p:cNvSpPr/>
          <p:nvPr/>
        </p:nvSpPr>
        <p:spPr>
          <a:xfrm>
            <a:off x="6172200" y="2971800"/>
            <a:ext cx="2819400" cy="1446550"/>
          </a:xfrm>
          <a:prstGeom prst="rect">
            <a:avLst/>
          </a:prstGeom>
        </p:spPr>
        <p:txBody>
          <a:bodyPr wrap="square">
            <a:spAutoFit/>
          </a:bodyPr>
          <a:lstStyle/>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r>
              <a:rPr lang="en-US" sz="1200" dirty="0" smtClean="0"/>
              <a:t>6.  Final Inventory verifies items you have </a:t>
            </a:r>
          </a:p>
          <a:p>
            <a:pPr marL="285750" indent="-285750"/>
            <a:r>
              <a:rPr lang="en-US" sz="1200" dirty="0" smtClean="0"/>
              <a:t>on shelf stock.  The next time you </a:t>
            </a:r>
          </a:p>
          <a:p>
            <a:pPr marL="285750" indent="-285750"/>
            <a:r>
              <a:rPr lang="en-US" sz="1200" dirty="0" smtClean="0"/>
              <a:t>submit a request the  grocery</a:t>
            </a:r>
          </a:p>
          <a:p>
            <a:pPr marL="285750" indent="-285750"/>
            <a:r>
              <a:rPr lang="en-US" sz="1200" dirty="0" smtClean="0"/>
              <a:t> worksheet will show the balance</a:t>
            </a:r>
          </a:p>
          <a:p>
            <a:pPr marL="285750" indent="-285750"/>
            <a:r>
              <a:rPr lang="en-US" sz="1200" dirty="0" smtClean="0"/>
              <a:t> of items required that are on hand.</a:t>
            </a:r>
          </a:p>
        </p:txBody>
      </p:sp>
      <p:sp>
        <p:nvSpPr>
          <p:cNvPr id="13" name="Rectangle 12"/>
          <p:cNvSpPr/>
          <p:nvPr/>
        </p:nvSpPr>
        <p:spPr>
          <a:xfrm>
            <a:off x="533400" y="1219200"/>
            <a:ext cx="7924800" cy="307777"/>
          </a:xfrm>
          <a:prstGeom prst="rect">
            <a:avLst/>
          </a:prstGeom>
        </p:spPr>
        <p:txBody>
          <a:bodyPr wrap="square">
            <a:spAutoFit/>
          </a:bodyPr>
          <a:lstStyle/>
          <a:p>
            <a:pPr marL="285750" indent="-285750" algn="ctr"/>
            <a:r>
              <a:rPr lang="en-US" sz="1400" b="1" i="1" dirty="0" smtClean="0"/>
              <a:t>* Prepared meals must follow a certain flow in order for the inventory to remain correct *</a:t>
            </a:r>
          </a:p>
        </p:txBody>
      </p:sp>
      <p:sp>
        <p:nvSpPr>
          <p:cNvPr id="14" name="Rectangle 13"/>
          <p:cNvSpPr/>
          <p:nvPr/>
        </p:nvSpPr>
        <p:spPr>
          <a:xfrm>
            <a:off x="3352800" y="1752600"/>
            <a:ext cx="2971800" cy="646331"/>
          </a:xfrm>
          <a:prstGeom prst="rect">
            <a:avLst/>
          </a:prstGeom>
        </p:spPr>
        <p:txBody>
          <a:bodyPr wrap="square">
            <a:spAutoFit/>
          </a:bodyPr>
          <a:lstStyle/>
          <a:p>
            <a:pPr marL="285750" indent="-285750"/>
            <a:r>
              <a:rPr lang="en-US" sz="1200" dirty="0" smtClean="0"/>
              <a:t>2.  </a:t>
            </a:r>
            <a:r>
              <a:rPr lang="en-US" sz="1200" dirty="0" smtClean="0">
                <a:solidFill>
                  <a:srgbClr val="FF0000"/>
                </a:solidFill>
              </a:rPr>
              <a:t>Request Meals from approved Menu</a:t>
            </a:r>
          </a:p>
          <a:p>
            <a:pPr marL="285750" indent="-285750"/>
            <a:r>
              <a:rPr lang="en-US" sz="1200" dirty="0" smtClean="0">
                <a:solidFill>
                  <a:srgbClr val="FF0000"/>
                </a:solidFill>
              </a:rPr>
              <a:t>Produces the grocery list and draws </a:t>
            </a:r>
          </a:p>
          <a:p>
            <a:pPr marL="285750" indent="-285750"/>
            <a:r>
              <a:rPr lang="en-US" sz="1200" dirty="0" smtClean="0">
                <a:solidFill>
                  <a:srgbClr val="FF0000"/>
                </a:solidFill>
              </a:rPr>
              <a:t>Items from  your inventory.</a:t>
            </a:r>
          </a:p>
        </p:txBody>
      </p:sp>
      <p:sp>
        <p:nvSpPr>
          <p:cNvPr id="15" name="Rectangle 14"/>
          <p:cNvSpPr/>
          <p:nvPr/>
        </p:nvSpPr>
        <p:spPr>
          <a:xfrm>
            <a:off x="6248400" y="1752600"/>
            <a:ext cx="2392322" cy="276999"/>
          </a:xfrm>
          <a:prstGeom prst="rect">
            <a:avLst/>
          </a:prstGeom>
        </p:spPr>
        <p:txBody>
          <a:bodyPr wrap="none">
            <a:spAutoFit/>
          </a:bodyPr>
          <a:lstStyle/>
          <a:p>
            <a:pPr marL="285750" indent="-285750"/>
            <a:r>
              <a:rPr lang="en-US" sz="1200" dirty="0" smtClean="0"/>
              <a:t>3.  Receive Groceries into inventory</a:t>
            </a:r>
          </a:p>
        </p:txBody>
      </p:sp>
      <p:sp>
        <p:nvSpPr>
          <p:cNvPr id="16" name="Rectangle 15"/>
          <p:cNvSpPr/>
          <p:nvPr/>
        </p:nvSpPr>
        <p:spPr>
          <a:xfrm>
            <a:off x="457200" y="3505200"/>
            <a:ext cx="2362200" cy="646331"/>
          </a:xfrm>
          <a:prstGeom prst="rect">
            <a:avLst/>
          </a:prstGeom>
        </p:spPr>
        <p:txBody>
          <a:bodyPr wrap="square">
            <a:spAutoFit/>
          </a:bodyPr>
          <a:lstStyle/>
          <a:p>
            <a:pPr marL="285750" indent="-285750">
              <a:buAutoNum type="arabicPeriod" startAt="4"/>
            </a:pPr>
            <a:r>
              <a:rPr lang="en-US" sz="1200" dirty="0" smtClean="0"/>
              <a:t>Production Sheets breaks out</a:t>
            </a:r>
          </a:p>
          <a:p>
            <a:pPr marL="285750" indent="-285750"/>
            <a:r>
              <a:rPr lang="en-US" sz="1200" dirty="0" smtClean="0"/>
              <a:t> what groceries go to which meal</a:t>
            </a:r>
          </a:p>
          <a:p>
            <a:pPr marL="285750" indent="-285750"/>
            <a:r>
              <a:rPr lang="en-US" sz="1200" dirty="0" smtClean="0"/>
              <a:t> and who is preparing them</a:t>
            </a:r>
          </a:p>
        </p:txBody>
      </p:sp>
      <p:sp>
        <p:nvSpPr>
          <p:cNvPr id="17" name="Rectangle 16"/>
          <p:cNvSpPr/>
          <p:nvPr/>
        </p:nvSpPr>
        <p:spPr>
          <a:xfrm>
            <a:off x="3352800" y="3505200"/>
            <a:ext cx="1981200" cy="646331"/>
          </a:xfrm>
          <a:prstGeom prst="rect">
            <a:avLst/>
          </a:prstGeom>
        </p:spPr>
        <p:txBody>
          <a:bodyPr wrap="square">
            <a:spAutoFit/>
          </a:bodyPr>
          <a:lstStyle/>
          <a:p>
            <a:pPr marL="285750" indent="-285750"/>
            <a:r>
              <a:rPr lang="en-US" sz="1200" dirty="0" smtClean="0"/>
              <a:t>5.  Kitchen Requisitions and </a:t>
            </a:r>
          </a:p>
          <a:p>
            <a:pPr marL="285750" indent="-285750"/>
            <a:r>
              <a:rPr lang="en-US" sz="1200" dirty="0" smtClean="0"/>
              <a:t>Returns draws the groceries </a:t>
            </a:r>
          </a:p>
          <a:p>
            <a:pPr marL="285750" indent="-285750"/>
            <a:r>
              <a:rPr lang="en-US" sz="1200" dirty="0" smtClean="0"/>
              <a:t>from your inventory</a:t>
            </a:r>
          </a:p>
        </p:txBody>
      </p:sp>
      <p:sp>
        <p:nvSpPr>
          <p:cNvPr id="18" name="Right Arrow 17"/>
          <p:cNvSpPr/>
          <p:nvPr/>
        </p:nvSpPr>
        <p:spPr>
          <a:xfrm>
            <a:off x="2743200" y="2590800"/>
            <a:ext cx="304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Right Arrow 19"/>
          <p:cNvSpPr/>
          <p:nvPr/>
        </p:nvSpPr>
        <p:spPr>
          <a:xfrm>
            <a:off x="5715000" y="2590800"/>
            <a:ext cx="304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Right Arrow 20"/>
          <p:cNvSpPr/>
          <p:nvPr/>
        </p:nvSpPr>
        <p:spPr>
          <a:xfrm>
            <a:off x="2819400" y="4572000"/>
            <a:ext cx="304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Right Arrow 21"/>
          <p:cNvSpPr/>
          <p:nvPr/>
        </p:nvSpPr>
        <p:spPr>
          <a:xfrm>
            <a:off x="5715000" y="4572000"/>
            <a:ext cx="304800" cy="15240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2" name="Group 18"/>
          <p:cNvGrpSpPr>
            <a:grpSpLocks/>
          </p:cNvGrpSpPr>
          <p:nvPr/>
        </p:nvGrpSpPr>
        <p:grpSpPr bwMode="auto">
          <a:xfrm>
            <a:off x="152400" y="152400"/>
            <a:ext cx="1219200" cy="1114425"/>
            <a:chOff x="33" y="60"/>
            <a:chExt cx="577" cy="559"/>
          </a:xfrm>
        </p:grpSpPr>
        <p:sp>
          <p:nvSpPr>
            <p:cNvPr id="23" name="Freeform 2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9" name="Group 36"/>
            <p:cNvGrpSpPr>
              <a:grpSpLocks/>
            </p:cNvGrpSpPr>
            <p:nvPr/>
          </p:nvGrpSpPr>
          <p:grpSpPr bwMode="auto">
            <a:xfrm>
              <a:off x="207" y="555"/>
              <a:ext cx="26" cy="35"/>
              <a:chOff x="207" y="555"/>
              <a:chExt cx="26" cy="35"/>
            </a:xfrm>
          </p:grpSpPr>
          <p:sp>
            <p:nvSpPr>
              <p:cNvPr id="20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 name="Group 22"/>
            <p:cNvGrpSpPr>
              <a:grpSpLocks/>
            </p:cNvGrpSpPr>
            <p:nvPr/>
          </p:nvGrpSpPr>
          <p:grpSpPr bwMode="auto">
            <a:xfrm>
              <a:off x="232" y="565"/>
              <a:ext cx="19" cy="28"/>
              <a:chOff x="232" y="565"/>
              <a:chExt cx="19" cy="28"/>
            </a:xfrm>
          </p:grpSpPr>
          <p:sp>
            <p:nvSpPr>
              <p:cNvPr id="20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0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9" name="Group 26"/>
            <p:cNvGrpSpPr>
              <a:grpSpLocks/>
            </p:cNvGrpSpPr>
            <p:nvPr/>
          </p:nvGrpSpPr>
          <p:grpSpPr bwMode="auto">
            <a:xfrm>
              <a:off x="321" y="574"/>
              <a:ext cx="26" cy="30"/>
              <a:chOff x="321" y="574"/>
              <a:chExt cx="26" cy="30"/>
            </a:xfrm>
          </p:grpSpPr>
          <p:sp>
            <p:nvSpPr>
              <p:cNvPr id="19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7" name="Group 42"/>
            <p:cNvGrpSpPr>
              <a:grpSpLocks/>
            </p:cNvGrpSpPr>
            <p:nvPr/>
          </p:nvGrpSpPr>
          <p:grpSpPr bwMode="auto">
            <a:xfrm>
              <a:off x="132" y="137"/>
              <a:ext cx="26" cy="33"/>
              <a:chOff x="132" y="137"/>
              <a:chExt cx="26" cy="33"/>
            </a:xfrm>
          </p:grpSpPr>
          <p:sp>
            <p:nvSpPr>
              <p:cNvPr id="19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8" name="Group 45"/>
            <p:cNvGrpSpPr>
              <a:grpSpLocks/>
            </p:cNvGrpSpPr>
            <p:nvPr/>
          </p:nvGrpSpPr>
          <p:grpSpPr bwMode="auto">
            <a:xfrm>
              <a:off x="147" y="119"/>
              <a:ext cx="31" cy="32"/>
              <a:chOff x="147" y="119"/>
              <a:chExt cx="31" cy="32"/>
            </a:xfrm>
          </p:grpSpPr>
          <p:sp>
            <p:nvSpPr>
              <p:cNvPr id="19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52"/>
            <p:cNvGrpSpPr>
              <a:grpSpLocks/>
            </p:cNvGrpSpPr>
            <p:nvPr/>
          </p:nvGrpSpPr>
          <p:grpSpPr bwMode="auto">
            <a:xfrm>
              <a:off x="293" y="71"/>
              <a:ext cx="21" cy="29"/>
              <a:chOff x="293" y="71"/>
              <a:chExt cx="21" cy="29"/>
            </a:xfrm>
          </p:grpSpPr>
          <p:sp>
            <p:nvSpPr>
              <p:cNvPr id="19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4" name="Group 55"/>
            <p:cNvGrpSpPr>
              <a:grpSpLocks/>
            </p:cNvGrpSpPr>
            <p:nvPr/>
          </p:nvGrpSpPr>
          <p:grpSpPr bwMode="auto">
            <a:xfrm>
              <a:off x="334" y="71"/>
              <a:ext cx="30" cy="32"/>
              <a:chOff x="334" y="71"/>
              <a:chExt cx="30" cy="32"/>
            </a:xfrm>
          </p:grpSpPr>
          <p:sp>
            <p:nvSpPr>
              <p:cNvPr id="19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6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7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7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68"/>
            <p:cNvGrpSpPr>
              <a:grpSpLocks/>
            </p:cNvGrpSpPr>
            <p:nvPr/>
          </p:nvGrpSpPr>
          <p:grpSpPr bwMode="auto">
            <a:xfrm>
              <a:off x="101" y="265"/>
              <a:ext cx="213" cy="117"/>
              <a:chOff x="101" y="265"/>
              <a:chExt cx="213" cy="117"/>
            </a:xfrm>
          </p:grpSpPr>
          <p:sp>
            <p:nvSpPr>
              <p:cNvPr id="18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0" name="Group 71"/>
            <p:cNvGrpSpPr>
              <a:grpSpLocks/>
            </p:cNvGrpSpPr>
            <p:nvPr/>
          </p:nvGrpSpPr>
          <p:grpSpPr bwMode="auto">
            <a:xfrm>
              <a:off x="206" y="293"/>
              <a:ext cx="109" cy="70"/>
              <a:chOff x="206" y="293"/>
              <a:chExt cx="109" cy="70"/>
            </a:xfrm>
          </p:grpSpPr>
          <p:sp>
            <p:nvSpPr>
              <p:cNvPr id="18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1" name="Group 74"/>
            <p:cNvGrpSpPr>
              <a:grpSpLocks/>
            </p:cNvGrpSpPr>
            <p:nvPr/>
          </p:nvGrpSpPr>
          <p:grpSpPr bwMode="auto">
            <a:xfrm>
              <a:off x="313" y="262"/>
              <a:ext cx="226" cy="120"/>
              <a:chOff x="313" y="262"/>
              <a:chExt cx="226" cy="120"/>
            </a:xfrm>
          </p:grpSpPr>
          <p:sp>
            <p:nvSpPr>
              <p:cNvPr id="18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2" name="Group 77"/>
            <p:cNvGrpSpPr>
              <a:grpSpLocks/>
            </p:cNvGrpSpPr>
            <p:nvPr/>
          </p:nvGrpSpPr>
          <p:grpSpPr bwMode="auto">
            <a:xfrm>
              <a:off x="313" y="290"/>
              <a:ext cx="115" cy="72"/>
              <a:chOff x="313" y="290"/>
              <a:chExt cx="115" cy="72"/>
            </a:xfrm>
          </p:grpSpPr>
          <p:sp>
            <p:nvSpPr>
              <p:cNvPr id="18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3" name="Group 80"/>
            <p:cNvGrpSpPr>
              <a:grpSpLocks/>
            </p:cNvGrpSpPr>
            <p:nvPr/>
          </p:nvGrpSpPr>
          <p:grpSpPr bwMode="auto">
            <a:xfrm>
              <a:off x="264" y="288"/>
              <a:ext cx="93" cy="109"/>
              <a:chOff x="264" y="288"/>
              <a:chExt cx="93" cy="109"/>
            </a:xfrm>
          </p:grpSpPr>
          <p:sp>
            <p:nvSpPr>
              <p:cNvPr id="18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8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4" name="Group 84"/>
            <p:cNvGrpSpPr>
              <a:grpSpLocks/>
            </p:cNvGrpSpPr>
            <p:nvPr/>
          </p:nvGrpSpPr>
          <p:grpSpPr bwMode="auto">
            <a:xfrm>
              <a:off x="273" y="265"/>
              <a:ext cx="27" cy="16"/>
              <a:chOff x="273" y="265"/>
              <a:chExt cx="27" cy="16"/>
            </a:xfrm>
          </p:grpSpPr>
          <p:sp>
            <p:nvSpPr>
              <p:cNvPr id="17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8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8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9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9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5" name="Group 101"/>
            <p:cNvGrpSpPr>
              <a:grpSpLocks/>
            </p:cNvGrpSpPr>
            <p:nvPr/>
          </p:nvGrpSpPr>
          <p:grpSpPr bwMode="auto">
            <a:xfrm>
              <a:off x="248" y="386"/>
              <a:ext cx="125" cy="123"/>
              <a:chOff x="248" y="386"/>
              <a:chExt cx="125" cy="123"/>
            </a:xfrm>
          </p:grpSpPr>
          <p:sp>
            <p:nvSpPr>
              <p:cNvPr id="13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7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10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0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76" name="Group 156"/>
            <p:cNvGrpSpPr>
              <a:grpSpLocks/>
            </p:cNvGrpSpPr>
            <p:nvPr/>
          </p:nvGrpSpPr>
          <p:grpSpPr bwMode="auto">
            <a:xfrm>
              <a:off x="372" y="175"/>
              <a:ext cx="91" cy="83"/>
              <a:chOff x="372" y="175"/>
              <a:chExt cx="91" cy="83"/>
            </a:xfrm>
          </p:grpSpPr>
          <p:sp>
            <p:nvSpPr>
              <p:cNvPr id="13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8" name="Group 159"/>
            <p:cNvGrpSpPr>
              <a:grpSpLocks/>
            </p:cNvGrpSpPr>
            <p:nvPr/>
          </p:nvGrpSpPr>
          <p:grpSpPr bwMode="auto">
            <a:xfrm>
              <a:off x="171" y="173"/>
              <a:ext cx="91" cy="85"/>
              <a:chOff x="171" y="173"/>
              <a:chExt cx="91" cy="85"/>
            </a:xfrm>
          </p:grpSpPr>
          <p:sp>
            <p:nvSpPr>
              <p:cNvPr id="13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1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65"/>
            <p:cNvGrpSpPr>
              <a:grpSpLocks/>
            </p:cNvGrpSpPr>
            <p:nvPr/>
          </p:nvGrpSpPr>
          <p:grpSpPr bwMode="auto">
            <a:xfrm>
              <a:off x="226" y="481"/>
              <a:ext cx="196" cy="30"/>
              <a:chOff x="226" y="481"/>
              <a:chExt cx="196" cy="30"/>
            </a:xfrm>
          </p:grpSpPr>
          <p:grpSp>
            <p:nvGrpSpPr>
              <p:cNvPr id="106" name="Group 166"/>
              <p:cNvGrpSpPr>
                <a:grpSpLocks/>
              </p:cNvGrpSpPr>
              <p:nvPr/>
            </p:nvGrpSpPr>
            <p:grpSpPr bwMode="auto">
              <a:xfrm>
                <a:off x="226" y="481"/>
                <a:ext cx="68" cy="30"/>
                <a:chOff x="226" y="481"/>
                <a:chExt cx="68" cy="30"/>
              </a:xfrm>
            </p:grpSpPr>
            <p:sp>
              <p:nvSpPr>
                <p:cNvPr id="13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3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69"/>
              <p:cNvGrpSpPr>
                <a:grpSpLocks/>
              </p:cNvGrpSpPr>
              <p:nvPr/>
            </p:nvGrpSpPr>
            <p:grpSpPr bwMode="auto">
              <a:xfrm>
                <a:off x="244" y="482"/>
                <a:ext cx="83" cy="29"/>
                <a:chOff x="244" y="482"/>
                <a:chExt cx="83" cy="29"/>
              </a:xfrm>
            </p:grpSpPr>
            <p:sp>
              <p:nvSpPr>
                <p:cNvPr id="12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2"/>
              <p:cNvGrpSpPr>
                <a:grpSpLocks/>
              </p:cNvGrpSpPr>
              <p:nvPr/>
            </p:nvGrpSpPr>
            <p:grpSpPr bwMode="auto">
              <a:xfrm>
                <a:off x="271" y="482"/>
                <a:ext cx="81" cy="29"/>
                <a:chOff x="271" y="482"/>
                <a:chExt cx="81" cy="29"/>
              </a:xfrm>
            </p:grpSpPr>
            <p:sp>
              <p:nvSpPr>
                <p:cNvPr id="12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4" name="Group 175"/>
              <p:cNvGrpSpPr>
                <a:grpSpLocks/>
              </p:cNvGrpSpPr>
              <p:nvPr/>
            </p:nvGrpSpPr>
            <p:grpSpPr bwMode="auto">
              <a:xfrm>
                <a:off x="300" y="482"/>
                <a:ext cx="87" cy="29"/>
                <a:chOff x="300" y="482"/>
                <a:chExt cx="87" cy="29"/>
              </a:xfrm>
            </p:grpSpPr>
            <p:sp>
              <p:nvSpPr>
                <p:cNvPr id="12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5" name="Group 178"/>
              <p:cNvGrpSpPr>
                <a:grpSpLocks/>
              </p:cNvGrpSpPr>
              <p:nvPr/>
            </p:nvGrpSpPr>
            <p:grpSpPr bwMode="auto">
              <a:xfrm>
                <a:off x="334" y="482"/>
                <a:ext cx="80" cy="29"/>
                <a:chOff x="334" y="482"/>
                <a:chExt cx="80" cy="29"/>
              </a:xfrm>
            </p:grpSpPr>
            <p:sp>
              <p:nvSpPr>
                <p:cNvPr id="12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6" name="Group 181"/>
              <p:cNvGrpSpPr>
                <a:grpSpLocks/>
              </p:cNvGrpSpPr>
              <p:nvPr/>
            </p:nvGrpSpPr>
            <p:grpSpPr bwMode="auto">
              <a:xfrm>
                <a:off x="363" y="482"/>
                <a:ext cx="59" cy="29"/>
                <a:chOff x="363" y="482"/>
                <a:chExt cx="59" cy="29"/>
              </a:xfrm>
            </p:grpSpPr>
            <p:sp>
              <p:nvSpPr>
                <p:cNvPr id="12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1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204"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5"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endParaRPr lang="en-US" sz="2400" b="1" dirty="0"/>
          </a:p>
        </p:txBody>
      </p:sp>
      <p:sp>
        <p:nvSpPr>
          <p:cNvPr id="207" name="Rectangle 206"/>
          <p:cNvSpPr/>
          <p:nvPr/>
        </p:nvSpPr>
        <p:spPr>
          <a:xfrm>
            <a:off x="1447800" y="381000"/>
            <a:ext cx="6248400" cy="461665"/>
          </a:xfrm>
          <a:prstGeom prst="rect">
            <a:avLst/>
          </a:prstGeom>
        </p:spPr>
        <p:txBody>
          <a:bodyPr wrap="square">
            <a:spAutoFit/>
          </a:bodyPr>
          <a:lstStyle/>
          <a:p>
            <a:pPr algn="ctr"/>
            <a:r>
              <a:rPr lang="en-US" sz="2400" b="1" dirty="0" smtClean="0"/>
              <a:t>AFMIS Raw Subsistence Training </a:t>
            </a:r>
            <a:endParaRPr lang="en-US" sz="2400" dirty="0"/>
          </a:p>
        </p:txBody>
      </p:sp>
    </p:spTree>
    <p:extLst>
      <p:ext uri="{BB962C8B-B14F-4D97-AF65-F5344CB8AC3E}">
        <p14:creationId xmlns:p14="http://schemas.microsoft.com/office/powerpoint/2010/main" xmlns="" val="1085251533"/>
      </p:ext>
    </p:extLst>
  </p:cSld>
  <p:clrMapOvr>
    <a:masterClrMapping/>
  </p:clrMapOvr>
  <p:transition spd="med">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RECEIVE THE GROCERIES</a:t>
            </a:r>
            <a:endParaRPr lang="en-US" dirty="0">
              <a:solidFill>
                <a:prstClr val="black"/>
              </a:solidFill>
            </a:endParaRPr>
          </a:p>
        </p:txBody>
      </p:sp>
      <p:sp>
        <p:nvSpPr>
          <p:cNvPr id="7" name="TextBox 6"/>
          <p:cNvSpPr txBox="1"/>
          <p:nvPr/>
        </p:nvSpPr>
        <p:spPr>
          <a:xfrm>
            <a:off x="228600" y="2133600"/>
            <a:ext cx="8458200" cy="3323987"/>
          </a:xfrm>
          <a:prstGeom prst="rect">
            <a:avLst/>
          </a:prstGeom>
          <a:noFill/>
        </p:spPr>
        <p:txBody>
          <a:bodyPr wrap="square" rtlCol="0">
            <a:spAutoFit/>
          </a:bodyPr>
          <a:lstStyle/>
          <a:p>
            <a:pPr marL="285750" indent="-285750"/>
            <a:r>
              <a:rPr lang="en-US" sz="1400" b="1" dirty="0" smtClean="0"/>
              <a:t>CARDHOLDER TAB</a:t>
            </a:r>
          </a:p>
          <a:p>
            <a:pPr marL="285750" indent="-285750">
              <a:buFont typeface="Arial" pitchFamily="34" charset="0"/>
              <a:buChar char="•"/>
            </a:pPr>
            <a:r>
              <a:rPr lang="en-US" sz="1400" dirty="0" smtClean="0"/>
              <a:t>Verify the GPC holder who made the </a:t>
            </a:r>
            <a:br>
              <a:rPr lang="en-US" sz="1400" dirty="0" smtClean="0"/>
            </a:br>
            <a:r>
              <a:rPr lang="en-US" sz="1400" dirty="0" smtClean="0"/>
              <a:t>GPC purchase . (Under $2,499)</a:t>
            </a:r>
          </a:p>
          <a:p>
            <a:pPr marL="285750" indent="-285750"/>
            <a:endParaRPr lang="en-US" sz="1400" dirty="0" smtClean="0"/>
          </a:p>
          <a:p>
            <a:pPr marL="285750" indent="-285750">
              <a:buFont typeface="Arial" pitchFamily="34" charset="0"/>
              <a:buChar char="•"/>
            </a:pPr>
            <a:r>
              <a:rPr lang="en-US" sz="1400" dirty="0" smtClean="0"/>
              <a:t>Enter the unit’s authorization number </a:t>
            </a:r>
            <a:br>
              <a:rPr lang="en-US" sz="1400" dirty="0" smtClean="0"/>
            </a:br>
            <a:r>
              <a:rPr lang="en-US" sz="1400" dirty="0" smtClean="0"/>
              <a:t>which is a control number issued by</a:t>
            </a:r>
          </a:p>
          <a:p>
            <a:pPr marL="285750" indent="-285750"/>
            <a:r>
              <a:rPr lang="en-US" sz="1400" dirty="0" smtClean="0"/>
              <a:t>       the Billing Official.</a:t>
            </a:r>
          </a:p>
          <a:p>
            <a:pPr marL="285750" indent="-285750">
              <a:buFont typeface="Arial" pitchFamily="34" charset="0"/>
              <a:buChar char="•"/>
            </a:pPr>
            <a:endParaRPr lang="en-US" sz="1400" dirty="0" smtClean="0"/>
          </a:p>
          <a:p>
            <a:pPr marL="285750" indent="-285750"/>
            <a:r>
              <a:rPr lang="en-US" sz="1400" b="1" dirty="0" smtClean="0"/>
              <a:t>HEADCOUNT TAB</a:t>
            </a:r>
          </a:p>
          <a:p>
            <a:pPr marL="285750" indent="-285750">
              <a:buFont typeface="Arial" pitchFamily="34" charset="0"/>
              <a:buChar char="•"/>
            </a:pPr>
            <a:r>
              <a:rPr lang="en-US" sz="1400" dirty="0" smtClean="0"/>
              <a:t>The headcount displays the</a:t>
            </a:r>
          </a:p>
          <a:p>
            <a:pPr marL="285750" indent="-285750"/>
            <a:r>
              <a:rPr lang="en-US" sz="1400" dirty="0" smtClean="0"/>
              <a:t>        projected headcount only</a:t>
            </a:r>
          </a:p>
          <a:p>
            <a:pPr marL="285750" indent="-285750"/>
            <a:r>
              <a:rPr lang="en-US" sz="1400" dirty="0" smtClean="0"/>
              <a:t>        for each meal.  The headcount</a:t>
            </a:r>
          </a:p>
          <a:p>
            <a:pPr marL="285750" indent="-285750"/>
            <a:r>
              <a:rPr lang="en-US" sz="1400" dirty="0" smtClean="0"/>
              <a:t>	cannot be updated on this screen.</a:t>
            </a:r>
          </a:p>
          <a:p>
            <a:pPr marL="285750" indent="-285750"/>
            <a:endParaRPr lang="en-US" sz="1400" dirty="0" smtClean="0"/>
          </a:p>
          <a:p>
            <a:pPr marL="285750" indent="-285750">
              <a:buFont typeface="Arial" pitchFamily="34" charset="0"/>
              <a:buChar char="•"/>
            </a:pPr>
            <a:endParaRPr lang="en-US" sz="1400"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15" name="Picture 14"/>
          <p:cNvPicPr/>
          <p:nvPr/>
        </p:nvPicPr>
        <p:blipFill>
          <a:blip r:embed="rId2" cstate="print"/>
          <a:srcRect t="13230" b="40816"/>
          <a:stretch>
            <a:fillRect/>
          </a:stretch>
        </p:blipFill>
        <p:spPr bwMode="auto">
          <a:xfrm>
            <a:off x="3429000" y="1676400"/>
            <a:ext cx="5562600" cy="2209800"/>
          </a:xfrm>
          <a:prstGeom prst="rect">
            <a:avLst/>
          </a:prstGeom>
          <a:noFill/>
          <a:ln w="15875">
            <a:solidFill>
              <a:schemeClr val="bg2">
                <a:lumMod val="25000"/>
              </a:schemeClr>
            </a:solidFill>
            <a:miter lim="800000"/>
            <a:headEnd/>
            <a:tailEnd/>
          </a:ln>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4" name="Group 211"/>
            <p:cNvGrpSpPr>
              <a:grpSpLocks/>
            </p:cNvGrpSpPr>
            <p:nvPr/>
          </p:nvGrpSpPr>
          <p:grpSpPr bwMode="auto">
            <a:xfrm>
              <a:off x="207" y="555"/>
              <a:ext cx="26" cy="35"/>
              <a:chOff x="207" y="555"/>
              <a:chExt cx="26" cy="35"/>
            </a:xfrm>
          </p:grpSpPr>
          <p:sp>
            <p:nvSpPr>
              <p:cNvPr id="189"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5" name="Group 22"/>
            <p:cNvGrpSpPr>
              <a:grpSpLocks/>
            </p:cNvGrpSpPr>
            <p:nvPr/>
          </p:nvGrpSpPr>
          <p:grpSpPr bwMode="auto">
            <a:xfrm>
              <a:off x="232" y="565"/>
              <a:ext cx="19" cy="28"/>
              <a:chOff x="232" y="565"/>
              <a:chExt cx="19" cy="28"/>
            </a:xfrm>
          </p:grpSpPr>
          <p:sp>
            <p:nvSpPr>
              <p:cNvPr id="187"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6"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6"/>
            <p:cNvGrpSpPr>
              <a:grpSpLocks/>
            </p:cNvGrpSpPr>
            <p:nvPr/>
          </p:nvGrpSpPr>
          <p:grpSpPr bwMode="auto">
            <a:xfrm>
              <a:off x="321" y="574"/>
              <a:ext cx="26" cy="30"/>
              <a:chOff x="321" y="574"/>
              <a:chExt cx="26" cy="30"/>
            </a:xfrm>
          </p:grpSpPr>
          <p:sp>
            <p:nvSpPr>
              <p:cNvPr id="185"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1" name="Group 42"/>
            <p:cNvGrpSpPr>
              <a:grpSpLocks/>
            </p:cNvGrpSpPr>
            <p:nvPr/>
          </p:nvGrpSpPr>
          <p:grpSpPr bwMode="auto">
            <a:xfrm>
              <a:off x="132" y="137"/>
              <a:ext cx="26" cy="33"/>
              <a:chOff x="132" y="137"/>
              <a:chExt cx="26" cy="33"/>
            </a:xfrm>
          </p:grpSpPr>
          <p:sp>
            <p:nvSpPr>
              <p:cNvPr id="183"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2" name="Group 45"/>
            <p:cNvGrpSpPr>
              <a:grpSpLocks/>
            </p:cNvGrpSpPr>
            <p:nvPr/>
          </p:nvGrpSpPr>
          <p:grpSpPr bwMode="auto">
            <a:xfrm>
              <a:off x="147" y="119"/>
              <a:ext cx="31" cy="32"/>
              <a:chOff x="147" y="119"/>
              <a:chExt cx="31" cy="32"/>
            </a:xfrm>
          </p:grpSpPr>
          <p:sp>
            <p:nvSpPr>
              <p:cNvPr id="181"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3"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7" name="Group 52"/>
            <p:cNvGrpSpPr>
              <a:grpSpLocks/>
            </p:cNvGrpSpPr>
            <p:nvPr/>
          </p:nvGrpSpPr>
          <p:grpSpPr bwMode="auto">
            <a:xfrm>
              <a:off x="293" y="71"/>
              <a:ext cx="21" cy="29"/>
              <a:chOff x="293" y="71"/>
              <a:chExt cx="21" cy="29"/>
            </a:xfrm>
          </p:grpSpPr>
          <p:sp>
            <p:nvSpPr>
              <p:cNvPr id="179"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8" name="Group 55"/>
            <p:cNvGrpSpPr>
              <a:grpSpLocks/>
            </p:cNvGrpSpPr>
            <p:nvPr/>
          </p:nvGrpSpPr>
          <p:grpSpPr bwMode="auto">
            <a:xfrm>
              <a:off x="334" y="71"/>
              <a:ext cx="30" cy="32"/>
              <a:chOff x="334" y="71"/>
              <a:chExt cx="30" cy="32"/>
            </a:xfrm>
          </p:grpSpPr>
          <p:sp>
            <p:nvSpPr>
              <p:cNvPr id="177"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8"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6"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7"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9" name="Group 68"/>
            <p:cNvGrpSpPr>
              <a:grpSpLocks/>
            </p:cNvGrpSpPr>
            <p:nvPr/>
          </p:nvGrpSpPr>
          <p:grpSpPr bwMode="auto">
            <a:xfrm>
              <a:off x="101" y="265"/>
              <a:ext cx="213" cy="117"/>
              <a:chOff x="101" y="265"/>
              <a:chExt cx="213" cy="117"/>
            </a:xfrm>
          </p:grpSpPr>
          <p:sp>
            <p:nvSpPr>
              <p:cNvPr id="175"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0" name="Group 71"/>
            <p:cNvGrpSpPr>
              <a:grpSpLocks/>
            </p:cNvGrpSpPr>
            <p:nvPr/>
          </p:nvGrpSpPr>
          <p:grpSpPr bwMode="auto">
            <a:xfrm>
              <a:off x="206" y="293"/>
              <a:ext cx="109" cy="70"/>
              <a:chOff x="206" y="293"/>
              <a:chExt cx="109" cy="70"/>
            </a:xfrm>
          </p:grpSpPr>
          <p:sp>
            <p:nvSpPr>
              <p:cNvPr id="173"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1" name="Group 74"/>
            <p:cNvGrpSpPr>
              <a:grpSpLocks/>
            </p:cNvGrpSpPr>
            <p:nvPr/>
          </p:nvGrpSpPr>
          <p:grpSpPr bwMode="auto">
            <a:xfrm>
              <a:off x="313" y="262"/>
              <a:ext cx="226" cy="120"/>
              <a:chOff x="313" y="262"/>
              <a:chExt cx="226" cy="120"/>
            </a:xfrm>
          </p:grpSpPr>
          <p:sp>
            <p:nvSpPr>
              <p:cNvPr id="171"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2"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7"/>
            <p:cNvGrpSpPr>
              <a:grpSpLocks/>
            </p:cNvGrpSpPr>
            <p:nvPr/>
          </p:nvGrpSpPr>
          <p:grpSpPr bwMode="auto">
            <a:xfrm>
              <a:off x="313" y="290"/>
              <a:ext cx="115" cy="72"/>
              <a:chOff x="313" y="290"/>
              <a:chExt cx="115" cy="72"/>
            </a:xfrm>
          </p:grpSpPr>
          <p:sp>
            <p:nvSpPr>
              <p:cNvPr id="169"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0"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80"/>
            <p:cNvGrpSpPr>
              <a:grpSpLocks/>
            </p:cNvGrpSpPr>
            <p:nvPr/>
          </p:nvGrpSpPr>
          <p:grpSpPr bwMode="auto">
            <a:xfrm>
              <a:off x="264" y="288"/>
              <a:ext cx="93" cy="109"/>
              <a:chOff x="264" y="288"/>
              <a:chExt cx="93" cy="109"/>
            </a:xfrm>
          </p:grpSpPr>
          <p:sp>
            <p:nvSpPr>
              <p:cNvPr id="167"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8"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4"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5" name="Group 84"/>
            <p:cNvGrpSpPr>
              <a:grpSpLocks/>
            </p:cNvGrpSpPr>
            <p:nvPr/>
          </p:nvGrpSpPr>
          <p:grpSpPr bwMode="auto">
            <a:xfrm>
              <a:off x="273" y="265"/>
              <a:ext cx="27" cy="16"/>
              <a:chOff x="273" y="265"/>
              <a:chExt cx="27" cy="16"/>
            </a:xfrm>
          </p:grpSpPr>
          <p:sp>
            <p:nvSpPr>
              <p:cNvPr id="165"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6"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6"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7"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8"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9"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0"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1"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2"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9"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0" name="Group 101"/>
            <p:cNvGrpSpPr>
              <a:grpSpLocks/>
            </p:cNvGrpSpPr>
            <p:nvPr/>
          </p:nvGrpSpPr>
          <p:grpSpPr bwMode="auto">
            <a:xfrm>
              <a:off x="248" y="386"/>
              <a:ext cx="125" cy="123"/>
              <a:chOff x="248" y="386"/>
              <a:chExt cx="125" cy="123"/>
            </a:xfrm>
          </p:grpSpPr>
          <p:sp>
            <p:nvSpPr>
              <p:cNvPr id="123"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4"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1"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56"/>
            <p:cNvGrpSpPr>
              <a:grpSpLocks/>
            </p:cNvGrpSpPr>
            <p:nvPr/>
          </p:nvGrpSpPr>
          <p:grpSpPr bwMode="auto">
            <a:xfrm>
              <a:off x="372" y="175"/>
              <a:ext cx="91" cy="83"/>
              <a:chOff x="372" y="175"/>
              <a:chExt cx="91" cy="83"/>
            </a:xfrm>
          </p:grpSpPr>
          <p:sp>
            <p:nvSpPr>
              <p:cNvPr id="121"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4" name="Group 159"/>
            <p:cNvGrpSpPr>
              <a:grpSpLocks/>
            </p:cNvGrpSpPr>
            <p:nvPr/>
          </p:nvGrpSpPr>
          <p:grpSpPr bwMode="auto">
            <a:xfrm>
              <a:off x="171" y="173"/>
              <a:ext cx="91" cy="85"/>
              <a:chOff x="171" y="173"/>
              <a:chExt cx="91" cy="85"/>
            </a:xfrm>
          </p:grpSpPr>
          <p:sp>
            <p:nvSpPr>
              <p:cNvPr id="119"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0"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5"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8" name="Group 165"/>
            <p:cNvGrpSpPr>
              <a:grpSpLocks/>
            </p:cNvGrpSpPr>
            <p:nvPr/>
          </p:nvGrpSpPr>
          <p:grpSpPr bwMode="auto">
            <a:xfrm>
              <a:off x="226" y="481"/>
              <a:ext cx="196" cy="30"/>
              <a:chOff x="226" y="481"/>
              <a:chExt cx="196" cy="30"/>
            </a:xfrm>
          </p:grpSpPr>
          <p:grpSp>
            <p:nvGrpSpPr>
              <p:cNvPr id="101" name="Group 166"/>
              <p:cNvGrpSpPr>
                <a:grpSpLocks/>
              </p:cNvGrpSpPr>
              <p:nvPr/>
            </p:nvGrpSpPr>
            <p:grpSpPr bwMode="auto">
              <a:xfrm>
                <a:off x="226" y="481"/>
                <a:ext cx="68" cy="30"/>
                <a:chOff x="226" y="481"/>
                <a:chExt cx="68" cy="30"/>
              </a:xfrm>
            </p:grpSpPr>
            <p:sp>
              <p:nvSpPr>
                <p:cNvPr id="117"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69"/>
              <p:cNvGrpSpPr>
                <a:grpSpLocks/>
              </p:cNvGrpSpPr>
              <p:nvPr/>
            </p:nvGrpSpPr>
            <p:grpSpPr bwMode="auto">
              <a:xfrm>
                <a:off x="244" y="482"/>
                <a:ext cx="83" cy="29"/>
                <a:chOff x="244" y="482"/>
                <a:chExt cx="83" cy="29"/>
              </a:xfrm>
            </p:grpSpPr>
            <p:sp>
              <p:nvSpPr>
                <p:cNvPr id="115"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3" name="Group 172"/>
              <p:cNvGrpSpPr>
                <a:grpSpLocks/>
              </p:cNvGrpSpPr>
              <p:nvPr/>
            </p:nvGrpSpPr>
            <p:grpSpPr bwMode="auto">
              <a:xfrm>
                <a:off x="271" y="482"/>
                <a:ext cx="81" cy="29"/>
                <a:chOff x="271" y="482"/>
                <a:chExt cx="81" cy="29"/>
              </a:xfrm>
            </p:grpSpPr>
            <p:sp>
              <p:nvSpPr>
                <p:cNvPr id="113"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75"/>
              <p:cNvGrpSpPr>
                <a:grpSpLocks/>
              </p:cNvGrpSpPr>
              <p:nvPr/>
            </p:nvGrpSpPr>
            <p:grpSpPr bwMode="auto">
              <a:xfrm>
                <a:off x="300" y="482"/>
                <a:ext cx="87" cy="29"/>
                <a:chOff x="300" y="482"/>
                <a:chExt cx="87" cy="29"/>
              </a:xfrm>
            </p:grpSpPr>
            <p:sp>
              <p:nvSpPr>
                <p:cNvPr id="111"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8"/>
              <p:cNvGrpSpPr>
                <a:grpSpLocks/>
              </p:cNvGrpSpPr>
              <p:nvPr/>
            </p:nvGrpSpPr>
            <p:grpSpPr bwMode="auto">
              <a:xfrm>
                <a:off x="334" y="482"/>
                <a:ext cx="80" cy="29"/>
                <a:chOff x="334" y="482"/>
                <a:chExt cx="80" cy="29"/>
              </a:xfrm>
            </p:grpSpPr>
            <p:sp>
              <p:nvSpPr>
                <p:cNvPr id="109"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0"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81"/>
              <p:cNvGrpSpPr>
                <a:grpSpLocks/>
              </p:cNvGrpSpPr>
              <p:nvPr/>
            </p:nvGrpSpPr>
            <p:grpSpPr bwMode="auto">
              <a:xfrm>
                <a:off x="363" y="482"/>
                <a:ext cx="59" cy="29"/>
                <a:chOff x="363" y="482"/>
                <a:chExt cx="59" cy="29"/>
              </a:xfrm>
            </p:grpSpPr>
            <p:sp>
              <p:nvSpPr>
                <p:cNvPr id="107"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8"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9"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0"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1" name="Rectangle 186"/>
          <p:cNvSpPr>
            <a:spLocks noChangeArrowheads="1"/>
          </p:cNvSpPr>
          <p:nvPr/>
        </p:nvSpPr>
        <p:spPr bwMode="auto">
          <a:xfrm flipV="1">
            <a:off x="15240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2" name="Rectangle 187"/>
          <p:cNvSpPr>
            <a:spLocks noChangeArrowheads="1"/>
          </p:cNvSpPr>
          <p:nvPr/>
        </p:nvSpPr>
        <p:spPr bwMode="auto">
          <a:xfrm>
            <a:off x="1524000" y="8382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3" name="Rectangle 3"/>
          <p:cNvSpPr>
            <a:spLocks noChangeArrowheads="1"/>
          </p:cNvSpPr>
          <p:nvPr/>
        </p:nvSpPr>
        <p:spPr bwMode="auto">
          <a:xfrm>
            <a:off x="1524000" y="304800"/>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5" name="Straight Connector 194"/>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6" name="Picture 2" descr="D:\Users\nakia.dukes\Desktop\HEADCOUNT.PNG"/>
          <p:cNvPicPr>
            <a:picLocks noChangeAspect="1" noChangeArrowheads="1"/>
          </p:cNvPicPr>
          <p:nvPr/>
        </p:nvPicPr>
        <p:blipFill>
          <a:blip r:embed="rId3" cstate="print"/>
          <a:srcRect/>
          <a:stretch>
            <a:fillRect/>
          </a:stretch>
        </p:blipFill>
        <p:spPr bwMode="auto">
          <a:xfrm>
            <a:off x="3429000" y="4114800"/>
            <a:ext cx="5562600" cy="1524000"/>
          </a:xfrm>
          <a:prstGeom prst="rect">
            <a:avLst/>
          </a:prstGeom>
          <a:noFill/>
          <a:ln w="15875">
            <a:solidFill>
              <a:schemeClr val="tx1">
                <a:lumMod val="75000"/>
                <a:lumOff val="25000"/>
              </a:schemeClr>
            </a:solidFill>
          </a:ln>
        </p:spPr>
      </p:pic>
      <p:cxnSp>
        <p:nvCxnSpPr>
          <p:cNvPr id="196" name="Straight Arrow Connector 195"/>
          <p:cNvCxnSpPr/>
          <p:nvPr/>
        </p:nvCxnSpPr>
        <p:spPr>
          <a:xfrm>
            <a:off x="2667000" y="4419600"/>
            <a:ext cx="2133600" cy="914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RECEIVE THE GROCERIES</a:t>
            </a:r>
            <a:endParaRPr lang="en-US" dirty="0">
              <a:solidFill>
                <a:prstClr val="black"/>
              </a:solidFill>
            </a:endParaRPr>
          </a:p>
        </p:txBody>
      </p:sp>
      <p:sp>
        <p:nvSpPr>
          <p:cNvPr id="7" name="TextBox 6"/>
          <p:cNvSpPr txBox="1"/>
          <p:nvPr/>
        </p:nvSpPr>
        <p:spPr>
          <a:xfrm>
            <a:off x="228600" y="2133600"/>
            <a:ext cx="8458200" cy="3754874"/>
          </a:xfrm>
          <a:prstGeom prst="rect">
            <a:avLst/>
          </a:prstGeom>
          <a:noFill/>
        </p:spPr>
        <p:txBody>
          <a:bodyPr wrap="square" rtlCol="0">
            <a:spAutoFit/>
          </a:bodyPr>
          <a:lstStyle/>
          <a:p>
            <a:pPr marL="285750" indent="-285750"/>
            <a:r>
              <a:rPr lang="en-US" sz="1400" dirty="0" smtClean="0"/>
              <a:t>. </a:t>
            </a:r>
          </a:p>
          <a:p>
            <a:pPr marL="285750" indent="-285750"/>
            <a:r>
              <a:rPr lang="en-US" sz="1400" b="1" dirty="0" smtClean="0"/>
              <a:t>SUPPLIER TAB</a:t>
            </a:r>
          </a:p>
          <a:p>
            <a:pPr marL="285750" indent="-285750">
              <a:buFont typeface="Arial" pitchFamily="34" charset="0"/>
              <a:buChar char="•"/>
            </a:pPr>
            <a:r>
              <a:rPr lang="en-US" sz="1400" dirty="0" smtClean="0"/>
              <a:t>The supplier TAB displays </a:t>
            </a:r>
          </a:p>
          <a:p>
            <a:pPr marL="285750" indent="-285750"/>
            <a:r>
              <a:rPr lang="en-US" sz="1400" dirty="0" smtClean="0"/>
              <a:t>        the approved vendor.</a:t>
            </a:r>
          </a:p>
          <a:p>
            <a:pPr marL="285750" indent="-285750">
              <a:buFont typeface="Arial" pitchFamily="34" charset="0"/>
              <a:buChar char="•"/>
            </a:pPr>
            <a:endParaRPr lang="en-US" sz="1400" dirty="0" smtClean="0"/>
          </a:p>
          <a:p>
            <a:pPr marL="285750" indent="-285750"/>
            <a:endParaRPr lang="en-US" sz="1400" dirty="0" smtClean="0"/>
          </a:p>
          <a:p>
            <a:pPr marL="285750" indent="-285750"/>
            <a:r>
              <a:rPr lang="en-US" sz="1400" b="1" dirty="0" smtClean="0"/>
              <a:t>REMARKS TAB</a:t>
            </a:r>
          </a:p>
          <a:p>
            <a:pPr marL="285750" indent="-285750">
              <a:buFont typeface="Arial" pitchFamily="34" charset="0"/>
              <a:buChar char="•"/>
            </a:pPr>
            <a:r>
              <a:rPr lang="en-US" sz="1400" dirty="0" smtClean="0"/>
              <a:t>Enter any remarks pertaining </a:t>
            </a:r>
          </a:p>
          <a:p>
            <a:pPr marL="285750" indent="-285750"/>
            <a:r>
              <a:rPr lang="en-US" sz="1400" dirty="0" smtClean="0"/>
              <a:t>        to this grocery receipt, </a:t>
            </a:r>
          </a:p>
          <a:p>
            <a:pPr marL="285750" indent="-285750"/>
            <a:r>
              <a:rPr lang="en-US" sz="1400" dirty="0" smtClean="0"/>
              <a:t>        headcount or any information </a:t>
            </a:r>
          </a:p>
          <a:p>
            <a:pPr marL="285750" indent="-285750"/>
            <a:r>
              <a:rPr lang="en-US" sz="1400" dirty="0" smtClean="0"/>
              <a:t>        that effected the feeding plan.</a:t>
            </a:r>
          </a:p>
          <a:p>
            <a:pPr marL="285750" indent="-285750"/>
            <a:endParaRPr lang="en-US" sz="1400" dirty="0" smtClean="0"/>
          </a:p>
          <a:p>
            <a:pPr marL="285750" indent="-285750">
              <a:buFont typeface="Arial" pitchFamily="34" charset="0"/>
              <a:buChar char="•"/>
            </a:pPr>
            <a:r>
              <a:rPr lang="en-US" sz="1400" dirty="0" smtClean="0"/>
              <a:t>Close the Receipt by clicking on the </a:t>
            </a:r>
          </a:p>
          <a:p>
            <a:pPr marL="285750" indent="-285750"/>
            <a:r>
              <a:rPr lang="en-US" sz="1400" b="1" dirty="0" smtClean="0"/>
              <a:t>        EXECUTE</a:t>
            </a:r>
            <a:r>
              <a:rPr lang="en-US" sz="1400" dirty="0" smtClean="0"/>
              <a:t> button located at the top </a:t>
            </a:r>
          </a:p>
          <a:p>
            <a:pPr marL="285750" indent="-285750"/>
            <a:r>
              <a:rPr lang="en-US" sz="1400" dirty="0" smtClean="0"/>
              <a:t>        left of the page. Executing the receipt places </a:t>
            </a:r>
          </a:p>
          <a:p>
            <a:pPr marL="285750" indent="-285750"/>
            <a:r>
              <a:rPr lang="en-US" sz="1400" dirty="0" smtClean="0"/>
              <a:t>        the items into the inventory so they can be </a:t>
            </a:r>
          </a:p>
          <a:p>
            <a:pPr marL="285750" indent="-285750"/>
            <a:r>
              <a:rPr lang="en-US" sz="1400" dirty="0" smtClean="0"/>
              <a:t>        drawn by the Kitchen Requisitions.</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 name="Group 211"/>
            <p:cNvGrpSpPr>
              <a:grpSpLocks/>
            </p:cNvGrpSpPr>
            <p:nvPr/>
          </p:nvGrpSpPr>
          <p:grpSpPr bwMode="auto">
            <a:xfrm>
              <a:off x="207" y="555"/>
              <a:ext cx="26" cy="35"/>
              <a:chOff x="207" y="555"/>
              <a:chExt cx="26" cy="35"/>
            </a:xfrm>
          </p:grpSpPr>
          <p:sp>
            <p:nvSpPr>
              <p:cNvPr id="189"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 name="Group 22"/>
            <p:cNvGrpSpPr>
              <a:grpSpLocks/>
            </p:cNvGrpSpPr>
            <p:nvPr/>
          </p:nvGrpSpPr>
          <p:grpSpPr bwMode="auto">
            <a:xfrm>
              <a:off x="232" y="565"/>
              <a:ext cx="19" cy="28"/>
              <a:chOff x="232" y="565"/>
              <a:chExt cx="19" cy="28"/>
            </a:xfrm>
          </p:grpSpPr>
          <p:sp>
            <p:nvSpPr>
              <p:cNvPr id="187"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6"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 name="Group 26"/>
            <p:cNvGrpSpPr>
              <a:grpSpLocks/>
            </p:cNvGrpSpPr>
            <p:nvPr/>
          </p:nvGrpSpPr>
          <p:grpSpPr bwMode="auto">
            <a:xfrm>
              <a:off x="321" y="574"/>
              <a:ext cx="26" cy="30"/>
              <a:chOff x="321" y="574"/>
              <a:chExt cx="26" cy="30"/>
            </a:xfrm>
          </p:grpSpPr>
          <p:sp>
            <p:nvSpPr>
              <p:cNvPr id="185"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8" name="Group 42"/>
            <p:cNvGrpSpPr>
              <a:grpSpLocks/>
            </p:cNvGrpSpPr>
            <p:nvPr/>
          </p:nvGrpSpPr>
          <p:grpSpPr bwMode="auto">
            <a:xfrm>
              <a:off x="132" y="137"/>
              <a:ext cx="26" cy="33"/>
              <a:chOff x="132" y="137"/>
              <a:chExt cx="26" cy="33"/>
            </a:xfrm>
          </p:grpSpPr>
          <p:sp>
            <p:nvSpPr>
              <p:cNvPr id="183"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45"/>
            <p:cNvGrpSpPr>
              <a:grpSpLocks/>
            </p:cNvGrpSpPr>
            <p:nvPr/>
          </p:nvGrpSpPr>
          <p:grpSpPr bwMode="auto">
            <a:xfrm>
              <a:off x="147" y="119"/>
              <a:ext cx="31" cy="32"/>
              <a:chOff x="147" y="119"/>
              <a:chExt cx="31" cy="32"/>
            </a:xfrm>
          </p:grpSpPr>
          <p:sp>
            <p:nvSpPr>
              <p:cNvPr id="181"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3"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5" name="Group 52"/>
            <p:cNvGrpSpPr>
              <a:grpSpLocks/>
            </p:cNvGrpSpPr>
            <p:nvPr/>
          </p:nvGrpSpPr>
          <p:grpSpPr bwMode="auto">
            <a:xfrm>
              <a:off x="293" y="71"/>
              <a:ext cx="21" cy="29"/>
              <a:chOff x="293" y="71"/>
              <a:chExt cx="21" cy="29"/>
            </a:xfrm>
          </p:grpSpPr>
          <p:sp>
            <p:nvSpPr>
              <p:cNvPr id="179"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7" name="Group 55"/>
            <p:cNvGrpSpPr>
              <a:grpSpLocks/>
            </p:cNvGrpSpPr>
            <p:nvPr/>
          </p:nvGrpSpPr>
          <p:grpSpPr bwMode="auto">
            <a:xfrm>
              <a:off x="334" y="71"/>
              <a:ext cx="30" cy="32"/>
              <a:chOff x="334" y="71"/>
              <a:chExt cx="30" cy="32"/>
            </a:xfrm>
          </p:grpSpPr>
          <p:sp>
            <p:nvSpPr>
              <p:cNvPr id="177"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8"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6"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7"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48" name="Group 68"/>
            <p:cNvGrpSpPr>
              <a:grpSpLocks/>
            </p:cNvGrpSpPr>
            <p:nvPr/>
          </p:nvGrpSpPr>
          <p:grpSpPr bwMode="auto">
            <a:xfrm>
              <a:off x="101" y="265"/>
              <a:ext cx="213" cy="117"/>
              <a:chOff x="101" y="265"/>
              <a:chExt cx="213" cy="117"/>
            </a:xfrm>
          </p:grpSpPr>
          <p:sp>
            <p:nvSpPr>
              <p:cNvPr id="175"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49" name="Group 71"/>
            <p:cNvGrpSpPr>
              <a:grpSpLocks/>
            </p:cNvGrpSpPr>
            <p:nvPr/>
          </p:nvGrpSpPr>
          <p:grpSpPr bwMode="auto">
            <a:xfrm>
              <a:off x="206" y="293"/>
              <a:ext cx="109" cy="70"/>
              <a:chOff x="206" y="293"/>
              <a:chExt cx="109" cy="70"/>
            </a:xfrm>
          </p:grpSpPr>
          <p:sp>
            <p:nvSpPr>
              <p:cNvPr id="173"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0" name="Group 74"/>
            <p:cNvGrpSpPr>
              <a:grpSpLocks/>
            </p:cNvGrpSpPr>
            <p:nvPr/>
          </p:nvGrpSpPr>
          <p:grpSpPr bwMode="auto">
            <a:xfrm>
              <a:off x="313" y="262"/>
              <a:ext cx="226" cy="120"/>
              <a:chOff x="313" y="262"/>
              <a:chExt cx="226" cy="120"/>
            </a:xfrm>
          </p:grpSpPr>
          <p:sp>
            <p:nvSpPr>
              <p:cNvPr id="171"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2"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1" name="Group 77"/>
            <p:cNvGrpSpPr>
              <a:grpSpLocks/>
            </p:cNvGrpSpPr>
            <p:nvPr/>
          </p:nvGrpSpPr>
          <p:grpSpPr bwMode="auto">
            <a:xfrm>
              <a:off x="313" y="290"/>
              <a:ext cx="115" cy="72"/>
              <a:chOff x="313" y="290"/>
              <a:chExt cx="115" cy="72"/>
            </a:xfrm>
          </p:grpSpPr>
          <p:sp>
            <p:nvSpPr>
              <p:cNvPr id="169"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0"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2" name="Group 80"/>
            <p:cNvGrpSpPr>
              <a:grpSpLocks/>
            </p:cNvGrpSpPr>
            <p:nvPr/>
          </p:nvGrpSpPr>
          <p:grpSpPr bwMode="auto">
            <a:xfrm>
              <a:off x="264" y="288"/>
              <a:ext cx="93" cy="109"/>
              <a:chOff x="264" y="288"/>
              <a:chExt cx="93" cy="109"/>
            </a:xfrm>
          </p:grpSpPr>
          <p:sp>
            <p:nvSpPr>
              <p:cNvPr id="167"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8"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4"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054" name="Group 84"/>
            <p:cNvGrpSpPr>
              <a:grpSpLocks/>
            </p:cNvGrpSpPr>
            <p:nvPr/>
          </p:nvGrpSpPr>
          <p:grpSpPr bwMode="auto">
            <a:xfrm>
              <a:off x="273" y="265"/>
              <a:ext cx="27" cy="16"/>
              <a:chOff x="273" y="265"/>
              <a:chExt cx="27" cy="16"/>
            </a:xfrm>
          </p:grpSpPr>
          <p:sp>
            <p:nvSpPr>
              <p:cNvPr id="165"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6"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6"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7"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8"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9"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0"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1"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2"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9"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055" name="Group 101"/>
            <p:cNvGrpSpPr>
              <a:grpSpLocks/>
            </p:cNvGrpSpPr>
            <p:nvPr/>
          </p:nvGrpSpPr>
          <p:grpSpPr bwMode="auto">
            <a:xfrm>
              <a:off x="248" y="386"/>
              <a:ext cx="125" cy="123"/>
              <a:chOff x="248" y="386"/>
              <a:chExt cx="125" cy="123"/>
            </a:xfrm>
          </p:grpSpPr>
          <p:sp>
            <p:nvSpPr>
              <p:cNvPr id="123"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4"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1"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6" name="Group 156"/>
            <p:cNvGrpSpPr>
              <a:grpSpLocks/>
            </p:cNvGrpSpPr>
            <p:nvPr/>
          </p:nvGrpSpPr>
          <p:grpSpPr bwMode="auto">
            <a:xfrm>
              <a:off x="372" y="175"/>
              <a:ext cx="91" cy="83"/>
              <a:chOff x="372" y="175"/>
              <a:chExt cx="91" cy="83"/>
            </a:xfrm>
          </p:grpSpPr>
          <p:sp>
            <p:nvSpPr>
              <p:cNvPr id="121"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7" name="Group 159"/>
            <p:cNvGrpSpPr>
              <a:grpSpLocks/>
            </p:cNvGrpSpPr>
            <p:nvPr/>
          </p:nvGrpSpPr>
          <p:grpSpPr bwMode="auto">
            <a:xfrm>
              <a:off x="171" y="173"/>
              <a:ext cx="91" cy="85"/>
              <a:chOff x="171" y="173"/>
              <a:chExt cx="91" cy="85"/>
            </a:xfrm>
          </p:grpSpPr>
          <p:sp>
            <p:nvSpPr>
              <p:cNvPr id="119"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0"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5"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8" name="Group 165"/>
            <p:cNvGrpSpPr>
              <a:grpSpLocks/>
            </p:cNvGrpSpPr>
            <p:nvPr/>
          </p:nvGrpSpPr>
          <p:grpSpPr bwMode="auto">
            <a:xfrm>
              <a:off x="226" y="481"/>
              <a:ext cx="196" cy="30"/>
              <a:chOff x="226" y="481"/>
              <a:chExt cx="196" cy="30"/>
            </a:xfrm>
          </p:grpSpPr>
          <p:grpSp>
            <p:nvGrpSpPr>
              <p:cNvPr id="2059" name="Group 166"/>
              <p:cNvGrpSpPr>
                <a:grpSpLocks/>
              </p:cNvGrpSpPr>
              <p:nvPr/>
            </p:nvGrpSpPr>
            <p:grpSpPr bwMode="auto">
              <a:xfrm>
                <a:off x="226" y="481"/>
                <a:ext cx="68" cy="30"/>
                <a:chOff x="226" y="481"/>
                <a:chExt cx="68" cy="30"/>
              </a:xfrm>
            </p:grpSpPr>
            <p:sp>
              <p:nvSpPr>
                <p:cNvPr id="117"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0" name="Group 169"/>
              <p:cNvGrpSpPr>
                <a:grpSpLocks/>
              </p:cNvGrpSpPr>
              <p:nvPr/>
            </p:nvGrpSpPr>
            <p:grpSpPr bwMode="auto">
              <a:xfrm>
                <a:off x="244" y="482"/>
                <a:ext cx="83" cy="29"/>
                <a:chOff x="244" y="482"/>
                <a:chExt cx="83" cy="29"/>
              </a:xfrm>
            </p:grpSpPr>
            <p:sp>
              <p:nvSpPr>
                <p:cNvPr id="115"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1" name="Group 172"/>
              <p:cNvGrpSpPr>
                <a:grpSpLocks/>
              </p:cNvGrpSpPr>
              <p:nvPr/>
            </p:nvGrpSpPr>
            <p:grpSpPr bwMode="auto">
              <a:xfrm>
                <a:off x="271" y="482"/>
                <a:ext cx="81" cy="29"/>
                <a:chOff x="271" y="482"/>
                <a:chExt cx="81" cy="29"/>
              </a:xfrm>
            </p:grpSpPr>
            <p:sp>
              <p:nvSpPr>
                <p:cNvPr id="113"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2" name="Group 175"/>
              <p:cNvGrpSpPr>
                <a:grpSpLocks/>
              </p:cNvGrpSpPr>
              <p:nvPr/>
            </p:nvGrpSpPr>
            <p:grpSpPr bwMode="auto">
              <a:xfrm>
                <a:off x="300" y="482"/>
                <a:ext cx="87" cy="29"/>
                <a:chOff x="300" y="482"/>
                <a:chExt cx="87" cy="29"/>
              </a:xfrm>
            </p:grpSpPr>
            <p:sp>
              <p:nvSpPr>
                <p:cNvPr id="111"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3" name="Group 178"/>
              <p:cNvGrpSpPr>
                <a:grpSpLocks/>
              </p:cNvGrpSpPr>
              <p:nvPr/>
            </p:nvGrpSpPr>
            <p:grpSpPr bwMode="auto">
              <a:xfrm>
                <a:off x="334" y="482"/>
                <a:ext cx="80" cy="29"/>
                <a:chOff x="334" y="482"/>
                <a:chExt cx="80" cy="29"/>
              </a:xfrm>
            </p:grpSpPr>
            <p:sp>
              <p:nvSpPr>
                <p:cNvPr id="109"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0"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4" name="Group 181"/>
              <p:cNvGrpSpPr>
                <a:grpSpLocks/>
              </p:cNvGrpSpPr>
              <p:nvPr/>
            </p:nvGrpSpPr>
            <p:grpSpPr bwMode="auto">
              <a:xfrm>
                <a:off x="363" y="482"/>
                <a:ext cx="59" cy="29"/>
                <a:chOff x="363" y="482"/>
                <a:chExt cx="59" cy="29"/>
              </a:xfrm>
            </p:grpSpPr>
            <p:sp>
              <p:nvSpPr>
                <p:cNvPr id="107"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8"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9"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0"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1" name="Rectangle 186"/>
          <p:cNvSpPr>
            <a:spLocks noChangeArrowheads="1"/>
          </p:cNvSpPr>
          <p:nvPr/>
        </p:nvSpPr>
        <p:spPr bwMode="auto">
          <a:xfrm flipV="1">
            <a:off x="15240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2" name="Rectangle 187"/>
          <p:cNvSpPr>
            <a:spLocks noChangeArrowheads="1"/>
          </p:cNvSpPr>
          <p:nvPr/>
        </p:nvSpPr>
        <p:spPr bwMode="auto">
          <a:xfrm>
            <a:off x="1524000" y="8382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3" name="Rectangle 3"/>
          <p:cNvSpPr>
            <a:spLocks noChangeArrowheads="1"/>
          </p:cNvSpPr>
          <p:nvPr/>
        </p:nvSpPr>
        <p:spPr bwMode="auto">
          <a:xfrm>
            <a:off x="1524000" y="304800"/>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5" name="Straight Connector 194"/>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7" name="Picture 3"/>
          <p:cNvPicPr>
            <a:picLocks noChangeAspect="1" noChangeArrowheads="1"/>
          </p:cNvPicPr>
          <p:nvPr/>
        </p:nvPicPr>
        <p:blipFill>
          <a:blip r:embed="rId2" cstate="print"/>
          <a:srcRect/>
          <a:stretch>
            <a:fillRect/>
          </a:stretch>
        </p:blipFill>
        <p:spPr bwMode="auto">
          <a:xfrm>
            <a:off x="3048000" y="1600200"/>
            <a:ext cx="5715000" cy="1752600"/>
          </a:xfrm>
          <a:prstGeom prst="rect">
            <a:avLst/>
          </a:prstGeom>
          <a:noFill/>
          <a:ln w="15875">
            <a:solidFill>
              <a:schemeClr val="bg2">
                <a:lumMod val="25000"/>
              </a:schemeClr>
            </a:solidFill>
            <a:miter lim="800000"/>
            <a:headEnd/>
            <a:tailEnd/>
          </a:ln>
        </p:spPr>
      </p:pic>
      <p:pic>
        <p:nvPicPr>
          <p:cNvPr id="2065" name="Picture 2"/>
          <p:cNvPicPr>
            <a:picLocks noChangeAspect="1" noChangeArrowheads="1"/>
          </p:cNvPicPr>
          <p:nvPr/>
        </p:nvPicPr>
        <p:blipFill>
          <a:blip r:embed="rId3" cstate="print"/>
          <a:srcRect/>
          <a:stretch>
            <a:fillRect/>
          </a:stretch>
        </p:blipFill>
        <p:spPr bwMode="auto">
          <a:xfrm>
            <a:off x="4648200" y="2743200"/>
            <a:ext cx="4343400" cy="1523999"/>
          </a:xfrm>
          <a:prstGeom prst="rect">
            <a:avLst/>
          </a:prstGeom>
          <a:noFill/>
          <a:ln w="15875">
            <a:solidFill>
              <a:schemeClr val="bg2">
                <a:lumMod val="25000"/>
              </a:schemeClr>
            </a:solidFill>
            <a:miter lim="800000"/>
            <a:headEnd/>
            <a:tailEnd/>
          </a:ln>
        </p:spPr>
      </p:pic>
      <p:pic>
        <p:nvPicPr>
          <p:cNvPr id="2066" name="Picture 3"/>
          <p:cNvPicPr>
            <a:picLocks noChangeAspect="1" noChangeArrowheads="1"/>
          </p:cNvPicPr>
          <p:nvPr/>
        </p:nvPicPr>
        <p:blipFill>
          <a:blip r:embed="rId4" cstate="print"/>
          <a:srcRect/>
          <a:stretch>
            <a:fillRect/>
          </a:stretch>
        </p:blipFill>
        <p:spPr bwMode="auto">
          <a:xfrm>
            <a:off x="4038600" y="4343400"/>
            <a:ext cx="4953000" cy="2286000"/>
          </a:xfrm>
          <a:prstGeom prst="rect">
            <a:avLst/>
          </a:prstGeom>
          <a:noFill/>
          <a:ln w="15875">
            <a:solidFill>
              <a:schemeClr val="tx1">
                <a:lumMod val="75000"/>
                <a:lumOff val="25000"/>
              </a:schemeClr>
            </a:solidFill>
            <a:miter lim="800000"/>
            <a:headEnd/>
            <a:tailEnd/>
          </a:ln>
        </p:spPr>
      </p:pic>
      <p:sp>
        <p:nvSpPr>
          <p:cNvPr id="196" name="Oval 195"/>
          <p:cNvSpPr/>
          <p:nvPr/>
        </p:nvSpPr>
        <p:spPr>
          <a:xfrm>
            <a:off x="5181600" y="4267200"/>
            <a:ext cx="609600" cy="2286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98" name="Straight Arrow Connector 197"/>
          <p:cNvCxnSpPr/>
          <p:nvPr/>
        </p:nvCxnSpPr>
        <p:spPr>
          <a:xfrm flipV="1">
            <a:off x="3429000" y="4495800"/>
            <a:ext cx="1752600" cy="5334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PRODUCTION SCHEDULES</a:t>
            </a:r>
            <a:endParaRPr lang="en-US" dirty="0">
              <a:solidFill>
                <a:prstClr val="black"/>
              </a:solidFill>
            </a:endParaRPr>
          </a:p>
        </p:txBody>
      </p:sp>
      <p:sp>
        <p:nvSpPr>
          <p:cNvPr id="7" name="TextBox 6"/>
          <p:cNvSpPr txBox="1"/>
          <p:nvPr/>
        </p:nvSpPr>
        <p:spPr>
          <a:xfrm>
            <a:off x="228600" y="1676400"/>
            <a:ext cx="8458200" cy="4616648"/>
          </a:xfrm>
          <a:prstGeom prst="rect">
            <a:avLst/>
          </a:prstGeom>
          <a:noFill/>
        </p:spPr>
        <p:txBody>
          <a:bodyPr wrap="square" rtlCol="0">
            <a:spAutoFit/>
          </a:bodyPr>
          <a:lstStyle/>
          <a:p>
            <a:pPr marL="285750" indent="-285750">
              <a:buFont typeface="Arial" pitchFamily="34" charset="0"/>
              <a:buChar char="•"/>
            </a:pPr>
            <a:r>
              <a:rPr lang="en-US" sz="1400" dirty="0" smtClean="0"/>
              <a:t>Before Production Schedules can be</a:t>
            </a:r>
          </a:p>
          <a:p>
            <a:pPr marL="285750" indent="-285750"/>
            <a:r>
              <a:rPr lang="en-US" sz="1400" dirty="0" smtClean="0"/>
              <a:t>	completed the order MUST be EXECUTED.  </a:t>
            </a:r>
          </a:p>
          <a:p>
            <a:pPr marL="285750" indent="-285750"/>
            <a:r>
              <a:rPr lang="en-US" sz="1400" dirty="0" smtClean="0"/>
              <a:t>	If the grocery order is scaled, the projected </a:t>
            </a:r>
          </a:p>
          <a:p>
            <a:pPr marL="285750" indent="-285750"/>
            <a:r>
              <a:rPr lang="en-US" sz="1400" dirty="0" smtClean="0"/>
              <a:t>	headcount and portions on the Production </a:t>
            </a:r>
          </a:p>
          <a:p>
            <a:pPr marL="285750" indent="-285750"/>
            <a:r>
              <a:rPr lang="en-US" sz="1400" dirty="0" smtClean="0"/>
              <a:t>	Schedules will  need to be adjusted. </a:t>
            </a:r>
            <a:r>
              <a:rPr lang="en-US" sz="1400" dirty="0" smtClean="0">
                <a:solidFill>
                  <a:srgbClr val="FF0000"/>
                </a:solidFill>
              </a:rPr>
              <a:t>You can</a:t>
            </a:r>
          </a:p>
          <a:p>
            <a:pPr marL="285750" indent="-285750"/>
            <a:r>
              <a:rPr lang="en-US" sz="1400" dirty="0" smtClean="0">
                <a:solidFill>
                  <a:srgbClr val="FF0000"/>
                </a:solidFill>
              </a:rPr>
              <a:t>	 print a working copy Production Schedule </a:t>
            </a:r>
          </a:p>
          <a:p>
            <a:pPr marL="285750" indent="-285750"/>
            <a:r>
              <a:rPr lang="en-US" sz="1400" dirty="0" smtClean="0">
                <a:solidFill>
                  <a:srgbClr val="FF0000"/>
                </a:solidFill>
              </a:rPr>
              <a:t>	once the request is generated.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unit from the dropdown menu</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Enter the Start and end</a:t>
            </a:r>
            <a:br>
              <a:rPr lang="en-US" sz="1400" dirty="0" smtClean="0"/>
            </a:br>
            <a:r>
              <a:rPr lang="en-US" sz="1400" dirty="0" smtClean="0"/>
              <a:t>dates to search and</a:t>
            </a:r>
            <a:br>
              <a:rPr lang="en-US" sz="1400" dirty="0" smtClean="0"/>
            </a:br>
            <a:r>
              <a:rPr lang="en-US" sz="1400" dirty="0" smtClean="0"/>
              <a:t>click </a:t>
            </a:r>
            <a:r>
              <a:rPr lang="en-US" sz="1400" b="1" dirty="0" smtClean="0"/>
              <a:t>SEARCH</a:t>
            </a:r>
            <a:r>
              <a:rPr lang="en-US" sz="1400" dirty="0" smtClean="0"/>
              <a:t>.  The </a:t>
            </a:r>
            <a:br>
              <a:rPr lang="en-US" sz="1400" dirty="0" smtClean="0"/>
            </a:br>
            <a:r>
              <a:rPr lang="en-US" sz="1400" dirty="0" smtClean="0"/>
              <a:t>right side of the page</a:t>
            </a:r>
            <a:br>
              <a:rPr lang="en-US" sz="1400" dirty="0" smtClean="0"/>
            </a:br>
            <a:r>
              <a:rPr lang="en-US" sz="1400" dirty="0" smtClean="0"/>
              <a:t>will populate request</a:t>
            </a:r>
            <a:br>
              <a:rPr lang="en-US" sz="1400" dirty="0" smtClean="0"/>
            </a:br>
            <a:r>
              <a:rPr lang="en-US" sz="1400" dirty="0" smtClean="0"/>
              <a:t>during that period.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Click on the edit icon</a:t>
            </a:r>
            <a:br>
              <a:rPr lang="en-US" sz="1400" dirty="0" smtClean="0"/>
            </a:br>
            <a:r>
              <a:rPr lang="en-US" sz="1400" dirty="0" smtClean="0"/>
              <a:t>        to the left of the </a:t>
            </a:r>
            <a:br>
              <a:rPr lang="en-US" sz="1400" dirty="0" smtClean="0"/>
            </a:br>
            <a:r>
              <a:rPr lang="en-US" sz="1400" dirty="0" smtClean="0"/>
              <a:t>meal to create the</a:t>
            </a:r>
          </a:p>
          <a:p>
            <a:pPr marL="285750" indent="-285750"/>
            <a:r>
              <a:rPr lang="en-US" sz="1400" dirty="0" smtClean="0"/>
              <a:t>	production schedules .</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11"/>
          <p:cNvGrpSpPr/>
          <p:nvPr/>
        </p:nvGrpSpPr>
        <p:grpSpPr>
          <a:xfrm>
            <a:off x="3810000" y="1676400"/>
            <a:ext cx="4724400" cy="2286000"/>
            <a:chOff x="3962400" y="2133600"/>
            <a:chExt cx="3624943" cy="2057400"/>
          </a:xfrm>
        </p:grpSpPr>
        <p:pic>
          <p:nvPicPr>
            <p:cNvPr id="5122" name="Picture 2"/>
            <p:cNvPicPr>
              <a:picLocks noChangeAspect="1" noChangeArrowheads="1"/>
            </p:cNvPicPr>
            <p:nvPr/>
          </p:nvPicPr>
          <p:blipFill>
            <a:blip r:embed="rId2" cstate="print"/>
            <a:srcRect t="10101" r="50140" b="51452"/>
            <a:stretch>
              <a:fillRect/>
            </a:stretch>
          </p:blipFill>
          <p:spPr bwMode="auto">
            <a:xfrm>
              <a:off x="3962400" y="2133600"/>
              <a:ext cx="3624943" cy="2057400"/>
            </a:xfrm>
            <a:prstGeom prst="rect">
              <a:avLst/>
            </a:prstGeom>
            <a:noFill/>
            <a:ln w="9525">
              <a:solidFill>
                <a:schemeClr val="tx1"/>
              </a:solidFill>
              <a:miter lim="800000"/>
              <a:headEnd/>
              <a:tailEnd/>
            </a:ln>
          </p:spPr>
        </p:pic>
        <p:sp>
          <p:nvSpPr>
            <p:cNvPr id="10" name="Rounded Rectangle 9"/>
            <p:cNvSpPr/>
            <p:nvPr/>
          </p:nvSpPr>
          <p:spPr>
            <a:xfrm>
              <a:off x="3979225" y="3576450"/>
              <a:ext cx="1066800" cy="1524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11" name="Picture 10" descr="Edit"/>
          <p:cNvPicPr/>
          <p:nvPr/>
        </p:nvPicPr>
        <p:blipFill>
          <a:blip r:embed="rId3" cstate="print"/>
          <a:srcRect/>
          <a:stretch>
            <a:fillRect/>
          </a:stretch>
        </p:blipFill>
        <p:spPr bwMode="auto">
          <a:xfrm>
            <a:off x="609600" y="5562600"/>
            <a:ext cx="228600" cy="228599"/>
          </a:xfrm>
          <a:prstGeom prst="rect">
            <a:avLst/>
          </a:prstGeom>
          <a:noFill/>
          <a:ln w="3175">
            <a:solidFill>
              <a:schemeClr val="tx1"/>
            </a:solidFill>
            <a:miter lim="800000"/>
            <a:headEnd/>
            <a:tailEnd/>
          </a:ln>
        </p:spPr>
      </p:pic>
      <p:pic>
        <p:nvPicPr>
          <p:cNvPr id="5124" name="Picture 4"/>
          <p:cNvPicPr>
            <a:picLocks noChangeAspect="1" noChangeArrowheads="1"/>
          </p:cNvPicPr>
          <p:nvPr/>
        </p:nvPicPr>
        <p:blipFill>
          <a:blip r:embed="rId4" cstate="print"/>
          <a:srcRect t="11650" r="15673" b="53398"/>
          <a:stretch>
            <a:fillRect/>
          </a:stretch>
        </p:blipFill>
        <p:spPr bwMode="auto">
          <a:xfrm>
            <a:off x="2362200" y="4114800"/>
            <a:ext cx="6493933" cy="2406502"/>
          </a:xfrm>
          <a:prstGeom prst="rect">
            <a:avLst/>
          </a:prstGeom>
          <a:noFill/>
          <a:ln w="9525">
            <a:solidFill>
              <a:schemeClr val="tx1"/>
            </a:solidFill>
            <a:miter lim="800000"/>
            <a:headEnd/>
            <a:tailEnd/>
          </a:ln>
        </p:spPr>
      </p:pic>
      <p:grpSp>
        <p:nvGrpSpPr>
          <p:cNvPr id="12" name="Group 11"/>
          <p:cNvGrpSpPr>
            <a:grpSpLocks/>
          </p:cNvGrpSpPr>
          <p:nvPr/>
        </p:nvGrpSpPr>
        <p:grpSpPr bwMode="auto">
          <a:xfrm>
            <a:off x="228600" y="228600"/>
            <a:ext cx="1219200" cy="1114425"/>
            <a:chOff x="33" y="60"/>
            <a:chExt cx="577" cy="559"/>
          </a:xfrm>
        </p:grpSpPr>
        <p:sp>
          <p:nvSpPr>
            <p:cNvPr id="13" name="Freeform 1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5"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0"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1"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2"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8"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3"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65"/>
            <p:cNvGrpSpPr>
              <a:grpSpLocks/>
            </p:cNvGrpSpPr>
            <p:nvPr/>
          </p:nvGrpSpPr>
          <p:grpSpPr bwMode="auto">
            <a:xfrm>
              <a:off x="226" y="481"/>
              <a:ext cx="196" cy="30"/>
              <a:chOff x="226" y="481"/>
              <a:chExt cx="196" cy="30"/>
            </a:xfrm>
          </p:grpSpPr>
          <p:grpSp>
            <p:nvGrpSpPr>
              <p:cNvPr id="104"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6002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6002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9" name="Straight Connector 198"/>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97" name="Rectangle 196"/>
          <p:cNvSpPr/>
          <p:nvPr/>
        </p:nvSpPr>
        <p:spPr>
          <a:xfrm>
            <a:off x="5943600" y="5257800"/>
            <a:ext cx="228600" cy="2286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PRODUCTION SCHEDULES</a:t>
            </a:r>
            <a:endParaRPr lang="en-US" dirty="0">
              <a:solidFill>
                <a:prstClr val="black"/>
              </a:solidFill>
            </a:endParaRPr>
          </a:p>
        </p:txBody>
      </p:sp>
      <p:sp>
        <p:nvSpPr>
          <p:cNvPr id="7" name="TextBox 6"/>
          <p:cNvSpPr txBox="1"/>
          <p:nvPr/>
        </p:nvSpPr>
        <p:spPr>
          <a:xfrm>
            <a:off x="228600" y="1905000"/>
            <a:ext cx="8458200" cy="4185761"/>
          </a:xfrm>
          <a:prstGeom prst="rect">
            <a:avLst/>
          </a:prstGeom>
          <a:noFill/>
        </p:spPr>
        <p:txBody>
          <a:bodyPr wrap="square" rtlCol="0">
            <a:spAutoFit/>
          </a:bodyPr>
          <a:lstStyle/>
          <a:p>
            <a:pPr marL="285750" indent="-285750">
              <a:buFont typeface="Arial" pitchFamily="34" charset="0"/>
              <a:buChar char="•"/>
            </a:pPr>
            <a:r>
              <a:rPr lang="en-US" sz="1400" dirty="0" smtClean="0"/>
              <a:t>Enter the time the meals are</a:t>
            </a:r>
            <a:br>
              <a:rPr lang="en-US" sz="1400" dirty="0" smtClean="0"/>
            </a:br>
            <a:r>
              <a:rPr lang="en-US" sz="1400" dirty="0" smtClean="0"/>
              <a:t>to be served under the </a:t>
            </a:r>
            <a:br>
              <a:rPr lang="en-US" sz="1400" dirty="0" smtClean="0"/>
            </a:br>
            <a:r>
              <a:rPr lang="en-US" sz="1400" dirty="0" smtClean="0"/>
              <a:t>Serving Period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The projected headcount will</a:t>
            </a:r>
            <a:br>
              <a:rPr lang="en-US" sz="1400" dirty="0" smtClean="0"/>
            </a:br>
            <a:r>
              <a:rPr lang="en-US" sz="1400" dirty="0" smtClean="0"/>
              <a:t>be populated from the meal</a:t>
            </a:r>
            <a:br>
              <a:rPr lang="en-US" sz="1400" dirty="0" smtClean="0"/>
            </a:br>
            <a:r>
              <a:rPr lang="en-US" sz="1400" dirty="0" smtClean="0"/>
              <a:t>request.  If the grocery </a:t>
            </a:r>
            <a:br>
              <a:rPr lang="en-US" sz="1400" dirty="0" smtClean="0"/>
            </a:br>
            <a:r>
              <a:rPr lang="en-US" sz="1400" dirty="0" smtClean="0"/>
              <a:t>order has been scaled you </a:t>
            </a:r>
            <a:br>
              <a:rPr lang="en-US" sz="1400" dirty="0" smtClean="0"/>
            </a:br>
            <a:r>
              <a:rPr lang="en-US" sz="1400" dirty="0" smtClean="0"/>
              <a:t>will need to adjust the </a:t>
            </a:r>
            <a:br>
              <a:rPr lang="en-US" sz="1400" dirty="0" smtClean="0"/>
            </a:br>
            <a:r>
              <a:rPr lang="en-US" sz="1400" b="1" dirty="0" smtClean="0"/>
              <a:t>PROJECTED HEADCOUNT</a:t>
            </a:r>
            <a:r>
              <a:rPr lang="en-US" sz="1400" dirty="0" smtClean="0"/>
              <a: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Enter the individuals that </a:t>
            </a:r>
            <a:br>
              <a:rPr lang="en-US" sz="1400" dirty="0" smtClean="0"/>
            </a:br>
            <a:r>
              <a:rPr lang="en-US" sz="1400" dirty="0" smtClean="0"/>
              <a:t>will be preparing the </a:t>
            </a:r>
            <a:br>
              <a:rPr lang="en-US" sz="1400" dirty="0" smtClean="0"/>
            </a:br>
            <a:r>
              <a:rPr lang="en-US" sz="1400" dirty="0" smtClean="0"/>
              <a:t>recipes and the start times.</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Portions sizes will need to be</a:t>
            </a:r>
            <a:br>
              <a:rPr lang="en-US" sz="1400" dirty="0" smtClean="0"/>
            </a:br>
            <a:r>
              <a:rPr lang="en-US" sz="1400" dirty="0" smtClean="0"/>
              <a:t>adjusted if the headcount</a:t>
            </a:r>
            <a:br>
              <a:rPr lang="en-US" sz="1400" dirty="0" smtClean="0"/>
            </a:br>
            <a:r>
              <a:rPr lang="en-US" sz="1400" dirty="0" smtClean="0"/>
              <a:t>was scaled. </a:t>
            </a:r>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6147" name="Picture 3"/>
          <p:cNvPicPr>
            <a:picLocks noChangeAspect="1" noChangeArrowheads="1"/>
          </p:cNvPicPr>
          <p:nvPr/>
        </p:nvPicPr>
        <p:blipFill>
          <a:blip r:embed="rId2" cstate="print"/>
          <a:srcRect t="11501" r="13228" b="22368"/>
          <a:stretch>
            <a:fillRect/>
          </a:stretch>
        </p:blipFill>
        <p:spPr bwMode="auto">
          <a:xfrm>
            <a:off x="2895600" y="1905000"/>
            <a:ext cx="6096000" cy="4343400"/>
          </a:xfrm>
          <a:prstGeom prst="rect">
            <a:avLst/>
          </a:prstGeom>
          <a:noFill/>
          <a:ln w="25400">
            <a:solidFill>
              <a:schemeClr val="tx1">
                <a:lumMod val="75000"/>
                <a:lumOff val="25000"/>
              </a:schemeClr>
            </a:solidFill>
            <a:miter lim="800000"/>
            <a:headEnd/>
            <a:tailEnd/>
          </a:ln>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6002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6002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4" name="Straight Connector 19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96" name="Rectangle 195"/>
          <p:cNvSpPr/>
          <p:nvPr/>
        </p:nvSpPr>
        <p:spPr>
          <a:xfrm>
            <a:off x="4038600" y="2438400"/>
            <a:ext cx="1524000" cy="457200"/>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98" name="Straight Arrow Connector 197"/>
          <p:cNvCxnSpPr/>
          <p:nvPr/>
        </p:nvCxnSpPr>
        <p:spPr>
          <a:xfrm>
            <a:off x="2514600" y="2286000"/>
            <a:ext cx="1447800" cy="3048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0" name="Straight Arrow Connector 199"/>
          <p:cNvCxnSpPr/>
          <p:nvPr/>
        </p:nvCxnSpPr>
        <p:spPr>
          <a:xfrm flipV="1">
            <a:off x="2590800" y="2819400"/>
            <a:ext cx="1371600" cy="533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3" name="Straight Arrow Connector 202"/>
          <p:cNvCxnSpPr/>
          <p:nvPr/>
        </p:nvCxnSpPr>
        <p:spPr>
          <a:xfrm>
            <a:off x="2590800" y="4572000"/>
            <a:ext cx="533400" cy="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2667000" y="5410200"/>
            <a:ext cx="4191000" cy="0"/>
          </a:xfrm>
          <a:prstGeom prst="line">
            <a:avLst/>
          </a:prstGeom>
          <a:ln w="158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12" name="Straight Arrow Connector 211"/>
          <p:cNvCxnSpPr/>
          <p:nvPr/>
        </p:nvCxnSpPr>
        <p:spPr>
          <a:xfrm flipV="1">
            <a:off x="6858000" y="5029200"/>
            <a:ext cx="0" cy="3810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066800"/>
            <a:ext cx="9144000" cy="369332"/>
          </a:xfrm>
          <a:prstGeom prst="rect">
            <a:avLst/>
          </a:prstGeom>
          <a:noFill/>
        </p:spPr>
        <p:txBody>
          <a:bodyPr wrap="square" rtlCol="0">
            <a:spAutoFit/>
          </a:bodyPr>
          <a:lstStyle/>
          <a:p>
            <a:pPr algn="ctr"/>
            <a:r>
              <a:rPr lang="en-US" dirty="0" smtClean="0">
                <a:solidFill>
                  <a:prstClr val="black"/>
                </a:solidFill>
              </a:rPr>
              <a:t>PRODUCTION SCHEDULES</a:t>
            </a:r>
            <a:endParaRPr lang="en-US" dirty="0">
              <a:solidFill>
                <a:prstClr val="black"/>
              </a:solidFill>
            </a:endParaRPr>
          </a:p>
        </p:txBody>
      </p:sp>
      <p:sp>
        <p:nvSpPr>
          <p:cNvPr id="7" name="TextBox 6"/>
          <p:cNvSpPr txBox="1"/>
          <p:nvPr/>
        </p:nvSpPr>
        <p:spPr>
          <a:xfrm>
            <a:off x="228600" y="1828800"/>
            <a:ext cx="8458200" cy="4616648"/>
          </a:xfrm>
          <a:prstGeom prst="rect">
            <a:avLst/>
          </a:prstGeom>
          <a:noFill/>
        </p:spPr>
        <p:txBody>
          <a:bodyPr wrap="square" rtlCol="0">
            <a:spAutoFit/>
          </a:bodyPr>
          <a:lstStyle/>
          <a:p>
            <a:pPr marL="285750" indent="-285750">
              <a:buFont typeface="Arial" pitchFamily="34" charset="0"/>
              <a:buChar char="•"/>
            </a:pPr>
            <a:r>
              <a:rPr lang="en-US" sz="1400" dirty="0" smtClean="0"/>
              <a:t>The warning triangles</a:t>
            </a:r>
            <a:br>
              <a:rPr lang="en-US" sz="1400" dirty="0" smtClean="0"/>
            </a:br>
            <a:r>
              <a:rPr lang="en-US" sz="1400" dirty="0" smtClean="0"/>
              <a:t>to the right of the Recipes</a:t>
            </a:r>
            <a:br>
              <a:rPr lang="en-US" sz="1400" dirty="0" smtClean="0"/>
            </a:br>
            <a:r>
              <a:rPr lang="en-US" sz="1400" dirty="0" smtClean="0"/>
              <a:t>indicates there are critical</a:t>
            </a:r>
            <a:br>
              <a:rPr lang="en-US" sz="1400" dirty="0" smtClean="0"/>
            </a:br>
            <a:r>
              <a:rPr lang="en-US" sz="1400" dirty="0" smtClean="0"/>
              <a:t>points to watch out for on</a:t>
            </a:r>
            <a:br>
              <a:rPr lang="en-US" sz="1400" dirty="0" smtClean="0"/>
            </a:br>
            <a:r>
              <a:rPr lang="en-US" sz="1400" dirty="0" smtClean="0"/>
              <a:t>that recipe.</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Information that is entered</a:t>
            </a:r>
            <a:br>
              <a:rPr lang="en-US" sz="1400" dirty="0" smtClean="0"/>
            </a:br>
            <a:r>
              <a:rPr lang="en-US" sz="1400" dirty="0" smtClean="0"/>
              <a:t>incorrectly will display an</a:t>
            </a:r>
            <a:br>
              <a:rPr lang="en-US" sz="1400" dirty="0" smtClean="0"/>
            </a:br>
            <a:r>
              <a:rPr lang="en-US" sz="1400" dirty="0" smtClean="0"/>
              <a:t>error icon        hovering the</a:t>
            </a:r>
            <a:br>
              <a:rPr lang="en-US" sz="1400" dirty="0" smtClean="0"/>
            </a:br>
            <a:r>
              <a:rPr lang="en-US" sz="1400" dirty="0" smtClean="0"/>
              <a:t>mouse over the icon will</a:t>
            </a:r>
            <a:br>
              <a:rPr lang="en-US" sz="1400" dirty="0" smtClean="0"/>
            </a:br>
            <a:r>
              <a:rPr lang="en-US" sz="1400" dirty="0" smtClean="0"/>
              <a:t>provide you what the error</a:t>
            </a:r>
            <a:br>
              <a:rPr lang="en-US" sz="1400" dirty="0" smtClean="0"/>
            </a:br>
            <a:r>
              <a:rPr lang="en-US" sz="1400" dirty="0" smtClean="0"/>
              <a:t>is.</a:t>
            </a:r>
          </a:p>
          <a:p>
            <a:pPr marL="285750" indent="-285750">
              <a:buFont typeface="Arial" pitchFamily="34" charset="0"/>
              <a:buChar char="•"/>
            </a:pPr>
            <a:endParaRPr lang="en-US" sz="1400" dirty="0"/>
          </a:p>
          <a:p>
            <a:pPr marL="285750" indent="-285750">
              <a:buFont typeface="Arial" pitchFamily="34" charset="0"/>
              <a:buChar char="•"/>
            </a:pPr>
            <a:r>
              <a:rPr lang="en-US" sz="1400" dirty="0"/>
              <a:t>Additional instructions can</a:t>
            </a:r>
            <a:br>
              <a:rPr lang="en-US" sz="1400" dirty="0"/>
            </a:br>
            <a:r>
              <a:rPr lang="en-US" sz="1400" dirty="0"/>
              <a:t>be added by clicking on </a:t>
            </a:r>
            <a:r>
              <a:rPr lang="en-US" sz="1400" dirty="0" smtClean="0"/>
              <a:t>the</a:t>
            </a:r>
            <a:r>
              <a:rPr lang="en-US" sz="1400" dirty="0"/>
              <a:t/>
            </a:r>
            <a:br>
              <a:rPr lang="en-US" sz="1400" dirty="0"/>
            </a:br>
            <a:r>
              <a:rPr lang="en-US" sz="1400" dirty="0"/>
              <a:t>Special Instructions icon         </a:t>
            </a:r>
            <a:r>
              <a:rPr lang="en-US" sz="1400" dirty="0" smtClean="0"/>
              <a:t/>
            </a:r>
            <a:br>
              <a:rPr lang="en-US" sz="1400" dirty="0" smtClean="0"/>
            </a:br>
            <a:r>
              <a:rPr lang="en-US" sz="1400" dirty="0" smtClean="0"/>
              <a:t>to </a:t>
            </a:r>
            <a:r>
              <a:rPr lang="en-US" sz="1400" dirty="0"/>
              <a:t>the right of the recipe</a:t>
            </a:r>
            <a:r>
              <a:rPr lang="en-US" sz="1400" dirty="0" smtClean="0"/>
              <a:t>.</a:t>
            </a:r>
          </a:p>
          <a:p>
            <a:pPr marL="285750" indent="-285750">
              <a:buFont typeface="Arial" pitchFamily="34" charset="0"/>
              <a:buChar char="•"/>
            </a:pPr>
            <a:endParaRPr lang="en-US" sz="1400" dirty="0"/>
          </a:p>
          <a:p>
            <a:pPr marL="285750" indent="-285750">
              <a:buFont typeface="Arial" pitchFamily="34" charset="0"/>
              <a:buChar char="•"/>
            </a:pPr>
            <a:r>
              <a:rPr lang="en-US" sz="1400" dirty="0"/>
              <a:t>Additional Recipes may be added by adding the </a:t>
            </a:r>
            <a:r>
              <a:rPr lang="en-US" sz="1400" dirty="0" smtClean="0"/>
              <a:t>recipe number at </a:t>
            </a:r>
            <a:r>
              <a:rPr lang="en-US" sz="1400" dirty="0"/>
              <a:t>the bottom of the page and clicking on the ADD button or by searching for the Recipe.      </a:t>
            </a:r>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6147" name="Picture 3"/>
          <p:cNvPicPr>
            <a:picLocks noChangeAspect="1" noChangeArrowheads="1"/>
          </p:cNvPicPr>
          <p:nvPr/>
        </p:nvPicPr>
        <p:blipFill>
          <a:blip r:embed="rId2" cstate="print"/>
          <a:srcRect t="11501" r="13228" b="22368"/>
          <a:stretch>
            <a:fillRect/>
          </a:stretch>
        </p:blipFill>
        <p:spPr bwMode="auto">
          <a:xfrm>
            <a:off x="2743200" y="1905000"/>
            <a:ext cx="6248400" cy="3733800"/>
          </a:xfrm>
          <a:prstGeom prst="rect">
            <a:avLst/>
          </a:prstGeom>
          <a:noFill/>
          <a:ln w="25400">
            <a:solidFill>
              <a:schemeClr val="bg2">
                <a:lumMod val="25000"/>
              </a:schemeClr>
            </a:solidFill>
            <a:miter lim="800000"/>
            <a:headEnd/>
            <a:tailEnd/>
          </a:ln>
        </p:spPr>
      </p:pic>
      <p:pic>
        <p:nvPicPr>
          <p:cNvPr id="8" name="Picture 7" descr="C:\Users\eric.clyne\Documents\USERDOCS\43Band\ArtWork\Capture\warning[1].gif"/>
          <p:cNvPicPr/>
          <p:nvPr/>
        </p:nvPicPr>
        <p:blipFill>
          <a:blip r:embed="rId3" cstate="print"/>
          <a:srcRect/>
          <a:stretch>
            <a:fillRect/>
          </a:stretch>
        </p:blipFill>
        <p:spPr bwMode="auto">
          <a:xfrm>
            <a:off x="2209800" y="1905000"/>
            <a:ext cx="222713" cy="197767"/>
          </a:xfrm>
          <a:prstGeom prst="rect">
            <a:avLst/>
          </a:prstGeom>
          <a:noFill/>
          <a:ln w="9525">
            <a:noFill/>
            <a:miter lim="800000"/>
            <a:headEnd/>
            <a:tailEnd/>
          </a:ln>
        </p:spPr>
      </p:pic>
      <p:pic>
        <p:nvPicPr>
          <p:cNvPr id="1026" name="Picture 2" descr="E:\ArtWork\Captured\error.gif"/>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1371600" y="3581400"/>
            <a:ext cx="230351" cy="230351"/>
          </a:xfrm>
          <a:prstGeom prst="rect">
            <a:avLst/>
          </a:prstGeom>
          <a:noFill/>
          <a:extLst>
            <a:ext uri="{909E8E84-426E-40DD-AFC4-6F175D3DCCD1}">
              <a14:hiddenFill xmlns:a14="http://schemas.microsoft.com/office/drawing/2010/main" xmlns="">
                <a:solidFill>
                  <a:srgbClr val="FFFFFF"/>
                </a:solidFill>
              </a14:hiddenFill>
            </a:ext>
          </a:extLst>
        </p:spPr>
      </p:pic>
      <p:pic>
        <p:nvPicPr>
          <p:cNvPr id="9" name="Picture 4" descr="C:\Users\eric.clyne\Documents\USERDOCS\43Band\ArtWork\Capture\prop[3].gif"/>
          <p:cNvPicPr>
            <a:picLocks noChangeAspect="1" noChangeArrowheads="1"/>
          </p:cNvPicPr>
          <p:nvPr/>
        </p:nvPicPr>
        <p:blipFill>
          <a:blip r:embed="rId5" cstate="print"/>
          <a:srcRect/>
          <a:stretch>
            <a:fillRect/>
          </a:stretch>
        </p:blipFill>
        <p:spPr bwMode="auto">
          <a:xfrm>
            <a:off x="2362200" y="5029200"/>
            <a:ext cx="346364" cy="303068"/>
          </a:xfrm>
          <a:prstGeom prst="rect">
            <a:avLst/>
          </a:prstGeom>
          <a:noFill/>
        </p:spPr>
      </p:pic>
      <p:grpSp>
        <p:nvGrpSpPr>
          <p:cNvPr id="10" name="Group 9"/>
          <p:cNvGrpSpPr>
            <a:grpSpLocks/>
          </p:cNvGrpSpPr>
          <p:nvPr/>
        </p:nvGrpSpPr>
        <p:grpSpPr bwMode="auto">
          <a:xfrm>
            <a:off x="152400" y="228600"/>
            <a:ext cx="1219200" cy="1114425"/>
            <a:chOff x="33" y="60"/>
            <a:chExt cx="577" cy="559"/>
          </a:xfrm>
        </p:grpSpPr>
        <p:sp>
          <p:nvSpPr>
            <p:cNvPr id="11" name="Freeform 10"/>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5" name="Group 211"/>
            <p:cNvGrpSpPr>
              <a:grpSpLocks/>
            </p:cNvGrpSpPr>
            <p:nvPr/>
          </p:nvGrpSpPr>
          <p:grpSpPr bwMode="auto">
            <a:xfrm>
              <a:off x="207" y="555"/>
              <a:ext cx="26" cy="35"/>
              <a:chOff x="207" y="555"/>
              <a:chExt cx="26" cy="35"/>
            </a:xfrm>
          </p:grpSpPr>
          <p:sp>
            <p:nvSpPr>
              <p:cNvPr id="190"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6" name="Group 22"/>
            <p:cNvGrpSpPr>
              <a:grpSpLocks/>
            </p:cNvGrpSpPr>
            <p:nvPr/>
          </p:nvGrpSpPr>
          <p:grpSpPr bwMode="auto">
            <a:xfrm>
              <a:off x="232" y="565"/>
              <a:ext cx="19" cy="28"/>
              <a:chOff x="232" y="565"/>
              <a:chExt cx="19" cy="28"/>
            </a:xfrm>
          </p:grpSpPr>
          <p:sp>
            <p:nvSpPr>
              <p:cNvPr id="188"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8" name="Group 26"/>
            <p:cNvGrpSpPr>
              <a:grpSpLocks/>
            </p:cNvGrpSpPr>
            <p:nvPr/>
          </p:nvGrpSpPr>
          <p:grpSpPr bwMode="auto">
            <a:xfrm>
              <a:off x="321" y="574"/>
              <a:ext cx="26" cy="30"/>
              <a:chOff x="321" y="574"/>
              <a:chExt cx="26" cy="30"/>
            </a:xfrm>
          </p:grpSpPr>
          <p:sp>
            <p:nvSpPr>
              <p:cNvPr id="186"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2" name="Group 42"/>
            <p:cNvGrpSpPr>
              <a:grpSpLocks/>
            </p:cNvGrpSpPr>
            <p:nvPr/>
          </p:nvGrpSpPr>
          <p:grpSpPr bwMode="auto">
            <a:xfrm>
              <a:off x="132" y="137"/>
              <a:ext cx="26" cy="33"/>
              <a:chOff x="132" y="137"/>
              <a:chExt cx="26" cy="33"/>
            </a:xfrm>
          </p:grpSpPr>
          <p:sp>
            <p:nvSpPr>
              <p:cNvPr id="184"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3" name="Group 45"/>
            <p:cNvGrpSpPr>
              <a:grpSpLocks/>
            </p:cNvGrpSpPr>
            <p:nvPr/>
          </p:nvGrpSpPr>
          <p:grpSpPr bwMode="auto">
            <a:xfrm>
              <a:off x="147" y="119"/>
              <a:ext cx="31" cy="32"/>
              <a:chOff x="147" y="119"/>
              <a:chExt cx="31" cy="32"/>
            </a:xfrm>
          </p:grpSpPr>
          <p:sp>
            <p:nvSpPr>
              <p:cNvPr id="182"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4"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8" name="Group 52"/>
            <p:cNvGrpSpPr>
              <a:grpSpLocks/>
            </p:cNvGrpSpPr>
            <p:nvPr/>
          </p:nvGrpSpPr>
          <p:grpSpPr bwMode="auto">
            <a:xfrm>
              <a:off x="293" y="71"/>
              <a:ext cx="21" cy="29"/>
              <a:chOff x="293" y="71"/>
              <a:chExt cx="21" cy="29"/>
            </a:xfrm>
          </p:grpSpPr>
          <p:sp>
            <p:nvSpPr>
              <p:cNvPr id="180"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9" name="Group 55"/>
            <p:cNvGrpSpPr>
              <a:grpSpLocks/>
            </p:cNvGrpSpPr>
            <p:nvPr/>
          </p:nvGrpSpPr>
          <p:grpSpPr bwMode="auto">
            <a:xfrm>
              <a:off x="334" y="71"/>
              <a:ext cx="30" cy="32"/>
              <a:chOff x="334" y="71"/>
              <a:chExt cx="30" cy="32"/>
            </a:xfrm>
          </p:grpSpPr>
          <p:sp>
            <p:nvSpPr>
              <p:cNvPr id="178"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0"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7"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8"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0" name="Group 68"/>
            <p:cNvGrpSpPr>
              <a:grpSpLocks/>
            </p:cNvGrpSpPr>
            <p:nvPr/>
          </p:nvGrpSpPr>
          <p:grpSpPr bwMode="auto">
            <a:xfrm>
              <a:off x="101" y="265"/>
              <a:ext cx="213" cy="117"/>
              <a:chOff x="101" y="265"/>
              <a:chExt cx="213" cy="117"/>
            </a:xfrm>
          </p:grpSpPr>
          <p:sp>
            <p:nvSpPr>
              <p:cNvPr id="176"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7"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1"/>
            <p:cNvGrpSpPr>
              <a:grpSpLocks/>
            </p:cNvGrpSpPr>
            <p:nvPr/>
          </p:nvGrpSpPr>
          <p:grpSpPr bwMode="auto">
            <a:xfrm>
              <a:off x="206" y="293"/>
              <a:ext cx="109" cy="70"/>
              <a:chOff x="206" y="293"/>
              <a:chExt cx="109" cy="70"/>
            </a:xfrm>
          </p:grpSpPr>
          <p:sp>
            <p:nvSpPr>
              <p:cNvPr id="174"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5"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74"/>
            <p:cNvGrpSpPr>
              <a:grpSpLocks/>
            </p:cNvGrpSpPr>
            <p:nvPr/>
          </p:nvGrpSpPr>
          <p:grpSpPr bwMode="auto">
            <a:xfrm>
              <a:off x="313" y="262"/>
              <a:ext cx="226" cy="120"/>
              <a:chOff x="313" y="262"/>
              <a:chExt cx="226" cy="120"/>
            </a:xfrm>
          </p:grpSpPr>
          <p:sp>
            <p:nvSpPr>
              <p:cNvPr id="172"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3"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7"/>
            <p:cNvGrpSpPr>
              <a:grpSpLocks/>
            </p:cNvGrpSpPr>
            <p:nvPr/>
          </p:nvGrpSpPr>
          <p:grpSpPr bwMode="auto">
            <a:xfrm>
              <a:off x="313" y="290"/>
              <a:ext cx="115" cy="72"/>
              <a:chOff x="313" y="290"/>
              <a:chExt cx="115" cy="72"/>
            </a:xfrm>
          </p:grpSpPr>
          <p:sp>
            <p:nvSpPr>
              <p:cNvPr id="170"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1"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80"/>
            <p:cNvGrpSpPr>
              <a:grpSpLocks/>
            </p:cNvGrpSpPr>
            <p:nvPr/>
          </p:nvGrpSpPr>
          <p:grpSpPr bwMode="auto">
            <a:xfrm>
              <a:off x="264" y="288"/>
              <a:ext cx="93" cy="109"/>
              <a:chOff x="264" y="288"/>
              <a:chExt cx="93" cy="109"/>
            </a:xfrm>
          </p:grpSpPr>
          <p:sp>
            <p:nvSpPr>
              <p:cNvPr id="168"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9"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5"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6" name="Group 84"/>
            <p:cNvGrpSpPr>
              <a:grpSpLocks/>
            </p:cNvGrpSpPr>
            <p:nvPr/>
          </p:nvGrpSpPr>
          <p:grpSpPr bwMode="auto">
            <a:xfrm>
              <a:off x="273" y="265"/>
              <a:ext cx="27" cy="16"/>
              <a:chOff x="273" y="265"/>
              <a:chExt cx="27" cy="16"/>
            </a:xfrm>
          </p:grpSpPr>
          <p:sp>
            <p:nvSpPr>
              <p:cNvPr id="166"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7"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7"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8"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9"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0"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1"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0"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1" name="Group 101"/>
            <p:cNvGrpSpPr>
              <a:grpSpLocks/>
            </p:cNvGrpSpPr>
            <p:nvPr/>
          </p:nvGrpSpPr>
          <p:grpSpPr bwMode="auto">
            <a:xfrm>
              <a:off x="248" y="386"/>
              <a:ext cx="125" cy="123"/>
              <a:chOff x="248" y="386"/>
              <a:chExt cx="125" cy="123"/>
            </a:xfrm>
          </p:grpSpPr>
          <p:sp>
            <p:nvSpPr>
              <p:cNvPr id="124"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5"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2"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2"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3"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4"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2"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4" name="Group 156"/>
            <p:cNvGrpSpPr>
              <a:grpSpLocks/>
            </p:cNvGrpSpPr>
            <p:nvPr/>
          </p:nvGrpSpPr>
          <p:grpSpPr bwMode="auto">
            <a:xfrm>
              <a:off x="372" y="175"/>
              <a:ext cx="91" cy="83"/>
              <a:chOff x="372" y="175"/>
              <a:chExt cx="91" cy="83"/>
            </a:xfrm>
          </p:grpSpPr>
          <p:sp>
            <p:nvSpPr>
              <p:cNvPr id="122"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5" name="Group 159"/>
            <p:cNvGrpSpPr>
              <a:grpSpLocks/>
            </p:cNvGrpSpPr>
            <p:nvPr/>
          </p:nvGrpSpPr>
          <p:grpSpPr bwMode="auto">
            <a:xfrm>
              <a:off x="171" y="173"/>
              <a:ext cx="91" cy="85"/>
              <a:chOff x="171" y="173"/>
              <a:chExt cx="91" cy="85"/>
            </a:xfrm>
          </p:grpSpPr>
          <p:sp>
            <p:nvSpPr>
              <p:cNvPr id="120"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6"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9" name="Group 165"/>
            <p:cNvGrpSpPr>
              <a:grpSpLocks/>
            </p:cNvGrpSpPr>
            <p:nvPr/>
          </p:nvGrpSpPr>
          <p:grpSpPr bwMode="auto">
            <a:xfrm>
              <a:off x="226" y="481"/>
              <a:ext cx="196" cy="30"/>
              <a:chOff x="226" y="481"/>
              <a:chExt cx="196" cy="30"/>
            </a:xfrm>
          </p:grpSpPr>
          <p:grpSp>
            <p:nvGrpSpPr>
              <p:cNvPr id="102" name="Group 166"/>
              <p:cNvGrpSpPr>
                <a:grpSpLocks/>
              </p:cNvGrpSpPr>
              <p:nvPr/>
            </p:nvGrpSpPr>
            <p:grpSpPr bwMode="auto">
              <a:xfrm>
                <a:off x="226" y="481"/>
                <a:ext cx="68" cy="30"/>
                <a:chOff x="226" y="481"/>
                <a:chExt cx="68" cy="30"/>
              </a:xfrm>
            </p:grpSpPr>
            <p:sp>
              <p:nvSpPr>
                <p:cNvPr id="118"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9"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69"/>
              <p:cNvGrpSpPr>
                <a:grpSpLocks/>
              </p:cNvGrpSpPr>
              <p:nvPr/>
            </p:nvGrpSpPr>
            <p:grpSpPr bwMode="auto">
              <a:xfrm>
                <a:off x="244" y="482"/>
                <a:ext cx="83" cy="29"/>
                <a:chOff x="244" y="482"/>
                <a:chExt cx="83" cy="29"/>
              </a:xfrm>
            </p:grpSpPr>
            <p:sp>
              <p:nvSpPr>
                <p:cNvPr id="116"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7"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2"/>
              <p:cNvGrpSpPr>
                <a:grpSpLocks/>
              </p:cNvGrpSpPr>
              <p:nvPr/>
            </p:nvGrpSpPr>
            <p:grpSpPr bwMode="auto">
              <a:xfrm>
                <a:off x="271" y="482"/>
                <a:ext cx="81" cy="29"/>
                <a:chOff x="271" y="482"/>
                <a:chExt cx="81" cy="29"/>
              </a:xfrm>
            </p:grpSpPr>
            <p:sp>
              <p:nvSpPr>
                <p:cNvPr id="114"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5"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75"/>
              <p:cNvGrpSpPr>
                <a:grpSpLocks/>
              </p:cNvGrpSpPr>
              <p:nvPr/>
            </p:nvGrpSpPr>
            <p:grpSpPr bwMode="auto">
              <a:xfrm>
                <a:off x="300" y="482"/>
                <a:ext cx="87" cy="29"/>
                <a:chOff x="300" y="482"/>
                <a:chExt cx="87" cy="29"/>
              </a:xfrm>
            </p:grpSpPr>
            <p:sp>
              <p:nvSpPr>
                <p:cNvPr id="112"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3"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8"/>
              <p:cNvGrpSpPr>
                <a:grpSpLocks/>
              </p:cNvGrpSpPr>
              <p:nvPr/>
            </p:nvGrpSpPr>
            <p:grpSpPr bwMode="auto">
              <a:xfrm>
                <a:off x="334" y="482"/>
                <a:ext cx="80" cy="29"/>
                <a:chOff x="334" y="482"/>
                <a:chExt cx="80" cy="29"/>
              </a:xfrm>
            </p:grpSpPr>
            <p:sp>
              <p:nvSpPr>
                <p:cNvPr id="110"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1"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81"/>
              <p:cNvGrpSpPr>
                <a:grpSpLocks/>
              </p:cNvGrpSpPr>
              <p:nvPr/>
            </p:nvGrpSpPr>
            <p:grpSpPr bwMode="auto">
              <a:xfrm>
                <a:off x="363" y="482"/>
                <a:ext cx="59" cy="29"/>
                <a:chOff x="363" y="482"/>
                <a:chExt cx="59" cy="29"/>
              </a:xfrm>
            </p:grpSpPr>
            <p:sp>
              <p:nvSpPr>
                <p:cNvPr id="108"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9"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0"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1"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2" name="Rectangle 186"/>
          <p:cNvSpPr>
            <a:spLocks noChangeArrowheads="1"/>
          </p:cNvSpPr>
          <p:nvPr/>
        </p:nvSpPr>
        <p:spPr bwMode="auto">
          <a:xfrm flipV="1">
            <a:off x="16002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4" name="Rectangle 187"/>
          <p:cNvSpPr>
            <a:spLocks noChangeArrowheads="1"/>
          </p:cNvSpPr>
          <p:nvPr/>
        </p:nvSpPr>
        <p:spPr bwMode="auto">
          <a:xfrm>
            <a:off x="1600200" y="9906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5"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a:p>
            <a:pPr algn="ctr"/>
            <a:endParaRPr lang="en-US" sz="2400" b="1" dirty="0"/>
          </a:p>
        </p:txBody>
      </p:sp>
      <p:cxnSp>
        <p:nvCxnSpPr>
          <p:cNvPr id="198" name="Straight Connector 197"/>
          <p:cNvCxnSpPr/>
          <p:nvPr/>
        </p:nvCxnSpPr>
        <p:spPr>
          <a:xfrm>
            <a:off x="0" y="14478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PRODUCTION SCHEDULES</a:t>
            </a:r>
            <a:endParaRPr lang="en-US" dirty="0">
              <a:solidFill>
                <a:prstClr val="black"/>
              </a:solidFill>
            </a:endParaRPr>
          </a:p>
        </p:txBody>
      </p:sp>
      <p:sp>
        <p:nvSpPr>
          <p:cNvPr id="7" name="TextBox 6"/>
          <p:cNvSpPr txBox="1"/>
          <p:nvPr/>
        </p:nvSpPr>
        <p:spPr>
          <a:xfrm>
            <a:off x="228600" y="1676400"/>
            <a:ext cx="8458200" cy="4832092"/>
          </a:xfrm>
          <a:prstGeom prst="rect">
            <a:avLst/>
          </a:prstGeom>
          <a:noFill/>
        </p:spPr>
        <p:txBody>
          <a:bodyPr wrap="square" rtlCol="0">
            <a:spAutoFit/>
          </a:bodyPr>
          <a:lstStyle/>
          <a:p>
            <a:pPr marL="285750" indent="-285750">
              <a:buFont typeface="Arial" pitchFamily="34" charset="0"/>
              <a:buChar char="•"/>
            </a:pPr>
            <a:r>
              <a:rPr lang="en-US" sz="1400" dirty="0" smtClean="0"/>
              <a:t>Print the Production Schedule by clicking on </a:t>
            </a:r>
            <a:br>
              <a:rPr lang="en-US" sz="1400" dirty="0" smtClean="0"/>
            </a:br>
            <a:r>
              <a:rPr lang="en-US" sz="1400" dirty="0" smtClean="0"/>
              <a:t>the </a:t>
            </a:r>
            <a:r>
              <a:rPr lang="en-US" sz="1400" b="1" dirty="0" smtClean="0"/>
              <a:t>PRINT</a:t>
            </a:r>
            <a:r>
              <a:rPr lang="en-US" sz="1400" dirty="0" smtClean="0"/>
              <a:t> button located at the top.</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Any special instruction that were added to a</a:t>
            </a:r>
            <a:br>
              <a:rPr lang="en-US" sz="1400" dirty="0" smtClean="0"/>
            </a:br>
            <a:r>
              <a:rPr lang="en-US" sz="1400" dirty="0" smtClean="0"/>
              <a:t>receipt will be printed below the receipt.</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Clicking on the </a:t>
            </a:r>
            <a:r>
              <a:rPr lang="en-US" sz="1400" b="1" dirty="0" smtClean="0"/>
              <a:t>PRINT OUTSIDE MENU</a:t>
            </a:r>
            <a:r>
              <a:rPr lang="en-US" sz="1400" dirty="0" smtClean="0"/>
              <a:t> will</a:t>
            </a:r>
            <a:br>
              <a:rPr lang="en-US" sz="1400" dirty="0" smtClean="0"/>
            </a:br>
            <a:r>
              <a:rPr lang="en-US" sz="1400" dirty="0" smtClean="0"/>
              <a:t>generate the outside menu to be posted at</a:t>
            </a:r>
            <a:br>
              <a:rPr lang="en-US" sz="1400" dirty="0" smtClean="0"/>
            </a:br>
            <a:r>
              <a:rPr lang="en-US" sz="1400" dirty="0" smtClean="0"/>
              <a:t>the headcount station.</a:t>
            </a:r>
          </a:p>
          <a:p>
            <a:pPr marL="285750" indent="-285750"/>
            <a:endParaRPr lang="en-US" sz="1400" dirty="0"/>
          </a:p>
          <a:p>
            <a:pPr marL="285750" indent="-285750">
              <a:buFont typeface="Arial" pitchFamily="34" charset="0"/>
              <a:buChar char="•"/>
            </a:pPr>
            <a:r>
              <a:rPr lang="en-US" sz="1400" dirty="0" smtClean="0"/>
              <a:t>Generate the Kitchen Requisition by clicking on</a:t>
            </a:r>
            <a:br>
              <a:rPr lang="en-US" sz="1400" dirty="0" smtClean="0"/>
            </a:br>
            <a:r>
              <a:rPr lang="en-US" sz="1400" dirty="0" smtClean="0"/>
              <a:t>the </a:t>
            </a:r>
            <a:r>
              <a:rPr lang="en-US" sz="1400" b="1" dirty="0" smtClean="0"/>
              <a:t>GENERATE KITCHEN REQUISITION</a:t>
            </a:r>
            <a:r>
              <a:rPr lang="en-US" sz="1400" dirty="0" smtClean="0"/>
              <a:t> button</a:t>
            </a:r>
            <a:br>
              <a:rPr lang="en-US" sz="1400" dirty="0" smtClean="0"/>
            </a:br>
            <a:r>
              <a:rPr lang="en-US" sz="1400" dirty="0" smtClean="0"/>
              <a:t>located at the top left of the page.  The system will</a:t>
            </a:r>
            <a:br>
              <a:rPr lang="en-US" sz="1400" dirty="0" smtClean="0"/>
            </a:br>
            <a:r>
              <a:rPr lang="en-US" sz="1400" dirty="0" smtClean="0"/>
              <a:t>let you know if the requisition was </a:t>
            </a:r>
            <a:br>
              <a:rPr lang="en-US" sz="1400" dirty="0" smtClean="0"/>
            </a:br>
            <a:r>
              <a:rPr lang="en-US" sz="1400" dirty="0" smtClean="0"/>
              <a:t>generated successfully.  The Kitchen Requisition breaks </a:t>
            </a:r>
          </a:p>
          <a:p>
            <a:pPr marL="285750" indent="-285750"/>
            <a:r>
              <a:rPr lang="en-US" sz="1400" dirty="0" smtClean="0"/>
              <a:t>       out the grocery items required for </a:t>
            </a:r>
          </a:p>
          <a:p>
            <a:pPr marL="285750" indent="-285750"/>
            <a:r>
              <a:rPr lang="en-US" sz="1400" dirty="0" smtClean="0"/>
              <a:t>       each menu. You can also generate</a:t>
            </a:r>
          </a:p>
          <a:p>
            <a:pPr marL="285750" indent="-285750"/>
            <a:r>
              <a:rPr lang="en-US" sz="1400" dirty="0" smtClean="0"/>
              <a:t>       the kitchen requisition from the Main</a:t>
            </a:r>
          </a:p>
          <a:p>
            <a:pPr marL="285750" indent="-285750"/>
            <a:r>
              <a:rPr lang="en-US" sz="1400" dirty="0" smtClean="0"/>
              <a:t>       Menu screen.</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 on </a:t>
            </a:r>
            <a:r>
              <a:rPr lang="en-US" sz="1400" b="1" dirty="0" smtClean="0"/>
              <a:t>SAVE </a:t>
            </a:r>
            <a:r>
              <a:rPr lang="en-US" sz="1400" dirty="0" smtClean="0"/>
              <a:t>or </a:t>
            </a:r>
            <a:r>
              <a:rPr lang="en-US" sz="1400" b="1" dirty="0" smtClean="0"/>
              <a:t>SAVE &amp; RETURN</a:t>
            </a:r>
            <a:endParaRPr lang="en-US" sz="1400" dirty="0"/>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2050"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l="6639" t="14953" r="4078" b="33873"/>
          <a:stretch/>
        </p:blipFill>
        <p:spPr bwMode="auto">
          <a:xfrm>
            <a:off x="4114800" y="1676400"/>
            <a:ext cx="4572000" cy="2562101"/>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2051" name="Picture 3"/>
          <p:cNvPicPr>
            <a:picLocks noChangeAspect="1" noChangeArrowheads="1"/>
          </p:cNvPicPr>
          <p:nvPr/>
        </p:nvPicPr>
        <p:blipFill rotWithShape="1">
          <a:blip r:embed="rId3" cstate="print">
            <a:extLst>
              <a:ext uri="{28A0092B-C50C-407E-A947-70E740481C1C}">
                <a14:useLocalDpi xmlns:a14="http://schemas.microsoft.com/office/drawing/2010/main" xmlns="" val="0"/>
              </a:ext>
            </a:extLst>
          </a:blip>
          <a:srcRect l="8607" t="20731" r="6376" b="31950"/>
          <a:stretch/>
        </p:blipFill>
        <p:spPr bwMode="auto">
          <a:xfrm>
            <a:off x="4876800" y="3429000"/>
            <a:ext cx="3810000" cy="2212769"/>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5" name="Group 4"/>
          <p:cNvGrpSpPr/>
          <p:nvPr/>
        </p:nvGrpSpPr>
        <p:grpSpPr>
          <a:xfrm>
            <a:off x="3352800" y="5029200"/>
            <a:ext cx="5340936" cy="1676400"/>
            <a:chOff x="3444825" y="5029200"/>
            <a:chExt cx="4959936" cy="1600200"/>
          </a:xfrm>
        </p:grpSpPr>
        <p:pic>
          <p:nvPicPr>
            <p:cNvPr id="2052" name="Picture 4"/>
            <p:cNvPicPr>
              <a:picLocks noChangeAspect="1" noChangeArrowheads="1"/>
            </p:cNvPicPr>
            <p:nvPr/>
          </p:nvPicPr>
          <p:blipFill rotWithShape="1">
            <a:blip r:embed="rId4" cstate="print">
              <a:extLst>
                <a:ext uri="{28A0092B-C50C-407E-A947-70E740481C1C}">
                  <a14:useLocalDpi xmlns:a14="http://schemas.microsoft.com/office/drawing/2010/main" xmlns="" val="0"/>
                </a:ext>
              </a:extLst>
            </a:blip>
            <a:srcRect t="21393" b="36242"/>
            <a:stretch/>
          </p:blipFill>
          <p:spPr bwMode="auto">
            <a:xfrm>
              <a:off x="3444825" y="5029200"/>
              <a:ext cx="4959936" cy="1600200"/>
            </a:xfrm>
            <a:prstGeom prst="rect">
              <a:avLst/>
            </a:prstGeom>
            <a:noFill/>
            <a:ln w="25400">
              <a:solidFill>
                <a:schemeClr val="bg2">
                  <a:lumMod val="25000"/>
                </a:schemeClr>
              </a:solid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3" name="Rounded Rectangle 2"/>
            <p:cNvSpPr/>
            <p:nvPr/>
          </p:nvSpPr>
          <p:spPr>
            <a:xfrm>
              <a:off x="3940174" y="5101936"/>
              <a:ext cx="990699" cy="145473"/>
            </a:xfrm>
            <a:prstGeom prst="roundRect">
              <a:avLst/>
            </a:prstGeom>
            <a:noFill/>
            <a:ln w="254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p:cNvGrpSpPr>
            <a:grpSpLocks/>
          </p:cNvGrpSpPr>
          <p:nvPr/>
        </p:nvGrpSpPr>
        <p:grpSpPr bwMode="auto">
          <a:xfrm>
            <a:off x="152400" y="2286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11"/>
            <p:cNvGrpSpPr>
              <a:grpSpLocks/>
            </p:cNvGrpSpPr>
            <p:nvPr/>
          </p:nvGrpSpPr>
          <p:grpSpPr bwMode="auto">
            <a:xfrm>
              <a:off x="207" y="555"/>
              <a:ext cx="26" cy="35"/>
              <a:chOff x="207" y="555"/>
              <a:chExt cx="26" cy="35"/>
            </a:xfrm>
          </p:grpSpPr>
          <p:sp>
            <p:nvSpPr>
              <p:cNvPr id="191"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7" name="Group 22"/>
            <p:cNvGrpSpPr>
              <a:grpSpLocks/>
            </p:cNvGrpSpPr>
            <p:nvPr/>
          </p:nvGrpSpPr>
          <p:grpSpPr bwMode="auto">
            <a:xfrm>
              <a:off x="232" y="565"/>
              <a:ext cx="19" cy="28"/>
              <a:chOff x="232" y="565"/>
              <a:chExt cx="19" cy="28"/>
            </a:xfrm>
          </p:grpSpPr>
          <p:sp>
            <p:nvSpPr>
              <p:cNvPr id="189"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9" name="Group 26"/>
            <p:cNvGrpSpPr>
              <a:grpSpLocks/>
            </p:cNvGrpSpPr>
            <p:nvPr/>
          </p:nvGrpSpPr>
          <p:grpSpPr bwMode="auto">
            <a:xfrm>
              <a:off x="321" y="574"/>
              <a:ext cx="26" cy="30"/>
              <a:chOff x="321" y="574"/>
              <a:chExt cx="26" cy="30"/>
            </a:xfrm>
          </p:grpSpPr>
          <p:sp>
            <p:nvSpPr>
              <p:cNvPr id="187"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0"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3" name="Group 42"/>
            <p:cNvGrpSpPr>
              <a:grpSpLocks/>
            </p:cNvGrpSpPr>
            <p:nvPr/>
          </p:nvGrpSpPr>
          <p:grpSpPr bwMode="auto">
            <a:xfrm>
              <a:off x="132" y="137"/>
              <a:ext cx="26" cy="33"/>
              <a:chOff x="132" y="137"/>
              <a:chExt cx="26" cy="33"/>
            </a:xfrm>
          </p:grpSpPr>
          <p:sp>
            <p:nvSpPr>
              <p:cNvPr id="185"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4" name="Group 45"/>
            <p:cNvGrpSpPr>
              <a:grpSpLocks/>
            </p:cNvGrpSpPr>
            <p:nvPr/>
          </p:nvGrpSpPr>
          <p:grpSpPr bwMode="auto">
            <a:xfrm>
              <a:off x="147" y="119"/>
              <a:ext cx="31" cy="32"/>
              <a:chOff x="147" y="119"/>
              <a:chExt cx="31" cy="32"/>
            </a:xfrm>
          </p:grpSpPr>
          <p:sp>
            <p:nvSpPr>
              <p:cNvPr id="183"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5"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52"/>
            <p:cNvGrpSpPr>
              <a:grpSpLocks/>
            </p:cNvGrpSpPr>
            <p:nvPr/>
          </p:nvGrpSpPr>
          <p:grpSpPr bwMode="auto">
            <a:xfrm>
              <a:off x="293" y="71"/>
              <a:ext cx="21" cy="29"/>
              <a:chOff x="293" y="71"/>
              <a:chExt cx="21" cy="29"/>
            </a:xfrm>
          </p:grpSpPr>
          <p:sp>
            <p:nvSpPr>
              <p:cNvPr id="181"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55"/>
            <p:cNvGrpSpPr>
              <a:grpSpLocks/>
            </p:cNvGrpSpPr>
            <p:nvPr/>
          </p:nvGrpSpPr>
          <p:grpSpPr bwMode="auto">
            <a:xfrm>
              <a:off x="334" y="71"/>
              <a:ext cx="30" cy="32"/>
              <a:chOff x="334" y="71"/>
              <a:chExt cx="30" cy="32"/>
            </a:xfrm>
          </p:grpSpPr>
          <p:sp>
            <p:nvSpPr>
              <p:cNvPr id="179"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8"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9"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1" name="Group 68"/>
            <p:cNvGrpSpPr>
              <a:grpSpLocks/>
            </p:cNvGrpSpPr>
            <p:nvPr/>
          </p:nvGrpSpPr>
          <p:grpSpPr bwMode="auto">
            <a:xfrm>
              <a:off x="101" y="265"/>
              <a:ext cx="213" cy="117"/>
              <a:chOff x="101" y="265"/>
              <a:chExt cx="213" cy="117"/>
            </a:xfrm>
          </p:grpSpPr>
          <p:sp>
            <p:nvSpPr>
              <p:cNvPr id="177"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1"/>
            <p:cNvGrpSpPr>
              <a:grpSpLocks/>
            </p:cNvGrpSpPr>
            <p:nvPr/>
          </p:nvGrpSpPr>
          <p:grpSpPr bwMode="auto">
            <a:xfrm>
              <a:off x="206" y="293"/>
              <a:ext cx="109" cy="70"/>
              <a:chOff x="206" y="293"/>
              <a:chExt cx="109" cy="70"/>
            </a:xfrm>
          </p:grpSpPr>
          <p:sp>
            <p:nvSpPr>
              <p:cNvPr id="175"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74"/>
            <p:cNvGrpSpPr>
              <a:grpSpLocks/>
            </p:cNvGrpSpPr>
            <p:nvPr/>
          </p:nvGrpSpPr>
          <p:grpSpPr bwMode="auto">
            <a:xfrm>
              <a:off x="313" y="262"/>
              <a:ext cx="226" cy="120"/>
              <a:chOff x="313" y="262"/>
              <a:chExt cx="226" cy="120"/>
            </a:xfrm>
          </p:grpSpPr>
          <p:sp>
            <p:nvSpPr>
              <p:cNvPr id="173"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4"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4" name="Group 77"/>
            <p:cNvGrpSpPr>
              <a:grpSpLocks/>
            </p:cNvGrpSpPr>
            <p:nvPr/>
          </p:nvGrpSpPr>
          <p:grpSpPr bwMode="auto">
            <a:xfrm>
              <a:off x="313" y="290"/>
              <a:ext cx="115" cy="72"/>
              <a:chOff x="313" y="290"/>
              <a:chExt cx="115" cy="72"/>
            </a:xfrm>
          </p:grpSpPr>
          <p:sp>
            <p:nvSpPr>
              <p:cNvPr id="171"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2"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80"/>
            <p:cNvGrpSpPr>
              <a:grpSpLocks/>
            </p:cNvGrpSpPr>
            <p:nvPr/>
          </p:nvGrpSpPr>
          <p:grpSpPr bwMode="auto">
            <a:xfrm>
              <a:off x="264" y="288"/>
              <a:ext cx="93" cy="109"/>
              <a:chOff x="264" y="288"/>
              <a:chExt cx="93" cy="109"/>
            </a:xfrm>
          </p:grpSpPr>
          <p:sp>
            <p:nvSpPr>
              <p:cNvPr id="169"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0"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6"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7" name="Group 84"/>
            <p:cNvGrpSpPr>
              <a:grpSpLocks/>
            </p:cNvGrpSpPr>
            <p:nvPr/>
          </p:nvGrpSpPr>
          <p:grpSpPr bwMode="auto">
            <a:xfrm>
              <a:off x="273" y="265"/>
              <a:ext cx="27" cy="16"/>
              <a:chOff x="273" y="265"/>
              <a:chExt cx="27" cy="16"/>
            </a:xfrm>
          </p:grpSpPr>
          <p:sp>
            <p:nvSpPr>
              <p:cNvPr id="167"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8"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8"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9"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0"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1"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2"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1"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2" name="Group 101"/>
            <p:cNvGrpSpPr>
              <a:grpSpLocks/>
            </p:cNvGrpSpPr>
            <p:nvPr/>
          </p:nvGrpSpPr>
          <p:grpSpPr bwMode="auto">
            <a:xfrm>
              <a:off x="248" y="386"/>
              <a:ext cx="125" cy="123"/>
              <a:chOff x="248" y="386"/>
              <a:chExt cx="125" cy="123"/>
            </a:xfrm>
          </p:grpSpPr>
          <p:sp>
            <p:nvSpPr>
              <p:cNvPr id="125"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6"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3"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3"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4"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1"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3"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5" name="Group 156"/>
            <p:cNvGrpSpPr>
              <a:grpSpLocks/>
            </p:cNvGrpSpPr>
            <p:nvPr/>
          </p:nvGrpSpPr>
          <p:grpSpPr bwMode="auto">
            <a:xfrm>
              <a:off x="372" y="175"/>
              <a:ext cx="91" cy="83"/>
              <a:chOff x="372" y="175"/>
              <a:chExt cx="91" cy="83"/>
            </a:xfrm>
          </p:grpSpPr>
          <p:sp>
            <p:nvSpPr>
              <p:cNvPr id="123"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4"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6" name="Group 159"/>
            <p:cNvGrpSpPr>
              <a:grpSpLocks/>
            </p:cNvGrpSpPr>
            <p:nvPr/>
          </p:nvGrpSpPr>
          <p:grpSpPr bwMode="auto">
            <a:xfrm>
              <a:off x="171" y="173"/>
              <a:ext cx="91" cy="85"/>
              <a:chOff x="171" y="173"/>
              <a:chExt cx="91" cy="85"/>
            </a:xfrm>
          </p:grpSpPr>
          <p:sp>
            <p:nvSpPr>
              <p:cNvPr id="121"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7"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0" name="Group 165"/>
            <p:cNvGrpSpPr>
              <a:grpSpLocks/>
            </p:cNvGrpSpPr>
            <p:nvPr/>
          </p:nvGrpSpPr>
          <p:grpSpPr bwMode="auto">
            <a:xfrm>
              <a:off x="226" y="481"/>
              <a:ext cx="196" cy="30"/>
              <a:chOff x="226" y="481"/>
              <a:chExt cx="196" cy="30"/>
            </a:xfrm>
          </p:grpSpPr>
          <p:grpSp>
            <p:nvGrpSpPr>
              <p:cNvPr id="103" name="Group 166"/>
              <p:cNvGrpSpPr>
                <a:grpSpLocks/>
              </p:cNvGrpSpPr>
              <p:nvPr/>
            </p:nvGrpSpPr>
            <p:grpSpPr bwMode="auto">
              <a:xfrm>
                <a:off x="226" y="481"/>
                <a:ext cx="68" cy="30"/>
                <a:chOff x="226" y="481"/>
                <a:chExt cx="68" cy="30"/>
              </a:xfrm>
            </p:grpSpPr>
            <p:sp>
              <p:nvSpPr>
                <p:cNvPr id="119"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69"/>
              <p:cNvGrpSpPr>
                <a:grpSpLocks/>
              </p:cNvGrpSpPr>
              <p:nvPr/>
            </p:nvGrpSpPr>
            <p:grpSpPr bwMode="auto">
              <a:xfrm>
                <a:off x="244" y="482"/>
                <a:ext cx="83" cy="29"/>
                <a:chOff x="244" y="482"/>
                <a:chExt cx="83" cy="29"/>
              </a:xfrm>
            </p:grpSpPr>
            <p:sp>
              <p:nvSpPr>
                <p:cNvPr id="117"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2"/>
              <p:cNvGrpSpPr>
                <a:grpSpLocks/>
              </p:cNvGrpSpPr>
              <p:nvPr/>
            </p:nvGrpSpPr>
            <p:grpSpPr bwMode="auto">
              <a:xfrm>
                <a:off x="271" y="482"/>
                <a:ext cx="81" cy="29"/>
                <a:chOff x="271" y="482"/>
                <a:chExt cx="81" cy="29"/>
              </a:xfrm>
            </p:grpSpPr>
            <p:sp>
              <p:nvSpPr>
                <p:cNvPr id="115"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75"/>
              <p:cNvGrpSpPr>
                <a:grpSpLocks/>
              </p:cNvGrpSpPr>
              <p:nvPr/>
            </p:nvGrpSpPr>
            <p:grpSpPr bwMode="auto">
              <a:xfrm>
                <a:off x="300" y="482"/>
                <a:ext cx="87" cy="29"/>
                <a:chOff x="300" y="482"/>
                <a:chExt cx="87" cy="29"/>
              </a:xfrm>
            </p:grpSpPr>
            <p:sp>
              <p:nvSpPr>
                <p:cNvPr id="113"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8"/>
              <p:cNvGrpSpPr>
                <a:grpSpLocks/>
              </p:cNvGrpSpPr>
              <p:nvPr/>
            </p:nvGrpSpPr>
            <p:grpSpPr bwMode="auto">
              <a:xfrm>
                <a:off x="334" y="482"/>
                <a:ext cx="80" cy="29"/>
                <a:chOff x="334" y="482"/>
                <a:chExt cx="80" cy="29"/>
              </a:xfrm>
            </p:grpSpPr>
            <p:sp>
              <p:nvSpPr>
                <p:cNvPr id="111"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2"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81"/>
              <p:cNvGrpSpPr>
                <a:grpSpLocks/>
              </p:cNvGrpSpPr>
              <p:nvPr/>
            </p:nvGrpSpPr>
            <p:grpSpPr bwMode="auto">
              <a:xfrm>
                <a:off x="363" y="482"/>
                <a:ext cx="59" cy="29"/>
                <a:chOff x="363" y="482"/>
                <a:chExt cx="59" cy="29"/>
              </a:xfrm>
            </p:grpSpPr>
            <p:sp>
              <p:nvSpPr>
                <p:cNvPr id="109"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0"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1"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2"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3"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8" name="Straight Connector 197"/>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9" name="Straight Arrow Connector 198"/>
          <p:cNvCxnSpPr/>
          <p:nvPr/>
        </p:nvCxnSpPr>
        <p:spPr>
          <a:xfrm>
            <a:off x="3657600" y="2667000"/>
            <a:ext cx="533400" cy="152400"/>
          </a:xfrm>
          <a:prstGeom prst="straightConnector1">
            <a:avLst/>
          </a:prstGeom>
          <a:ln w="15875">
            <a:solidFill>
              <a:srgbClr val="FF0000"/>
            </a:solidFill>
            <a:tailEnd type="arrow"/>
          </a:ln>
          <a:effectLst>
            <a:outerShdw blurRad="50800" dist="50800" dir="5400000" sx="1000" sy="1000" algn="ctr" rotWithShape="0">
              <a:srgbClr val="FF0000"/>
            </a:outerShdw>
          </a:effectLst>
        </p:spPr>
        <p:style>
          <a:lnRef idx="1">
            <a:schemeClr val="accent1"/>
          </a:lnRef>
          <a:fillRef idx="0">
            <a:schemeClr val="accent1"/>
          </a:fillRef>
          <a:effectRef idx="0">
            <a:schemeClr val="accent1"/>
          </a:effectRef>
          <a:fontRef idx="minor">
            <a:schemeClr val="tx1"/>
          </a:fontRef>
        </p:style>
      </p:cxnSp>
      <p:cxnSp>
        <p:nvCxnSpPr>
          <p:cNvPr id="201" name="Straight Arrow Connector 200"/>
          <p:cNvCxnSpPr/>
          <p:nvPr/>
        </p:nvCxnSpPr>
        <p:spPr>
          <a:xfrm>
            <a:off x="2971800" y="3505200"/>
            <a:ext cx="3276600" cy="1524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4" name="Straight Arrow Connector 203"/>
          <p:cNvCxnSpPr/>
          <p:nvPr/>
        </p:nvCxnSpPr>
        <p:spPr>
          <a:xfrm>
            <a:off x="3124200" y="5257800"/>
            <a:ext cx="609600" cy="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4953000" y="5105400"/>
            <a:ext cx="685800" cy="1524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xmlns="" val="2553538382"/>
      </p:ext>
    </p:extLst>
  </p:cSld>
  <p:clrMapOvr>
    <a:masterClrMapping/>
  </p:clrMapOvr>
  <p:transition spd="med">
    <p:fad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066800"/>
            <a:ext cx="9144000" cy="369332"/>
          </a:xfrm>
          <a:prstGeom prst="rect">
            <a:avLst/>
          </a:prstGeom>
          <a:noFill/>
        </p:spPr>
        <p:txBody>
          <a:bodyPr wrap="square" rtlCol="0">
            <a:spAutoFit/>
          </a:bodyPr>
          <a:lstStyle/>
          <a:p>
            <a:pPr algn="ctr"/>
            <a:r>
              <a:rPr lang="en-US" dirty="0" smtClean="0">
                <a:solidFill>
                  <a:prstClr val="black"/>
                </a:solidFill>
              </a:rPr>
              <a:t>KITCHEN REQUISITIONS &amp; RETURNS</a:t>
            </a:r>
            <a:endParaRPr lang="en-US" dirty="0">
              <a:solidFill>
                <a:prstClr val="black"/>
              </a:solidFill>
            </a:endParaRPr>
          </a:p>
        </p:txBody>
      </p:sp>
      <p:sp>
        <p:nvSpPr>
          <p:cNvPr id="7" name="TextBox 6"/>
          <p:cNvSpPr txBox="1"/>
          <p:nvPr/>
        </p:nvSpPr>
        <p:spPr>
          <a:xfrm>
            <a:off x="224642" y="1752600"/>
            <a:ext cx="8458200" cy="4616648"/>
          </a:xfrm>
          <a:prstGeom prst="rect">
            <a:avLst/>
          </a:prstGeom>
          <a:noFill/>
        </p:spPr>
        <p:txBody>
          <a:bodyPr wrap="square" rtlCol="0">
            <a:spAutoFit/>
          </a:bodyPr>
          <a:lstStyle/>
          <a:p>
            <a:pPr marL="285750" indent="-285750">
              <a:buFont typeface="Arial" pitchFamily="34" charset="0"/>
              <a:buChar char="•"/>
            </a:pPr>
            <a:r>
              <a:rPr lang="en-US" sz="1400" dirty="0" smtClean="0"/>
              <a:t>Click on </a:t>
            </a:r>
            <a:r>
              <a:rPr lang="en-US" sz="1400" b="1" dirty="0" smtClean="0"/>
              <a:t>KITCHEN REQUISITIONS &amp; RETURNS</a:t>
            </a:r>
            <a:r>
              <a:rPr lang="en-US" sz="1400" dirty="0" smtClean="0"/>
              <a:t> </a:t>
            </a:r>
            <a:br>
              <a:rPr lang="en-US" sz="1400" dirty="0" smtClean="0"/>
            </a:br>
            <a:r>
              <a:rPr lang="en-US" sz="1400" dirty="0" smtClean="0"/>
              <a:t>link on the </a:t>
            </a:r>
            <a:r>
              <a:rPr lang="en-US" sz="1400" b="1" dirty="0" smtClean="0"/>
              <a:t>Main Page </a:t>
            </a:r>
            <a:r>
              <a:rPr lang="en-US" sz="1400" dirty="0" smtClean="0"/>
              <a:t>under </a:t>
            </a:r>
            <a:r>
              <a:rPr lang="en-US" sz="1400" b="1" dirty="0" smtClean="0"/>
              <a:t>Meal Production</a:t>
            </a:r>
            <a:br>
              <a:rPr lang="en-US" sz="1400" b="1" dirty="0" smtClean="0"/>
            </a:br>
            <a:r>
              <a:rPr lang="en-US" sz="1400" dirty="0" smtClean="0"/>
              <a:t>on the left </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Enter the Start and End meal dates  to </a:t>
            </a:r>
            <a:br>
              <a:rPr lang="en-US" sz="1400" dirty="0" smtClean="0"/>
            </a:br>
            <a:r>
              <a:rPr lang="en-US" sz="1400" dirty="0" smtClean="0"/>
              <a:t>search for the Kitchen Requisition that was</a:t>
            </a:r>
            <a:br>
              <a:rPr lang="en-US" sz="1400" dirty="0" smtClean="0"/>
            </a:br>
            <a:r>
              <a:rPr lang="en-US" sz="1400" dirty="0" smtClean="0"/>
              <a:t>generated early, then Click on the </a:t>
            </a:r>
            <a:r>
              <a:rPr lang="en-US" sz="1400" b="1" dirty="0" smtClean="0"/>
              <a:t>SEARCH</a:t>
            </a:r>
            <a:r>
              <a:rPr lang="en-US" sz="1400" dirty="0" smtClean="0"/>
              <a:t/>
            </a:r>
            <a:br>
              <a:rPr lang="en-US" sz="1400" dirty="0" smtClean="0"/>
            </a:br>
            <a:r>
              <a:rPr lang="en-US" sz="1400" dirty="0" smtClean="0"/>
              <a:t>button.</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The Kitchen requisitions for each meal </a:t>
            </a:r>
            <a:br>
              <a:rPr lang="en-US" sz="1400" dirty="0" smtClean="0"/>
            </a:br>
            <a:r>
              <a:rPr lang="en-US" sz="1400" dirty="0" smtClean="0"/>
              <a:t>will be populated to the right of the search </a:t>
            </a:r>
            <a:br>
              <a:rPr lang="en-US" sz="1400" dirty="0" smtClean="0"/>
            </a:br>
            <a:r>
              <a:rPr lang="en-US" sz="1400" dirty="0" smtClean="0"/>
              <a:t>criteria.</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Requisitions that have a checkmark        under </a:t>
            </a:r>
            <a:br>
              <a:rPr lang="en-US" sz="1400" dirty="0" smtClean="0"/>
            </a:br>
            <a:r>
              <a:rPr lang="en-US" sz="1400" dirty="0" smtClean="0"/>
              <a:t>the Finalized column have been closed.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The requisition can be deleted by clicking </a:t>
            </a:r>
            <a:br>
              <a:rPr lang="en-US" sz="1400" dirty="0" smtClean="0"/>
            </a:br>
            <a:r>
              <a:rPr lang="en-US" sz="1400" dirty="0" smtClean="0"/>
              <a:t>the box to the left of the requisition and </a:t>
            </a:r>
          </a:p>
          <a:p>
            <a:pPr marL="285750" indent="-285750"/>
            <a:r>
              <a:rPr lang="en-US" sz="1400" dirty="0" smtClean="0"/>
              <a:t>        clicking on the </a:t>
            </a:r>
            <a:r>
              <a:rPr lang="en-US" sz="1400" b="1" dirty="0" smtClean="0"/>
              <a:t>DELETE</a:t>
            </a:r>
            <a:r>
              <a:rPr lang="en-US" sz="1400" dirty="0" smtClean="0"/>
              <a:t> button.</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 on the edit icon          to open the Kitchen Requisition and Returned to begin working on that meal.</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7"/>
          <p:cNvGrpSpPr/>
          <p:nvPr/>
        </p:nvGrpSpPr>
        <p:grpSpPr>
          <a:xfrm>
            <a:off x="3962400" y="1752600"/>
            <a:ext cx="4826330" cy="2362200"/>
            <a:chOff x="3962400" y="2426878"/>
            <a:chExt cx="4826330" cy="2211779"/>
          </a:xfrm>
        </p:grpSpPr>
        <p:pic>
          <p:nvPicPr>
            <p:cNvPr id="3074"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l="-1" t="20030" r="21195" b="33459"/>
            <a:stretch/>
          </p:blipFill>
          <p:spPr bwMode="auto">
            <a:xfrm>
              <a:off x="3962400" y="2426878"/>
              <a:ext cx="4826330" cy="2211779"/>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6" name="Rounded Rectangle 5"/>
            <p:cNvSpPr/>
            <p:nvPr/>
          </p:nvSpPr>
          <p:spPr>
            <a:xfrm>
              <a:off x="4050475" y="4126675"/>
              <a:ext cx="1447800" cy="152400"/>
            </a:xfrm>
            <a:prstGeom prst="roundRect">
              <a:avLst/>
            </a:prstGeom>
            <a:noFill/>
            <a:ln w="25400">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3075" name="Picture 3"/>
          <p:cNvPicPr>
            <a:picLocks noChangeAspect="1" noChangeArrowheads="1"/>
          </p:cNvPicPr>
          <p:nvPr/>
        </p:nvPicPr>
        <p:blipFill rotWithShape="1">
          <a:blip r:embed="rId3" cstate="print">
            <a:extLst>
              <a:ext uri="{28A0092B-C50C-407E-A947-70E740481C1C}">
                <a14:useLocalDpi xmlns:a14="http://schemas.microsoft.com/office/drawing/2010/main" xmlns="" val="0"/>
              </a:ext>
            </a:extLst>
          </a:blip>
          <a:srcRect l="6852" t="18883" r="3631" b="40911"/>
          <a:stretch/>
        </p:blipFill>
        <p:spPr bwMode="auto">
          <a:xfrm>
            <a:off x="3962400" y="3962400"/>
            <a:ext cx="4836459" cy="1524000"/>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3076" name="Picture 4" descr="E:\ArtWork\Captured\CheckMark.gif"/>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3188970" y="4572000"/>
            <a:ext cx="251460" cy="228600"/>
          </a:xfrm>
          <a:prstGeom prst="rect">
            <a:avLst/>
          </a:prstGeom>
          <a:noFill/>
          <a:extLst>
            <a:ext uri="{909E8E84-426E-40DD-AFC4-6F175D3DCCD1}">
              <a14:hiddenFill xmlns:a14="http://schemas.microsoft.com/office/drawing/2010/main" xmlns="">
                <a:solidFill>
                  <a:srgbClr val="FFFFFF"/>
                </a:solidFill>
              </a14:hiddenFill>
            </a:ext>
          </a:extLst>
        </p:spPr>
      </p:pic>
      <p:pic>
        <p:nvPicPr>
          <p:cNvPr id="3077" name="Picture 5" descr="E:\ArtWork\Captured\Edit.gif"/>
          <p:cNvPicPr>
            <a:picLocks noChangeAspect="1" noChangeArrowheads="1"/>
          </p:cNvPicPr>
          <p:nvPr/>
        </p:nvPicPr>
        <p:blipFill>
          <a:blip r:embed="rId5" cstate="print">
            <a:extLst>
              <a:ext uri="{28A0092B-C50C-407E-A947-70E740481C1C}">
                <a14:useLocalDpi xmlns:a14="http://schemas.microsoft.com/office/drawing/2010/main" xmlns="" val="0"/>
              </a:ext>
            </a:extLst>
          </a:blip>
          <a:srcRect/>
          <a:stretch>
            <a:fillRect/>
          </a:stretch>
        </p:blipFill>
        <p:spPr bwMode="auto">
          <a:xfrm>
            <a:off x="2209800" y="6019800"/>
            <a:ext cx="228600" cy="200025"/>
          </a:xfrm>
          <a:prstGeom prst="rect">
            <a:avLst/>
          </a:prstGeom>
          <a:noFill/>
          <a:extLst>
            <a:ext uri="{909E8E84-426E-40DD-AFC4-6F175D3DCCD1}">
              <a14:hiddenFill xmlns:a14="http://schemas.microsoft.com/office/drawing/2010/main" xmlns="">
                <a:solidFill>
                  <a:srgbClr val="FFFFFF"/>
                </a:solidFill>
              </a14:hiddenFill>
            </a:ext>
          </a:extLst>
        </p:spPr>
      </p:pic>
      <p:grpSp>
        <p:nvGrpSpPr>
          <p:cNvPr id="12" name="Group 11"/>
          <p:cNvGrpSpPr>
            <a:grpSpLocks/>
          </p:cNvGrpSpPr>
          <p:nvPr/>
        </p:nvGrpSpPr>
        <p:grpSpPr bwMode="auto">
          <a:xfrm>
            <a:off x="152400" y="228600"/>
            <a:ext cx="1219200" cy="1114425"/>
            <a:chOff x="33" y="60"/>
            <a:chExt cx="577" cy="559"/>
          </a:xfrm>
        </p:grpSpPr>
        <p:sp>
          <p:nvSpPr>
            <p:cNvPr id="13" name="Freeform 1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5"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0"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1"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2"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8"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3"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65"/>
            <p:cNvGrpSpPr>
              <a:grpSpLocks/>
            </p:cNvGrpSpPr>
            <p:nvPr/>
          </p:nvGrpSpPr>
          <p:grpSpPr bwMode="auto">
            <a:xfrm>
              <a:off x="226" y="481"/>
              <a:ext cx="196" cy="30"/>
              <a:chOff x="226" y="481"/>
              <a:chExt cx="196" cy="30"/>
            </a:xfrm>
          </p:grpSpPr>
          <p:grpSp>
            <p:nvGrpSpPr>
              <p:cNvPr id="104"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524000" y="3810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524000" y="9906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457199"/>
            <a:ext cx="6172200" cy="457201"/>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8" name="Straight Connector 197"/>
          <p:cNvCxnSpPr/>
          <p:nvPr/>
        </p:nvCxnSpPr>
        <p:spPr>
          <a:xfrm>
            <a:off x="0" y="14478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400800" y="5791200"/>
            <a:ext cx="0" cy="2286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2" name="Straight Arrow Connector 201"/>
          <p:cNvCxnSpPr/>
          <p:nvPr/>
        </p:nvCxnSpPr>
        <p:spPr>
          <a:xfrm flipV="1">
            <a:off x="6400800" y="5105400"/>
            <a:ext cx="0" cy="6858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3352800" y="4267200"/>
            <a:ext cx="0" cy="22860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3352800" y="4267200"/>
            <a:ext cx="5181600"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a:off x="8534400" y="4267200"/>
            <a:ext cx="0" cy="1524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495549674"/>
      </p:ext>
    </p:extLst>
  </p:cSld>
  <p:clrMapOvr>
    <a:masterClrMapping/>
  </p:clrMapOvr>
  <p:transition spd="med">
    <p:fade/>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KITCHEN REQUISITIONS &amp; RETURNS</a:t>
            </a:r>
            <a:endParaRPr lang="en-US" dirty="0">
              <a:solidFill>
                <a:prstClr val="black"/>
              </a:solidFill>
            </a:endParaRPr>
          </a:p>
        </p:txBody>
      </p:sp>
      <p:sp>
        <p:nvSpPr>
          <p:cNvPr id="7" name="TextBox 6"/>
          <p:cNvSpPr txBox="1"/>
          <p:nvPr/>
        </p:nvSpPr>
        <p:spPr>
          <a:xfrm>
            <a:off x="228600" y="1600200"/>
            <a:ext cx="8458200" cy="4616648"/>
          </a:xfrm>
          <a:prstGeom prst="rect">
            <a:avLst/>
          </a:prstGeom>
          <a:noFill/>
        </p:spPr>
        <p:txBody>
          <a:bodyPr wrap="square" rtlCol="0">
            <a:spAutoFit/>
          </a:bodyPr>
          <a:lstStyle/>
          <a:p>
            <a:pPr marL="285750" indent="-285750">
              <a:buFont typeface="Arial" pitchFamily="34" charset="0"/>
              <a:buChar char="•"/>
            </a:pPr>
            <a:r>
              <a:rPr lang="en-US" sz="1400" dirty="0" smtClean="0"/>
              <a:t>On the top of the Kitchen </a:t>
            </a:r>
            <a:br>
              <a:rPr lang="en-US" sz="1400" dirty="0" smtClean="0"/>
            </a:br>
            <a:r>
              <a:rPr lang="en-US" sz="1400" dirty="0" smtClean="0"/>
              <a:t>Requisitions page there are </a:t>
            </a:r>
            <a:br>
              <a:rPr lang="en-US" sz="1400" dirty="0" smtClean="0"/>
            </a:br>
            <a:r>
              <a:rPr lang="en-US" sz="1400" dirty="0" smtClean="0"/>
              <a:t>several buttons.  The Print button</a:t>
            </a:r>
            <a:br>
              <a:rPr lang="en-US" sz="1400" dirty="0" smtClean="0"/>
            </a:br>
            <a:r>
              <a:rPr lang="en-US" sz="1400" dirty="0" smtClean="0"/>
              <a:t>will print your working copy of the  </a:t>
            </a:r>
          </a:p>
          <a:p>
            <a:pPr marL="285750" indent="-285750"/>
            <a:r>
              <a:rPr lang="en-US" sz="1400" dirty="0" smtClean="0"/>
              <a:t>       Issue and Return worksheet.  This </a:t>
            </a:r>
          </a:p>
          <a:p>
            <a:pPr marL="285750" indent="-285750"/>
            <a:r>
              <a:rPr lang="en-US" sz="1400" dirty="0" smtClean="0"/>
              <a:t>       will be the document you use to </a:t>
            </a:r>
            <a:br>
              <a:rPr lang="en-US" sz="1400" dirty="0" smtClean="0"/>
            </a:br>
            <a:r>
              <a:rPr lang="en-US" sz="1400" dirty="0" smtClean="0"/>
              <a:t>enter the data on this screen.</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The </a:t>
            </a:r>
            <a:r>
              <a:rPr lang="en-US" sz="1400" b="1" dirty="0" smtClean="0"/>
              <a:t>FINALIZE </a:t>
            </a:r>
            <a:r>
              <a:rPr lang="en-US" sz="1400" dirty="0" smtClean="0"/>
              <a:t>button will close out</a:t>
            </a:r>
            <a:br>
              <a:rPr lang="en-US" sz="1400" dirty="0" smtClean="0"/>
            </a:br>
            <a:r>
              <a:rPr lang="en-US" sz="1400" dirty="0" smtClean="0"/>
              <a:t>the meal and move all the items </a:t>
            </a:r>
          </a:p>
          <a:p>
            <a:pPr marL="285750" indent="-285750"/>
            <a:r>
              <a:rPr lang="en-US" sz="1400" dirty="0" smtClean="0"/>
              <a:t>       drawn and used in this meal from </a:t>
            </a:r>
          </a:p>
          <a:p>
            <a:pPr marL="285750" indent="-285750"/>
            <a:r>
              <a:rPr lang="en-US" sz="1400" dirty="0" smtClean="0"/>
              <a:t>       the inventory and add any unused </a:t>
            </a:r>
          </a:p>
          <a:p>
            <a:pPr marL="285750" indent="-285750"/>
            <a:r>
              <a:rPr lang="en-US" sz="1400" dirty="0" smtClean="0"/>
              <a:t>       or returned items back into the </a:t>
            </a:r>
          </a:p>
          <a:p>
            <a:pPr marL="285750" indent="-285750"/>
            <a:r>
              <a:rPr lang="en-US" sz="1400" dirty="0" smtClean="0"/>
              <a:t>       inventory</a:t>
            </a:r>
            <a:r>
              <a:rPr lang="en-US" sz="1400" i="1" dirty="0" smtClean="0"/>
              <a:t>.</a:t>
            </a:r>
          </a:p>
          <a:p>
            <a:pPr marL="285750" indent="-285750"/>
            <a:endParaRPr lang="en-US" sz="1400" i="1" dirty="0" smtClean="0"/>
          </a:p>
          <a:p>
            <a:pPr marL="285750" indent="-285750"/>
            <a:endParaRPr lang="en-US" sz="1400" dirty="0" smtClean="0">
              <a:solidFill>
                <a:srgbClr val="FF0000"/>
              </a:solidFill>
            </a:endParaRPr>
          </a:p>
          <a:p>
            <a:pPr marL="285750" indent="-285750">
              <a:buFont typeface="Arial" pitchFamily="34" charset="0"/>
              <a:buChar char="•"/>
            </a:pPr>
            <a:r>
              <a:rPr lang="en-US" sz="1400" dirty="0" smtClean="0">
                <a:solidFill>
                  <a:srgbClr val="FF0000"/>
                </a:solidFill>
              </a:rPr>
              <a:t>You can print a working copy Kitchen</a:t>
            </a:r>
          </a:p>
          <a:p>
            <a:pPr marL="285750" indent="-285750"/>
            <a:r>
              <a:rPr lang="en-US" sz="1400" dirty="0" smtClean="0">
                <a:solidFill>
                  <a:srgbClr val="FF0000"/>
                </a:solidFill>
              </a:rPr>
              <a:t>	Requisition &amp; Returns once the request is </a:t>
            </a:r>
          </a:p>
          <a:p>
            <a:pPr marL="285750" indent="-285750"/>
            <a:r>
              <a:rPr lang="en-US" sz="1400" dirty="0" smtClean="0">
                <a:solidFill>
                  <a:srgbClr val="FF0000"/>
                </a:solidFill>
              </a:rPr>
              <a:t>	receipted.</a:t>
            </a:r>
            <a:endParaRPr lang="en-US" sz="1400" i="1" dirty="0" smtClean="0"/>
          </a:p>
          <a:p>
            <a:pPr marL="285750" indent="-285750"/>
            <a:endParaRPr lang="en-US" sz="1400" i="1" dirty="0" smtClean="0"/>
          </a:p>
          <a:p>
            <a:pPr marL="285750" indent="-285750"/>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4098"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1230" b="5444"/>
          <a:stretch/>
        </p:blipFill>
        <p:spPr bwMode="auto">
          <a:xfrm>
            <a:off x="3200400" y="1600200"/>
            <a:ext cx="5638800" cy="3200400"/>
          </a:xfrm>
          <a:prstGeom prst="rect">
            <a:avLst/>
          </a:prstGeom>
          <a:noFill/>
          <a:ln w="25400">
            <a:solidFill>
              <a:schemeClr val="bg2">
                <a:lumMod val="25000"/>
              </a:schemeClr>
            </a:solid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8" name="Group 7"/>
          <p:cNvGrpSpPr>
            <a:grpSpLocks/>
          </p:cNvGrpSpPr>
          <p:nvPr/>
        </p:nvGrpSpPr>
        <p:grpSpPr bwMode="auto">
          <a:xfrm>
            <a:off x="762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6764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6764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5" name="Straight Connector 194"/>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96" name="Oval 195"/>
          <p:cNvSpPr/>
          <p:nvPr/>
        </p:nvSpPr>
        <p:spPr>
          <a:xfrm>
            <a:off x="5867400" y="1600200"/>
            <a:ext cx="6858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7" name="Oval 196"/>
          <p:cNvSpPr/>
          <p:nvPr/>
        </p:nvSpPr>
        <p:spPr>
          <a:xfrm>
            <a:off x="4724400" y="1600200"/>
            <a:ext cx="6858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1177252224"/>
      </p:ext>
    </p:extLst>
  </p:cSld>
  <p:clrMapOvr>
    <a:masterClrMapping/>
  </p:clrMapOvr>
  <p:transition spd="med">
    <p:fade/>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KITCHEN REQUISITIONS &amp; RETURNS</a:t>
            </a:r>
            <a:endParaRPr lang="en-US" dirty="0">
              <a:solidFill>
                <a:prstClr val="black"/>
              </a:solidFill>
            </a:endParaRPr>
          </a:p>
        </p:txBody>
      </p:sp>
      <p:sp>
        <p:nvSpPr>
          <p:cNvPr id="7" name="TextBox 6"/>
          <p:cNvSpPr txBox="1"/>
          <p:nvPr/>
        </p:nvSpPr>
        <p:spPr>
          <a:xfrm>
            <a:off x="228600" y="1676400"/>
            <a:ext cx="8458200" cy="3323987"/>
          </a:xfrm>
          <a:prstGeom prst="rect">
            <a:avLst/>
          </a:prstGeom>
          <a:noFill/>
        </p:spPr>
        <p:txBody>
          <a:bodyPr wrap="square" rtlCol="0">
            <a:spAutoFit/>
          </a:bodyPr>
          <a:lstStyle/>
          <a:p>
            <a:pPr marL="285750" indent="-285750">
              <a:buFont typeface="Arial" pitchFamily="34" charset="0"/>
              <a:buChar char="•"/>
            </a:pPr>
            <a:r>
              <a:rPr lang="en-US" sz="1400" dirty="0" smtClean="0"/>
              <a:t>Click on the </a:t>
            </a:r>
            <a:r>
              <a:rPr lang="en-US" sz="1400" b="1" dirty="0" smtClean="0"/>
              <a:t>PRINT </a:t>
            </a:r>
            <a:r>
              <a:rPr lang="en-US" sz="1400" dirty="0" smtClean="0"/>
              <a:t>button to print the </a:t>
            </a:r>
            <a:br>
              <a:rPr lang="en-US" sz="1400" dirty="0" smtClean="0"/>
            </a:br>
            <a:r>
              <a:rPr lang="en-US" sz="1400" dirty="0" smtClean="0"/>
              <a:t>worksheet.</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Record the items drawn from the grocery</a:t>
            </a:r>
            <a:br>
              <a:rPr lang="en-US" sz="1400" dirty="0" smtClean="0"/>
            </a:br>
            <a:r>
              <a:rPr lang="en-US" sz="1400" dirty="0" smtClean="0"/>
              <a:t>stock and items returned back to the </a:t>
            </a:r>
            <a:br>
              <a:rPr lang="en-US" sz="1400" dirty="0" smtClean="0"/>
            </a:br>
            <a:r>
              <a:rPr lang="en-US" sz="1400" dirty="0" smtClean="0"/>
              <a:t>grocery inventory.</a:t>
            </a:r>
          </a:p>
          <a:p>
            <a:pPr marL="285750" indent="-285750">
              <a:buFont typeface="Arial" pitchFamily="34" charset="0"/>
              <a:buChar char="•"/>
            </a:pPr>
            <a:endParaRPr lang="en-US" sz="1400" dirty="0"/>
          </a:p>
          <a:p>
            <a:pPr lvl="1"/>
            <a:r>
              <a:rPr lang="en-US" sz="1400" b="1" u="sng" dirty="0" smtClean="0"/>
              <a:t>EXAMPLE</a:t>
            </a:r>
          </a:p>
          <a:p>
            <a:pPr lvl="1"/>
            <a:r>
              <a:rPr lang="en-US" sz="1400" dirty="0" smtClean="0"/>
              <a:t>You draw 5 each of Tomato Paste , but </a:t>
            </a:r>
          </a:p>
          <a:p>
            <a:pPr lvl="1"/>
            <a:r>
              <a:rPr lang="en-US" sz="1400" dirty="0" smtClean="0"/>
              <a:t>You only use 3 each, so you return 2</a:t>
            </a:r>
          </a:p>
          <a:p>
            <a:pPr lvl="1"/>
            <a:r>
              <a:rPr lang="en-US" sz="1400" dirty="0" smtClean="0"/>
              <a:t> each. You would enter 3 each under the </a:t>
            </a:r>
          </a:p>
          <a:p>
            <a:pPr lvl="1"/>
            <a:r>
              <a:rPr lang="en-US" sz="1400" b="1" dirty="0" smtClean="0"/>
              <a:t>ACT QTY ISSUED</a:t>
            </a:r>
            <a:r>
              <a:rPr lang="en-US" sz="1400" dirty="0" smtClean="0"/>
              <a:t> then you return the </a:t>
            </a:r>
          </a:p>
          <a:p>
            <a:pPr lvl="1"/>
            <a:r>
              <a:rPr lang="en-US" sz="1400" dirty="0" smtClean="0"/>
              <a:t>uncooked corn. You would enter </a:t>
            </a:r>
          </a:p>
          <a:p>
            <a:pPr lvl="1"/>
            <a:r>
              <a:rPr lang="en-US" sz="1400" dirty="0" smtClean="0"/>
              <a:t>2 each under the </a:t>
            </a:r>
            <a:r>
              <a:rPr lang="en-US" sz="1400" b="1" dirty="0" smtClean="0"/>
              <a:t>ACT QTY RETURNED</a:t>
            </a:r>
          </a:p>
          <a:p>
            <a:pPr lvl="1"/>
            <a:r>
              <a:rPr lang="en-US" sz="1400" dirty="0" smtClean="0"/>
              <a:t> column.</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8" name="Group 7"/>
          <p:cNvGrpSpPr>
            <a:grpSpLocks/>
          </p:cNvGrpSpPr>
          <p:nvPr/>
        </p:nvGrpSpPr>
        <p:grpSpPr bwMode="auto">
          <a:xfrm>
            <a:off x="2286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6002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6002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676400" y="381000"/>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4" name="Straight Connector 19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3074" name="Picture 2" descr="D:\Users\nakia.dukes\AppData\Local\Microsoft\Windows\Temporary Internet Files\Content.IE5\7PZG7LM7\MM900178298[1].gif"/>
          <p:cNvPicPr>
            <a:picLocks noChangeAspect="1" noChangeArrowheads="1" noCrop="1"/>
          </p:cNvPicPr>
          <p:nvPr/>
        </p:nvPicPr>
        <p:blipFill>
          <a:blip r:embed="rId2" cstate="print"/>
          <a:srcRect/>
          <a:stretch>
            <a:fillRect/>
          </a:stretch>
        </p:blipFill>
        <p:spPr bwMode="auto">
          <a:xfrm>
            <a:off x="4876800" y="6400800"/>
            <a:ext cx="228600" cy="152400"/>
          </a:xfrm>
          <a:prstGeom prst="rect">
            <a:avLst/>
          </a:prstGeom>
          <a:noFill/>
        </p:spPr>
      </p:pic>
      <p:pic>
        <p:nvPicPr>
          <p:cNvPr id="2050" name="Picture 2"/>
          <p:cNvPicPr>
            <a:picLocks noChangeAspect="1" noChangeArrowheads="1"/>
          </p:cNvPicPr>
          <p:nvPr/>
        </p:nvPicPr>
        <p:blipFill>
          <a:blip r:embed="rId3" cstate="print"/>
          <a:srcRect/>
          <a:stretch>
            <a:fillRect/>
          </a:stretch>
        </p:blipFill>
        <p:spPr bwMode="auto">
          <a:xfrm>
            <a:off x="3962400" y="1752600"/>
            <a:ext cx="4876799" cy="4724400"/>
          </a:xfrm>
          <a:prstGeom prst="rect">
            <a:avLst/>
          </a:prstGeom>
          <a:noFill/>
          <a:ln w="9525">
            <a:solidFill>
              <a:schemeClr val="tx1">
                <a:lumMod val="75000"/>
                <a:lumOff val="25000"/>
              </a:schemeClr>
            </a:solidFill>
            <a:miter lim="800000"/>
            <a:headEnd/>
            <a:tailEnd/>
          </a:ln>
        </p:spPr>
      </p:pic>
      <p:cxnSp>
        <p:nvCxnSpPr>
          <p:cNvPr id="195" name="Straight Arrow Connector 194"/>
          <p:cNvCxnSpPr/>
          <p:nvPr/>
        </p:nvCxnSpPr>
        <p:spPr>
          <a:xfrm>
            <a:off x="3657600" y="4267200"/>
            <a:ext cx="3733800" cy="19050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228932400"/>
      </p:ext>
    </p:extLst>
  </p:cSld>
  <p:clrMapOvr>
    <a:masterClrMapping/>
  </p:clrMapOvr>
  <p:transition spd="med">
    <p:fade/>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KITCHEN REQUISITIONS &amp; RETURNS</a:t>
            </a:r>
            <a:endParaRPr lang="en-US" dirty="0">
              <a:solidFill>
                <a:prstClr val="black"/>
              </a:solidFill>
            </a:endParaRPr>
          </a:p>
        </p:txBody>
      </p:sp>
      <p:sp>
        <p:nvSpPr>
          <p:cNvPr id="7" name="TextBox 6"/>
          <p:cNvSpPr txBox="1"/>
          <p:nvPr/>
        </p:nvSpPr>
        <p:spPr>
          <a:xfrm>
            <a:off x="224642" y="1752600"/>
            <a:ext cx="8458200" cy="4401205"/>
          </a:xfrm>
          <a:prstGeom prst="rect">
            <a:avLst/>
          </a:prstGeom>
          <a:noFill/>
        </p:spPr>
        <p:txBody>
          <a:bodyPr wrap="square" rtlCol="0">
            <a:spAutoFit/>
          </a:bodyPr>
          <a:lstStyle/>
          <a:p>
            <a:pPr marL="285750" indent="-285750">
              <a:buFont typeface="Arial" pitchFamily="34" charset="0"/>
              <a:buChar char="•"/>
            </a:pPr>
            <a:r>
              <a:rPr lang="en-US" sz="1400" dirty="0" smtClean="0"/>
              <a:t>Following the meal, the Kitchen </a:t>
            </a:r>
            <a:br>
              <a:rPr lang="en-US" sz="1400" dirty="0" smtClean="0"/>
            </a:br>
            <a:r>
              <a:rPr lang="en-US" sz="1400" dirty="0" smtClean="0"/>
              <a:t>Requisition needs to be completed.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Enter the quantities from the Issue &amp;</a:t>
            </a:r>
            <a:br>
              <a:rPr lang="en-US" sz="1400" dirty="0" smtClean="0"/>
            </a:br>
            <a:r>
              <a:rPr lang="en-US" sz="1400" dirty="0" smtClean="0"/>
              <a:t>Returns worksheet .  </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If you enter an amount that is greater </a:t>
            </a:r>
            <a:br>
              <a:rPr lang="en-US" sz="1400" dirty="0" smtClean="0"/>
            </a:br>
            <a:r>
              <a:rPr lang="en-US" sz="1400" dirty="0" smtClean="0"/>
              <a:t>then what is available in the inventory </a:t>
            </a:r>
            <a:br>
              <a:rPr lang="en-US" sz="1400" dirty="0" smtClean="0"/>
            </a:br>
            <a:r>
              <a:rPr lang="en-US" sz="1400" dirty="0" smtClean="0"/>
              <a:t>a RED arrow       will be displayed.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If you enter a amount under the </a:t>
            </a:r>
            <a:br>
              <a:rPr lang="en-US" sz="1400" dirty="0" smtClean="0"/>
            </a:br>
            <a:r>
              <a:rPr lang="en-US" sz="1400" dirty="0" smtClean="0"/>
              <a:t>returns that is greater the what was</a:t>
            </a:r>
            <a:br>
              <a:rPr lang="en-US" sz="1400" dirty="0" smtClean="0"/>
            </a:br>
            <a:r>
              <a:rPr lang="en-US" sz="1400" dirty="0" smtClean="0"/>
              <a:t>issued an error icon      will be </a:t>
            </a:r>
            <a:br>
              <a:rPr lang="en-US" sz="1400" dirty="0" smtClean="0"/>
            </a:br>
            <a:r>
              <a:rPr lang="en-US" sz="1400" dirty="0" smtClean="0"/>
              <a:t>displayed </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 on the </a:t>
            </a:r>
            <a:r>
              <a:rPr lang="en-US" sz="1400" b="1" dirty="0" smtClean="0"/>
              <a:t>UPDATE</a:t>
            </a:r>
            <a:r>
              <a:rPr lang="en-US" sz="1400" dirty="0" smtClean="0"/>
              <a:t> button on the </a:t>
            </a:r>
            <a:r>
              <a:rPr lang="en-US" sz="1400" dirty="0"/>
              <a:t/>
            </a:r>
            <a:br>
              <a:rPr lang="en-US" sz="1400" dirty="0"/>
            </a:br>
            <a:r>
              <a:rPr lang="en-US" sz="1400" dirty="0" smtClean="0"/>
              <a:t>right side of the page to update the kitchen requisition price.  </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Finalizing the Kitchen Requisition should not be accomplished until all items are posted to the Issued and Returned.  Click on the </a:t>
            </a:r>
            <a:r>
              <a:rPr lang="en-US" sz="1400" b="1" dirty="0" smtClean="0"/>
              <a:t>FINALIZE </a:t>
            </a:r>
            <a:r>
              <a:rPr lang="en-US" sz="1400" dirty="0" smtClean="0"/>
              <a:t>button at the top of the page.  Finalizing will update your grocery inventory.</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6146"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1811" r="3470" b="5144"/>
          <a:stretch/>
        </p:blipFill>
        <p:spPr bwMode="auto">
          <a:xfrm>
            <a:off x="3505200" y="1752600"/>
            <a:ext cx="5436920" cy="3352800"/>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6147" name="Picture 3" descr="E:\ArtWork\Captured\RedArrow.gif"/>
          <p:cNvPicPr>
            <a:picLocks noChangeAspect="1" noChangeArrowheads="1"/>
          </p:cNvPicPr>
          <p:nvPr/>
        </p:nvPicPr>
        <p:blipFill>
          <a:blip r:embed="rId3" cstate="print">
            <a:extLst>
              <a:ext uri="{28A0092B-C50C-407E-A947-70E740481C1C}">
                <a14:useLocalDpi xmlns:a14="http://schemas.microsoft.com/office/drawing/2010/main" xmlns="" val="0"/>
              </a:ext>
            </a:extLst>
          </a:blip>
          <a:srcRect/>
          <a:stretch>
            <a:fillRect/>
          </a:stretch>
        </p:blipFill>
        <p:spPr bwMode="auto">
          <a:xfrm>
            <a:off x="1524000" y="3505200"/>
            <a:ext cx="228600" cy="200025"/>
          </a:xfrm>
          <a:prstGeom prst="rect">
            <a:avLst/>
          </a:prstGeom>
          <a:noFill/>
          <a:extLst>
            <a:ext uri="{909E8E84-426E-40DD-AFC4-6F175D3DCCD1}">
              <a14:hiddenFill xmlns:a14="http://schemas.microsoft.com/office/drawing/2010/main" xmlns="">
                <a:solidFill>
                  <a:srgbClr val="FFFFFF"/>
                </a:solidFill>
              </a14:hiddenFill>
            </a:ext>
          </a:extLst>
        </p:spPr>
      </p:pic>
      <p:pic>
        <p:nvPicPr>
          <p:cNvPr id="6148" name="Picture 4" descr="E:\ArtWork\Captured\error.gif"/>
          <p:cNvPicPr>
            <a:picLocks noChangeAspect="1" noChangeArrowheads="1"/>
          </p:cNvPicPr>
          <p:nvPr/>
        </p:nvPicPr>
        <p:blipFill>
          <a:blip r:embed="rId4" cstate="print">
            <a:extLst>
              <a:ext uri="{28A0092B-C50C-407E-A947-70E740481C1C}">
                <a14:useLocalDpi xmlns:a14="http://schemas.microsoft.com/office/drawing/2010/main" xmlns="" val="0"/>
              </a:ext>
            </a:extLst>
          </a:blip>
          <a:srcRect/>
          <a:stretch>
            <a:fillRect/>
          </a:stretch>
        </p:blipFill>
        <p:spPr bwMode="auto">
          <a:xfrm>
            <a:off x="2057400" y="4419600"/>
            <a:ext cx="167640" cy="167640"/>
          </a:xfrm>
          <a:prstGeom prst="rect">
            <a:avLst/>
          </a:prstGeom>
          <a:noFill/>
          <a:extLst>
            <a:ext uri="{909E8E84-426E-40DD-AFC4-6F175D3DCCD1}">
              <a14:hiddenFill xmlns:a14="http://schemas.microsoft.com/office/drawing/2010/main" xmlns="">
                <a:solidFill>
                  <a:srgbClr val="FFFFFF"/>
                </a:solidFill>
              </a14:hiddenFill>
            </a:ext>
          </a:extLst>
        </p:spPr>
      </p:pic>
      <p:grpSp>
        <p:nvGrpSpPr>
          <p:cNvPr id="9" name="Group 8"/>
          <p:cNvGrpSpPr>
            <a:grpSpLocks/>
          </p:cNvGrpSpPr>
          <p:nvPr/>
        </p:nvGrpSpPr>
        <p:grpSpPr bwMode="auto">
          <a:xfrm>
            <a:off x="152400" y="152400"/>
            <a:ext cx="1219200" cy="1114425"/>
            <a:chOff x="33" y="60"/>
            <a:chExt cx="577" cy="559"/>
          </a:xfrm>
        </p:grpSpPr>
        <p:sp>
          <p:nvSpPr>
            <p:cNvPr id="10" name="Freeform 9"/>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4" name="Group 211"/>
            <p:cNvGrpSpPr>
              <a:grpSpLocks/>
            </p:cNvGrpSpPr>
            <p:nvPr/>
          </p:nvGrpSpPr>
          <p:grpSpPr bwMode="auto">
            <a:xfrm>
              <a:off x="207" y="555"/>
              <a:ext cx="26" cy="35"/>
              <a:chOff x="207" y="555"/>
              <a:chExt cx="26" cy="35"/>
            </a:xfrm>
          </p:grpSpPr>
          <p:sp>
            <p:nvSpPr>
              <p:cNvPr id="189"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5" name="Group 22"/>
            <p:cNvGrpSpPr>
              <a:grpSpLocks/>
            </p:cNvGrpSpPr>
            <p:nvPr/>
          </p:nvGrpSpPr>
          <p:grpSpPr bwMode="auto">
            <a:xfrm>
              <a:off x="232" y="565"/>
              <a:ext cx="19" cy="28"/>
              <a:chOff x="232" y="565"/>
              <a:chExt cx="19" cy="28"/>
            </a:xfrm>
          </p:grpSpPr>
          <p:sp>
            <p:nvSpPr>
              <p:cNvPr id="187"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6"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6"/>
            <p:cNvGrpSpPr>
              <a:grpSpLocks/>
            </p:cNvGrpSpPr>
            <p:nvPr/>
          </p:nvGrpSpPr>
          <p:grpSpPr bwMode="auto">
            <a:xfrm>
              <a:off x="321" y="574"/>
              <a:ext cx="26" cy="30"/>
              <a:chOff x="321" y="574"/>
              <a:chExt cx="26" cy="30"/>
            </a:xfrm>
          </p:grpSpPr>
          <p:sp>
            <p:nvSpPr>
              <p:cNvPr id="185"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1" name="Group 42"/>
            <p:cNvGrpSpPr>
              <a:grpSpLocks/>
            </p:cNvGrpSpPr>
            <p:nvPr/>
          </p:nvGrpSpPr>
          <p:grpSpPr bwMode="auto">
            <a:xfrm>
              <a:off x="132" y="137"/>
              <a:ext cx="26" cy="33"/>
              <a:chOff x="132" y="137"/>
              <a:chExt cx="26" cy="33"/>
            </a:xfrm>
          </p:grpSpPr>
          <p:sp>
            <p:nvSpPr>
              <p:cNvPr id="183"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2" name="Group 45"/>
            <p:cNvGrpSpPr>
              <a:grpSpLocks/>
            </p:cNvGrpSpPr>
            <p:nvPr/>
          </p:nvGrpSpPr>
          <p:grpSpPr bwMode="auto">
            <a:xfrm>
              <a:off x="147" y="119"/>
              <a:ext cx="31" cy="32"/>
              <a:chOff x="147" y="119"/>
              <a:chExt cx="31" cy="32"/>
            </a:xfrm>
          </p:grpSpPr>
          <p:sp>
            <p:nvSpPr>
              <p:cNvPr id="181"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3"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7" name="Group 52"/>
            <p:cNvGrpSpPr>
              <a:grpSpLocks/>
            </p:cNvGrpSpPr>
            <p:nvPr/>
          </p:nvGrpSpPr>
          <p:grpSpPr bwMode="auto">
            <a:xfrm>
              <a:off x="293" y="71"/>
              <a:ext cx="21" cy="29"/>
              <a:chOff x="293" y="71"/>
              <a:chExt cx="21" cy="29"/>
            </a:xfrm>
          </p:grpSpPr>
          <p:sp>
            <p:nvSpPr>
              <p:cNvPr id="179"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8" name="Group 55"/>
            <p:cNvGrpSpPr>
              <a:grpSpLocks/>
            </p:cNvGrpSpPr>
            <p:nvPr/>
          </p:nvGrpSpPr>
          <p:grpSpPr bwMode="auto">
            <a:xfrm>
              <a:off x="334" y="71"/>
              <a:ext cx="30" cy="32"/>
              <a:chOff x="334" y="71"/>
              <a:chExt cx="30" cy="32"/>
            </a:xfrm>
          </p:grpSpPr>
          <p:sp>
            <p:nvSpPr>
              <p:cNvPr id="177"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8"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6"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7"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9" name="Group 68"/>
            <p:cNvGrpSpPr>
              <a:grpSpLocks/>
            </p:cNvGrpSpPr>
            <p:nvPr/>
          </p:nvGrpSpPr>
          <p:grpSpPr bwMode="auto">
            <a:xfrm>
              <a:off x="101" y="265"/>
              <a:ext cx="213" cy="117"/>
              <a:chOff x="101" y="265"/>
              <a:chExt cx="213" cy="117"/>
            </a:xfrm>
          </p:grpSpPr>
          <p:sp>
            <p:nvSpPr>
              <p:cNvPr id="175"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0" name="Group 71"/>
            <p:cNvGrpSpPr>
              <a:grpSpLocks/>
            </p:cNvGrpSpPr>
            <p:nvPr/>
          </p:nvGrpSpPr>
          <p:grpSpPr bwMode="auto">
            <a:xfrm>
              <a:off x="206" y="293"/>
              <a:ext cx="109" cy="70"/>
              <a:chOff x="206" y="293"/>
              <a:chExt cx="109" cy="70"/>
            </a:xfrm>
          </p:grpSpPr>
          <p:sp>
            <p:nvSpPr>
              <p:cNvPr id="173"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1" name="Group 74"/>
            <p:cNvGrpSpPr>
              <a:grpSpLocks/>
            </p:cNvGrpSpPr>
            <p:nvPr/>
          </p:nvGrpSpPr>
          <p:grpSpPr bwMode="auto">
            <a:xfrm>
              <a:off x="313" y="262"/>
              <a:ext cx="226" cy="120"/>
              <a:chOff x="313" y="262"/>
              <a:chExt cx="226" cy="120"/>
            </a:xfrm>
          </p:grpSpPr>
          <p:sp>
            <p:nvSpPr>
              <p:cNvPr id="171"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2"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7"/>
            <p:cNvGrpSpPr>
              <a:grpSpLocks/>
            </p:cNvGrpSpPr>
            <p:nvPr/>
          </p:nvGrpSpPr>
          <p:grpSpPr bwMode="auto">
            <a:xfrm>
              <a:off x="313" y="290"/>
              <a:ext cx="115" cy="72"/>
              <a:chOff x="313" y="290"/>
              <a:chExt cx="115" cy="72"/>
            </a:xfrm>
          </p:grpSpPr>
          <p:sp>
            <p:nvSpPr>
              <p:cNvPr id="169"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0"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80"/>
            <p:cNvGrpSpPr>
              <a:grpSpLocks/>
            </p:cNvGrpSpPr>
            <p:nvPr/>
          </p:nvGrpSpPr>
          <p:grpSpPr bwMode="auto">
            <a:xfrm>
              <a:off x="264" y="288"/>
              <a:ext cx="93" cy="109"/>
              <a:chOff x="264" y="288"/>
              <a:chExt cx="93" cy="109"/>
            </a:xfrm>
          </p:grpSpPr>
          <p:sp>
            <p:nvSpPr>
              <p:cNvPr id="167"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8"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4"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5" name="Group 84"/>
            <p:cNvGrpSpPr>
              <a:grpSpLocks/>
            </p:cNvGrpSpPr>
            <p:nvPr/>
          </p:nvGrpSpPr>
          <p:grpSpPr bwMode="auto">
            <a:xfrm>
              <a:off x="273" y="265"/>
              <a:ext cx="27" cy="16"/>
              <a:chOff x="273" y="265"/>
              <a:chExt cx="27" cy="16"/>
            </a:xfrm>
          </p:grpSpPr>
          <p:sp>
            <p:nvSpPr>
              <p:cNvPr id="165"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6"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6"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7"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8"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9"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0"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1"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2"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9"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0" name="Group 101"/>
            <p:cNvGrpSpPr>
              <a:grpSpLocks/>
            </p:cNvGrpSpPr>
            <p:nvPr/>
          </p:nvGrpSpPr>
          <p:grpSpPr bwMode="auto">
            <a:xfrm>
              <a:off x="248" y="386"/>
              <a:ext cx="125" cy="123"/>
              <a:chOff x="248" y="386"/>
              <a:chExt cx="125" cy="123"/>
            </a:xfrm>
          </p:grpSpPr>
          <p:sp>
            <p:nvSpPr>
              <p:cNvPr id="123"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4"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1"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56"/>
            <p:cNvGrpSpPr>
              <a:grpSpLocks/>
            </p:cNvGrpSpPr>
            <p:nvPr/>
          </p:nvGrpSpPr>
          <p:grpSpPr bwMode="auto">
            <a:xfrm>
              <a:off x="372" y="175"/>
              <a:ext cx="91" cy="83"/>
              <a:chOff x="372" y="175"/>
              <a:chExt cx="91" cy="83"/>
            </a:xfrm>
          </p:grpSpPr>
          <p:sp>
            <p:nvSpPr>
              <p:cNvPr id="121"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4" name="Group 159"/>
            <p:cNvGrpSpPr>
              <a:grpSpLocks/>
            </p:cNvGrpSpPr>
            <p:nvPr/>
          </p:nvGrpSpPr>
          <p:grpSpPr bwMode="auto">
            <a:xfrm>
              <a:off x="171" y="173"/>
              <a:ext cx="91" cy="85"/>
              <a:chOff x="171" y="173"/>
              <a:chExt cx="91" cy="85"/>
            </a:xfrm>
          </p:grpSpPr>
          <p:sp>
            <p:nvSpPr>
              <p:cNvPr id="119"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0"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5"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8" name="Group 165"/>
            <p:cNvGrpSpPr>
              <a:grpSpLocks/>
            </p:cNvGrpSpPr>
            <p:nvPr/>
          </p:nvGrpSpPr>
          <p:grpSpPr bwMode="auto">
            <a:xfrm>
              <a:off x="226" y="481"/>
              <a:ext cx="196" cy="30"/>
              <a:chOff x="226" y="481"/>
              <a:chExt cx="196" cy="30"/>
            </a:xfrm>
          </p:grpSpPr>
          <p:grpSp>
            <p:nvGrpSpPr>
              <p:cNvPr id="101" name="Group 166"/>
              <p:cNvGrpSpPr>
                <a:grpSpLocks/>
              </p:cNvGrpSpPr>
              <p:nvPr/>
            </p:nvGrpSpPr>
            <p:grpSpPr bwMode="auto">
              <a:xfrm>
                <a:off x="226" y="481"/>
                <a:ext cx="68" cy="30"/>
                <a:chOff x="226" y="481"/>
                <a:chExt cx="68" cy="30"/>
              </a:xfrm>
            </p:grpSpPr>
            <p:sp>
              <p:nvSpPr>
                <p:cNvPr id="117"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69"/>
              <p:cNvGrpSpPr>
                <a:grpSpLocks/>
              </p:cNvGrpSpPr>
              <p:nvPr/>
            </p:nvGrpSpPr>
            <p:grpSpPr bwMode="auto">
              <a:xfrm>
                <a:off x="244" y="482"/>
                <a:ext cx="83" cy="29"/>
                <a:chOff x="244" y="482"/>
                <a:chExt cx="83" cy="29"/>
              </a:xfrm>
            </p:grpSpPr>
            <p:sp>
              <p:nvSpPr>
                <p:cNvPr id="115"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3" name="Group 172"/>
              <p:cNvGrpSpPr>
                <a:grpSpLocks/>
              </p:cNvGrpSpPr>
              <p:nvPr/>
            </p:nvGrpSpPr>
            <p:grpSpPr bwMode="auto">
              <a:xfrm>
                <a:off x="271" y="482"/>
                <a:ext cx="81" cy="29"/>
                <a:chOff x="271" y="482"/>
                <a:chExt cx="81" cy="29"/>
              </a:xfrm>
            </p:grpSpPr>
            <p:sp>
              <p:nvSpPr>
                <p:cNvPr id="113"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75"/>
              <p:cNvGrpSpPr>
                <a:grpSpLocks/>
              </p:cNvGrpSpPr>
              <p:nvPr/>
            </p:nvGrpSpPr>
            <p:grpSpPr bwMode="auto">
              <a:xfrm>
                <a:off x="300" y="482"/>
                <a:ext cx="87" cy="29"/>
                <a:chOff x="300" y="482"/>
                <a:chExt cx="87" cy="29"/>
              </a:xfrm>
            </p:grpSpPr>
            <p:sp>
              <p:nvSpPr>
                <p:cNvPr id="111"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8"/>
              <p:cNvGrpSpPr>
                <a:grpSpLocks/>
              </p:cNvGrpSpPr>
              <p:nvPr/>
            </p:nvGrpSpPr>
            <p:grpSpPr bwMode="auto">
              <a:xfrm>
                <a:off x="334" y="482"/>
                <a:ext cx="80" cy="29"/>
                <a:chOff x="334" y="482"/>
                <a:chExt cx="80" cy="29"/>
              </a:xfrm>
            </p:grpSpPr>
            <p:sp>
              <p:nvSpPr>
                <p:cNvPr id="109"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0"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81"/>
              <p:cNvGrpSpPr>
                <a:grpSpLocks/>
              </p:cNvGrpSpPr>
              <p:nvPr/>
            </p:nvGrpSpPr>
            <p:grpSpPr bwMode="auto">
              <a:xfrm>
                <a:off x="363" y="482"/>
                <a:ext cx="59" cy="29"/>
                <a:chOff x="363" y="482"/>
                <a:chExt cx="59" cy="29"/>
              </a:xfrm>
            </p:grpSpPr>
            <p:sp>
              <p:nvSpPr>
                <p:cNvPr id="107"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8"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9"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0"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1" name="Rectangle 186"/>
          <p:cNvSpPr>
            <a:spLocks noChangeArrowheads="1"/>
          </p:cNvSpPr>
          <p:nvPr/>
        </p:nvSpPr>
        <p:spPr bwMode="auto">
          <a:xfrm flipV="1">
            <a:off x="16002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2" name="Rectangle 187"/>
          <p:cNvSpPr>
            <a:spLocks noChangeArrowheads="1"/>
          </p:cNvSpPr>
          <p:nvPr/>
        </p:nvSpPr>
        <p:spPr bwMode="auto">
          <a:xfrm>
            <a:off x="16002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4"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6" name="Straight Connector 195"/>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97" name="Oval 196"/>
          <p:cNvSpPr/>
          <p:nvPr/>
        </p:nvSpPr>
        <p:spPr>
          <a:xfrm>
            <a:off x="7162800" y="3048000"/>
            <a:ext cx="3810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rgbClr val="FF0000"/>
              </a:solidFill>
            </a:endParaRPr>
          </a:p>
        </p:txBody>
      </p:sp>
      <p:sp>
        <p:nvSpPr>
          <p:cNvPr id="198" name="Rectangle 197"/>
          <p:cNvSpPr/>
          <p:nvPr/>
        </p:nvSpPr>
        <p:spPr>
          <a:xfrm>
            <a:off x="6172200" y="1828800"/>
            <a:ext cx="609600" cy="2286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1603298631"/>
      </p:ext>
    </p:extLst>
  </p:cSld>
  <p:clrMapOvr>
    <a:masterClrMapping/>
  </p:clrMapOvr>
  <p:transition spd="med">
    <p:fade/>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523220"/>
          </a:xfrm>
          <a:prstGeom prst="rect">
            <a:avLst/>
          </a:prstGeom>
          <a:noFill/>
        </p:spPr>
        <p:txBody>
          <a:bodyPr wrap="square" rtlCol="0">
            <a:spAutoFit/>
          </a:bodyPr>
          <a:lstStyle/>
          <a:p>
            <a:pPr algn="ctr"/>
            <a:r>
              <a:rPr lang="en-US" sz="2800" b="1" dirty="0" smtClean="0"/>
              <a:t>PREPARED MEALS</a:t>
            </a:r>
          </a:p>
        </p:txBody>
      </p:sp>
      <p:sp>
        <p:nvSpPr>
          <p:cNvPr id="3" name="TextBox 2"/>
          <p:cNvSpPr txBox="1"/>
          <p:nvPr/>
        </p:nvSpPr>
        <p:spPr>
          <a:xfrm>
            <a:off x="533400" y="2097107"/>
            <a:ext cx="7924800" cy="4031873"/>
          </a:xfrm>
          <a:prstGeom prst="rect">
            <a:avLst/>
          </a:prstGeom>
          <a:noFill/>
        </p:spPr>
        <p:txBody>
          <a:bodyPr wrap="square" rtlCol="0">
            <a:spAutoFit/>
          </a:bodyPr>
          <a:lstStyle/>
          <a:p>
            <a:pPr marL="285750" indent="-285750">
              <a:buFont typeface="Arial" pitchFamily="34" charset="0"/>
              <a:buChar char="•"/>
            </a:pPr>
            <a:r>
              <a:rPr lang="en-US" sz="1600" dirty="0" smtClean="0"/>
              <a:t>Requesting Prepared Meals</a:t>
            </a:r>
          </a:p>
          <a:p>
            <a:pPr marL="342900" indent="-53975">
              <a:buFont typeface="Arial" pitchFamily="34" charset="0"/>
              <a:buChar char="•"/>
            </a:pPr>
            <a:r>
              <a:rPr lang="en-US" sz="1200" dirty="0" smtClean="0"/>
              <a:t>  Creating a Grocery Order</a:t>
            </a:r>
          </a:p>
          <a:p>
            <a:pPr marL="342900" indent="-53975">
              <a:buFont typeface="Arial" pitchFamily="34" charset="0"/>
              <a:buChar char="•"/>
            </a:pPr>
            <a:r>
              <a:rPr lang="en-US" sz="1200" dirty="0" smtClean="0"/>
              <a:t>  Preparing Request for Approval</a:t>
            </a:r>
          </a:p>
          <a:p>
            <a:pPr marL="342900" indent="-53975">
              <a:buFont typeface="Arial" pitchFamily="34" charset="0"/>
              <a:buChar char="•"/>
            </a:pPr>
            <a:r>
              <a:rPr lang="en-US" sz="1200" dirty="0" smtClean="0"/>
              <a:t>  Edit, Delete, or Void Request</a:t>
            </a:r>
          </a:p>
          <a:p>
            <a:pPr marL="342900" indent="-53975">
              <a:buFont typeface="Arial" pitchFamily="34" charset="0"/>
              <a:buChar char="•"/>
            </a:pPr>
            <a:r>
              <a:rPr lang="en-US" sz="1200" dirty="0" smtClean="0"/>
              <a:t>  Submitting Request for Approval</a:t>
            </a:r>
          </a:p>
          <a:p>
            <a:pPr marL="342900" indent="-53975">
              <a:buFont typeface="Arial" pitchFamily="34" charset="0"/>
              <a:buChar char="•"/>
            </a:pPr>
            <a:r>
              <a:rPr lang="en-US" sz="1200" dirty="0" smtClean="0"/>
              <a:t>  Adjust Headcount</a:t>
            </a:r>
          </a:p>
          <a:p>
            <a:pPr marL="342900" indent="-53975">
              <a:buFont typeface="Arial" pitchFamily="34" charset="0"/>
              <a:buChar char="•"/>
            </a:pPr>
            <a:r>
              <a:rPr lang="en-US" sz="1200" dirty="0" smtClean="0"/>
              <a:t>  Submitting Request to Vendor/Contracting </a:t>
            </a:r>
          </a:p>
          <a:p>
            <a:pPr marL="342900" indent="-53975">
              <a:buFont typeface="Arial" pitchFamily="34" charset="0"/>
              <a:buChar char="•"/>
            </a:pPr>
            <a:r>
              <a:rPr lang="en-US" sz="1200" dirty="0" smtClean="0"/>
              <a:t>  Check status of Request  </a:t>
            </a:r>
          </a:p>
          <a:p>
            <a:pPr marL="342900" indent="-53975">
              <a:buFont typeface="Arial" pitchFamily="34" charset="0"/>
              <a:buChar char="•"/>
            </a:pPr>
            <a:r>
              <a:rPr lang="en-US" sz="1200" dirty="0" smtClean="0"/>
              <a:t>  Resubmit a Disapproved Request     </a:t>
            </a:r>
          </a:p>
          <a:p>
            <a:pPr marL="285750" indent="-285750">
              <a:buFont typeface="Arial" pitchFamily="34" charset="0"/>
              <a:buChar char="•"/>
            </a:pPr>
            <a:r>
              <a:rPr lang="en-US" sz="1600" dirty="0" smtClean="0"/>
              <a:t>Receive the Grocery (1</a:t>
            </a:r>
            <a:r>
              <a:rPr lang="en-US" sz="1600" baseline="30000" dirty="0" smtClean="0"/>
              <a:t>st</a:t>
            </a:r>
            <a:r>
              <a:rPr lang="en-US" sz="1600" dirty="0" smtClean="0"/>
              <a:t> step in close out process)</a:t>
            </a:r>
          </a:p>
          <a:p>
            <a:pPr marL="285750" indent="-285750">
              <a:buFont typeface="Arial" pitchFamily="34" charset="0"/>
              <a:buChar char="•"/>
            </a:pPr>
            <a:r>
              <a:rPr lang="en-US" sz="1600" dirty="0" smtClean="0"/>
              <a:t>Production Control Sheets (2</a:t>
            </a:r>
            <a:r>
              <a:rPr lang="en-US" sz="1600" baseline="30000" dirty="0" smtClean="0"/>
              <a:t>nd</a:t>
            </a:r>
            <a:r>
              <a:rPr lang="en-US" sz="1600" dirty="0" smtClean="0"/>
              <a:t> Step in close out process)</a:t>
            </a:r>
          </a:p>
          <a:p>
            <a:pPr marL="285750" indent="-285750">
              <a:buFont typeface="Arial" pitchFamily="34" charset="0"/>
              <a:buChar char="•"/>
            </a:pPr>
            <a:r>
              <a:rPr lang="en-US" sz="1600" dirty="0" smtClean="0"/>
              <a:t>Kitchen Requisitions and Returns (3</a:t>
            </a:r>
            <a:r>
              <a:rPr lang="en-US" sz="1600" baseline="30000" dirty="0" smtClean="0"/>
              <a:t>rd</a:t>
            </a:r>
            <a:r>
              <a:rPr lang="en-US" sz="1600" dirty="0" smtClean="0"/>
              <a:t> step in close out process) </a:t>
            </a:r>
          </a:p>
          <a:p>
            <a:pPr marL="285750" indent="-285750">
              <a:buFont typeface="Arial" pitchFamily="34" charset="0"/>
              <a:buChar char="•"/>
            </a:pPr>
            <a:r>
              <a:rPr lang="en-US" sz="1600" dirty="0" smtClean="0"/>
              <a:t>Reporting Headcount/Cash Collection Information (last step in close out process) </a:t>
            </a:r>
          </a:p>
          <a:p>
            <a:pPr marL="285750" indent="-285750">
              <a:buFont typeface="Arial" pitchFamily="34" charset="0"/>
              <a:buChar char="•"/>
            </a:pPr>
            <a:r>
              <a:rPr lang="en-US" sz="1600" dirty="0" smtClean="0"/>
              <a:t>Inventory of ending shelf stock </a:t>
            </a:r>
          </a:p>
          <a:p>
            <a:pPr marL="285750" indent="-285750">
              <a:buFont typeface="Arial" pitchFamily="34" charset="0"/>
              <a:buChar char="•"/>
            </a:pPr>
            <a:r>
              <a:rPr lang="en-US" sz="1600" dirty="0" smtClean="0"/>
              <a:t>Accounting Windows</a:t>
            </a:r>
          </a:p>
          <a:p>
            <a:pPr marL="285750" indent="-285750">
              <a:buFont typeface="Arial" pitchFamily="34" charset="0"/>
              <a:buChar char="•"/>
            </a:pPr>
            <a:r>
              <a:rPr lang="en-US" sz="1600" dirty="0" smtClean="0"/>
              <a:t>Required Documentation</a:t>
            </a:r>
          </a:p>
          <a:p>
            <a:pPr marL="285750" indent="-285750">
              <a:buFont typeface="Arial" pitchFamily="34" charset="0"/>
              <a:buChar char="•"/>
            </a:pPr>
            <a:endParaRPr lang="en-US" sz="1600" dirty="0" smtClean="0"/>
          </a:p>
          <a:p>
            <a:pPr marL="742950" lvl="1" indent="-285750">
              <a:buFont typeface="Arial" pitchFamily="34" charset="0"/>
              <a:buChar char="•"/>
            </a:pPr>
            <a:endParaRPr lang="en-US" sz="1600" dirty="0"/>
          </a:p>
        </p:txBody>
      </p:sp>
      <p:grpSp>
        <p:nvGrpSpPr>
          <p:cNvPr id="4" name="Group 3"/>
          <p:cNvGrpSpPr>
            <a:grpSpLocks/>
          </p:cNvGrpSpPr>
          <p:nvPr/>
        </p:nvGrpSpPr>
        <p:grpSpPr bwMode="auto">
          <a:xfrm>
            <a:off x="152400" y="152400"/>
            <a:ext cx="1219200" cy="1114425"/>
            <a:chOff x="33" y="60"/>
            <a:chExt cx="577" cy="559"/>
          </a:xfrm>
        </p:grpSpPr>
        <p:sp>
          <p:nvSpPr>
            <p:cNvPr id="5" name="Freeform 4"/>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6" name="Freeform 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7" name="Freeform 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8" name="Freeform 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 name="Freeform 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9" name="Group 18"/>
            <p:cNvGrpSpPr>
              <a:grpSpLocks/>
            </p:cNvGrpSpPr>
            <p:nvPr/>
          </p:nvGrpSpPr>
          <p:grpSpPr bwMode="auto">
            <a:xfrm>
              <a:off x="207" y="555"/>
              <a:ext cx="26" cy="35"/>
              <a:chOff x="207" y="555"/>
              <a:chExt cx="26" cy="35"/>
            </a:xfrm>
          </p:grpSpPr>
          <p:sp>
            <p:nvSpPr>
              <p:cNvPr id="184"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 name="Group 22"/>
            <p:cNvGrpSpPr>
              <a:grpSpLocks/>
            </p:cNvGrpSpPr>
            <p:nvPr/>
          </p:nvGrpSpPr>
          <p:grpSpPr bwMode="auto">
            <a:xfrm>
              <a:off x="232" y="565"/>
              <a:ext cx="19" cy="28"/>
              <a:chOff x="232" y="565"/>
              <a:chExt cx="19" cy="28"/>
            </a:xfrm>
          </p:grpSpPr>
          <p:sp>
            <p:nvSpPr>
              <p:cNvPr id="182"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1"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2" name="Group 26"/>
            <p:cNvGrpSpPr>
              <a:grpSpLocks/>
            </p:cNvGrpSpPr>
            <p:nvPr/>
          </p:nvGrpSpPr>
          <p:grpSpPr bwMode="auto">
            <a:xfrm>
              <a:off x="321" y="574"/>
              <a:ext cx="26" cy="30"/>
              <a:chOff x="321" y="574"/>
              <a:chExt cx="26" cy="30"/>
            </a:xfrm>
          </p:grpSpPr>
          <p:sp>
            <p:nvSpPr>
              <p:cNvPr id="180"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3"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6" name="Group 42"/>
            <p:cNvGrpSpPr>
              <a:grpSpLocks/>
            </p:cNvGrpSpPr>
            <p:nvPr/>
          </p:nvGrpSpPr>
          <p:grpSpPr bwMode="auto">
            <a:xfrm>
              <a:off x="132" y="137"/>
              <a:ext cx="26" cy="33"/>
              <a:chOff x="132" y="137"/>
              <a:chExt cx="26" cy="33"/>
            </a:xfrm>
          </p:grpSpPr>
          <p:sp>
            <p:nvSpPr>
              <p:cNvPr id="178"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7" name="Group 45"/>
            <p:cNvGrpSpPr>
              <a:grpSpLocks/>
            </p:cNvGrpSpPr>
            <p:nvPr/>
          </p:nvGrpSpPr>
          <p:grpSpPr bwMode="auto">
            <a:xfrm>
              <a:off x="147" y="119"/>
              <a:ext cx="31" cy="32"/>
              <a:chOff x="147" y="119"/>
              <a:chExt cx="31" cy="32"/>
            </a:xfrm>
          </p:grpSpPr>
          <p:sp>
            <p:nvSpPr>
              <p:cNvPr id="176"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8"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2" name="Group 52"/>
            <p:cNvGrpSpPr>
              <a:grpSpLocks/>
            </p:cNvGrpSpPr>
            <p:nvPr/>
          </p:nvGrpSpPr>
          <p:grpSpPr bwMode="auto">
            <a:xfrm>
              <a:off x="293" y="71"/>
              <a:ext cx="21" cy="29"/>
              <a:chOff x="293" y="71"/>
              <a:chExt cx="21" cy="29"/>
            </a:xfrm>
          </p:grpSpPr>
          <p:sp>
            <p:nvSpPr>
              <p:cNvPr id="174"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5"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3" name="Group 55"/>
            <p:cNvGrpSpPr>
              <a:grpSpLocks/>
            </p:cNvGrpSpPr>
            <p:nvPr/>
          </p:nvGrpSpPr>
          <p:grpSpPr bwMode="auto">
            <a:xfrm>
              <a:off x="334" y="71"/>
              <a:ext cx="30" cy="32"/>
              <a:chOff x="334" y="71"/>
              <a:chExt cx="30" cy="32"/>
            </a:xfrm>
          </p:grpSpPr>
          <p:sp>
            <p:nvSpPr>
              <p:cNvPr id="172"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3"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4"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1"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2"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4" name="Group 68"/>
            <p:cNvGrpSpPr>
              <a:grpSpLocks/>
            </p:cNvGrpSpPr>
            <p:nvPr/>
          </p:nvGrpSpPr>
          <p:grpSpPr bwMode="auto">
            <a:xfrm>
              <a:off x="101" y="265"/>
              <a:ext cx="213" cy="117"/>
              <a:chOff x="101" y="265"/>
              <a:chExt cx="213" cy="117"/>
            </a:xfrm>
          </p:grpSpPr>
          <p:sp>
            <p:nvSpPr>
              <p:cNvPr id="170"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5" name="Group 71"/>
            <p:cNvGrpSpPr>
              <a:grpSpLocks/>
            </p:cNvGrpSpPr>
            <p:nvPr/>
          </p:nvGrpSpPr>
          <p:grpSpPr bwMode="auto">
            <a:xfrm>
              <a:off x="206" y="293"/>
              <a:ext cx="109" cy="70"/>
              <a:chOff x="206" y="293"/>
              <a:chExt cx="109" cy="70"/>
            </a:xfrm>
          </p:grpSpPr>
          <p:sp>
            <p:nvSpPr>
              <p:cNvPr id="168"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6" name="Group 74"/>
            <p:cNvGrpSpPr>
              <a:grpSpLocks/>
            </p:cNvGrpSpPr>
            <p:nvPr/>
          </p:nvGrpSpPr>
          <p:grpSpPr bwMode="auto">
            <a:xfrm>
              <a:off x="313" y="262"/>
              <a:ext cx="226" cy="120"/>
              <a:chOff x="313" y="262"/>
              <a:chExt cx="226" cy="120"/>
            </a:xfrm>
          </p:grpSpPr>
          <p:sp>
            <p:nvSpPr>
              <p:cNvPr id="166"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67"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7" name="Group 77"/>
            <p:cNvGrpSpPr>
              <a:grpSpLocks/>
            </p:cNvGrpSpPr>
            <p:nvPr/>
          </p:nvGrpSpPr>
          <p:grpSpPr bwMode="auto">
            <a:xfrm>
              <a:off x="313" y="290"/>
              <a:ext cx="115" cy="72"/>
              <a:chOff x="313" y="290"/>
              <a:chExt cx="115" cy="72"/>
            </a:xfrm>
          </p:grpSpPr>
          <p:sp>
            <p:nvSpPr>
              <p:cNvPr id="164"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5"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58" name="Group 80"/>
            <p:cNvGrpSpPr>
              <a:grpSpLocks/>
            </p:cNvGrpSpPr>
            <p:nvPr/>
          </p:nvGrpSpPr>
          <p:grpSpPr bwMode="auto">
            <a:xfrm>
              <a:off x="264" y="288"/>
              <a:ext cx="93" cy="109"/>
              <a:chOff x="264" y="288"/>
              <a:chExt cx="93" cy="109"/>
            </a:xfrm>
          </p:grpSpPr>
          <p:sp>
            <p:nvSpPr>
              <p:cNvPr id="162"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3"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59"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0" name="Group 84"/>
            <p:cNvGrpSpPr>
              <a:grpSpLocks/>
            </p:cNvGrpSpPr>
            <p:nvPr/>
          </p:nvGrpSpPr>
          <p:grpSpPr bwMode="auto">
            <a:xfrm>
              <a:off x="273" y="265"/>
              <a:ext cx="27" cy="16"/>
              <a:chOff x="273" y="265"/>
              <a:chExt cx="27" cy="16"/>
            </a:xfrm>
          </p:grpSpPr>
          <p:sp>
            <p:nvSpPr>
              <p:cNvPr id="160"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1"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1"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2"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3"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4"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5"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6"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67"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68"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69"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4"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5" name="Group 101"/>
            <p:cNvGrpSpPr>
              <a:grpSpLocks/>
            </p:cNvGrpSpPr>
            <p:nvPr/>
          </p:nvGrpSpPr>
          <p:grpSpPr bwMode="auto">
            <a:xfrm>
              <a:off x="248" y="386"/>
              <a:ext cx="125" cy="123"/>
              <a:chOff x="248" y="386"/>
              <a:chExt cx="125" cy="123"/>
            </a:xfrm>
          </p:grpSpPr>
          <p:sp>
            <p:nvSpPr>
              <p:cNvPr id="118"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19"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0"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1"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2"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3"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5"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6"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5"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8"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1"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6"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77"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9"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0"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1"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4"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88" name="Group 156"/>
            <p:cNvGrpSpPr>
              <a:grpSpLocks/>
            </p:cNvGrpSpPr>
            <p:nvPr/>
          </p:nvGrpSpPr>
          <p:grpSpPr bwMode="auto">
            <a:xfrm>
              <a:off x="372" y="175"/>
              <a:ext cx="91" cy="83"/>
              <a:chOff x="372" y="175"/>
              <a:chExt cx="91" cy="83"/>
            </a:xfrm>
          </p:grpSpPr>
          <p:sp>
            <p:nvSpPr>
              <p:cNvPr id="116"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7"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89" name="Group 159"/>
            <p:cNvGrpSpPr>
              <a:grpSpLocks/>
            </p:cNvGrpSpPr>
            <p:nvPr/>
          </p:nvGrpSpPr>
          <p:grpSpPr bwMode="auto">
            <a:xfrm>
              <a:off x="171" y="173"/>
              <a:ext cx="91" cy="85"/>
              <a:chOff x="171" y="173"/>
              <a:chExt cx="91" cy="85"/>
            </a:xfrm>
          </p:grpSpPr>
          <p:sp>
            <p:nvSpPr>
              <p:cNvPr id="114"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5"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0"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65"/>
            <p:cNvGrpSpPr>
              <a:grpSpLocks/>
            </p:cNvGrpSpPr>
            <p:nvPr/>
          </p:nvGrpSpPr>
          <p:grpSpPr bwMode="auto">
            <a:xfrm>
              <a:off x="226" y="481"/>
              <a:ext cx="196" cy="30"/>
              <a:chOff x="226" y="481"/>
              <a:chExt cx="196" cy="30"/>
            </a:xfrm>
          </p:grpSpPr>
          <p:grpSp>
            <p:nvGrpSpPr>
              <p:cNvPr id="96" name="Group 166"/>
              <p:cNvGrpSpPr>
                <a:grpSpLocks/>
              </p:cNvGrpSpPr>
              <p:nvPr/>
            </p:nvGrpSpPr>
            <p:grpSpPr bwMode="auto">
              <a:xfrm>
                <a:off x="226" y="481"/>
                <a:ext cx="68" cy="30"/>
                <a:chOff x="226" y="481"/>
                <a:chExt cx="68" cy="30"/>
              </a:xfrm>
            </p:grpSpPr>
            <p:sp>
              <p:nvSpPr>
                <p:cNvPr id="112"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69"/>
              <p:cNvGrpSpPr>
                <a:grpSpLocks/>
              </p:cNvGrpSpPr>
              <p:nvPr/>
            </p:nvGrpSpPr>
            <p:grpSpPr bwMode="auto">
              <a:xfrm>
                <a:off x="244" y="482"/>
                <a:ext cx="83" cy="29"/>
                <a:chOff x="244" y="482"/>
                <a:chExt cx="83" cy="29"/>
              </a:xfrm>
            </p:grpSpPr>
            <p:sp>
              <p:nvSpPr>
                <p:cNvPr id="110"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98" name="Group 172"/>
              <p:cNvGrpSpPr>
                <a:grpSpLocks/>
              </p:cNvGrpSpPr>
              <p:nvPr/>
            </p:nvGrpSpPr>
            <p:grpSpPr bwMode="auto">
              <a:xfrm>
                <a:off x="271" y="482"/>
                <a:ext cx="81" cy="29"/>
                <a:chOff x="271" y="482"/>
                <a:chExt cx="81" cy="29"/>
              </a:xfrm>
            </p:grpSpPr>
            <p:sp>
              <p:nvSpPr>
                <p:cNvPr id="108"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9" name="Group 175"/>
              <p:cNvGrpSpPr>
                <a:grpSpLocks/>
              </p:cNvGrpSpPr>
              <p:nvPr/>
            </p:nvGrpSpPr>
            <p:grpSpPr bwMode="auto">
              <a:xfrm>
                <a:off x="300" y="482"/>
                <a:ext cx="87" cy="29"/>
                <a:chOff x="300" y="482"/>
                <a:chExt cx="87" cy="29"/>
              </a:xfrm>
            </p:grpSpPr>
            <p:sp>
              <p:nvSpPr>
                <p:cNvPr id="106"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0" name="Group 178"/>
              <p:cNvGrpSpPr>
                <a:grpSpLocks/>
              </p:cNvGrpSpPr>
              <p:nvPr/>
            </p:nvGrpSpPr>
            <p:grpSpPr bwMode="auto">
              <a:xfrm>
                <a:off x="334" y="482"/>
                <a:ext cx="80" cy="29"/>
                <a:chOff x="334" y="482"/>
                <a:chExt cx="80" cy="29"/>
              </a:xfrm>
            </p:grpSpPr>
            <p:sp>
              <p:nvSpPr>
                <p:cNvPr id="104"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5"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81"/>
              <p:cNvGrpSpPr>
                <a:grpSpLocks/>
              </p:cNvGrpSpPr>
              <p:nvPr/>
            </p:nvGrpSpPr>
            <p:grpSpPr bwMode="auto">
              <a:xfrm>
                <a:off x="363" y="482"/>
                <a:ext cx="59" cy="29"/>
                <a:chOff x="363" y="482"/>
                <a:chExt cx="59" cy="29"/>
              </a:xfrm>
            </p:grpSpPr>
            <p:sp>
              <p:nvSpPr>
                <p:cNvPr id="102"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3"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4"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5"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86"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87"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88"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 Overview</a:t>
            </a:r>
            <a:endParaRPr lang="en-US" sz="2400" b="1" dirty="0"/>
          </a:p>
        </p:txBody>
      </p:sp>
    </p:spTree>
    <p:extLst>
      <p:ext uri="{BB962C8B-B14F-4D97-AF65-F5344CB8AC3E}">
        <p14:creationId xmlns:p14="http://schemas.microsoft.com/office/powerpoint/2010/main" xmlns="" val="1085251533"/>
      </p:ext>
    </p:extLst>
  </p:cSld>
  <p:clrMapOvr>
    <a:masterClrMapping/>
  </p:clrMapOvr>
  <p:transition spd="med">
    <p:fade/>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HEADCOUNT  / CASH COLLECTED</a:t>
            </a:r>
            <a:endParaRPr lang="en-US" dirty="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11"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4"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5"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0"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1"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2"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3"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4"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8"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3"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65"/>
            <p:cNvGrpSpPr>
              <a:grpSpLocks/>
            </p:cNvGrpSpPr>
            <p:nvPr/>
          </p:nvGrpSpPr>
          <p:grpSpPr bwMode="auto">
            <a:xfrm>
              <a:off x="226" y="481"/>
              <a:ext cx="196" cy="30"/>
              <a:chOff x="226" y="481"/>
              <a:chExt cx="196" cy="30"/>
            </a:xfrm>
          </p:grpSpPr>
          <p:grpSp>
            <p:nvGrpSpPr>
              <p:cNvPr id="104"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6"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8" name="Straight Connector 197"/>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199" name="Rectangle 198"/>
          <p:cNvSpPr/>
          <p:nvPr/>
        </p:nvSpPr>
        <p:spPr>
          <a:xfrm>
            <a:off x="228600" y="1600200"/>
            <a:ext cx="3810000" cy="4616648"/>
          </a:xfrm>
          <a:prstGeom prst="rect">
            <a:avLst/>
          </a:prstGeom>
        </p:spPr>
        <p:txBody>
          <a:bodyPr wrap="square">
            <a:spAutoFit/>
          </a:bodyPr>
          <a:lstStyle/>
          <a:p>
            <a:pPr marL="285750" indent="-285750">
              <a:buFont typeface="Arial" pitchFamily="34" charset="0"/>
              <a:buChar char="•"/>
            </a:pPr>
            <a:r>
              <a:rPr lang="en-US" sz="1400" dirty="0" smtClean="0"/>
              <a:t>From the “Main Menu” click on</a:t>
            </a:r>
          </a:p>
          <a:p>
            <a:pPr marL="285750" indent="-285750"/>
            <a:r>
              <a:rPr lang="en-US" sz="1400" dirty="0" smtClean="0"/>
              <a:t>	Headcount/Cash Collected located</a:t>
            </a:r>
          </a:p>
          <a:p>
            <a:pPr marL="285750" indent="-285750"/>
            <a:r>
              <a:rPr lang="en-US" sz="1400" dirty="0" smtClean="0"/>
              <a:t>	under “Headcount/Cash Collection”</a:t>
            </a:r>
          </a:p>
          <a:p>
            <a:pPr marL="285750" indent="-285750"/>
            <a:r>
              <a:rPr lang="en-US" sz="1400" dirty="0" smtClean="0"/>
              <a:t>	to create a new headcount record </a:t>
            </a:r>
          </a:p>
          <a:p>
            <a:pPr marL="285750" indent="-285750"/>
            <a:r>
              <a:rPr lang="en-US" sz="1400" dirty="0" smtClean="0"/>
              <a:t>	or to search, view, edit, or print an </a:t>
            </a:r>
          </a:p>
          <a:p>
            <a:pPr marL="285750" indent="-285750"/>
            <a:r>
              <a:rPr lang="en-US" sz="1400" dirty="0" smtClean="0"/>
              <a:t>	existing headcount records.</a:t>
            </a:r>
            <a:endParaRPr lang="en-US" dirty="0" smtClean="0"/>
          </a:p>
          <a:p>
            <a:pPr marL="285750" indent="-285750"/>
            <a:endParaRPr lang="en-US" sz="1400" dirty="0" smtClean="0"/>
          </a:p>
          <a:p>
            <a:pPr marL="285750" indent="-285750">
              <a:buFont typeface="Arial" pitchFamily="34" charset="0"/>
              <a:buChar char="•"/>
            </a:pPr>
            <a:r>
              <a:rPr lang="en-US" sz="1400" dirty="0" smtClean="0"/>
              <a:t>Create A Headcount Record Select </a:t>
            </a:r>
          </a:p>
          <a:p>
            <a:pPr marL="285750" indent="-285750"/>
            <a:r>
              <a:rPr lang="en-US" sz="1400" dirty="0" smtClean="0"/>
              <a:t>	the “</a:t>
            </a:r>
            <a:r>
              <a:rPr lang="en-US" sz="1400" b="1" dirty="0" smtClean="0"/>
              <a:t>Meal Type</a:t>
            </a:r>
            <a:r>
              <a:rPr lang="en-US" sz="1400" dirty="0" smtClean="0"/>
              <a:t>” from the drop down </a:t>
            </a:r>
          </a:p>
          <a:p>
            <a:pPr marL="285750" indent="-285750"/>
            <a:r>
              <a:rPr lang="en-US" sz="1400" dirty="0" smtClean="0"/>
              <a:t>	list on the lower left side of the </a:t>
            </a:r>
          </a:p>
          <a:p>
            <a:pPr marL="285750" indent="-285750"/>
            <a:r>
              <a:rPr lang="en-US" sz="1400" dirty="0" smtClean="0"/>
              <a:t>	screen, above the </a:t>
            </a:r>
            <a:r>
              <a:rPr lang="en-US" sz="1400" b="1" i="1" u="sng" dirty="0" smtClean="0"/>
              <a:t>Create</a:t>
            </a:r>
            <a:r>
              <a:rPr lang="en-US" sz="1400" dirty="0" smtClean="0"/>
              <a:t> button. </a:t>
            </a:r>
          </a:p>
          <a:p>
            <a:pPr marL="285750" indent="-285750"/>
            <a:endParaRPr lang="en-US" sz="1400" dirty="0" smtClean="0"/>
          </a:p>
          <a:p>
            <a:pPr marL="285750" indent="-285750">
              <a:buFont typeface="Arial" pitchFamily="34" charset="0"/>
              <a:buChar char="•"/>
            </a:pPr>
            <a:r>
              <a:rPr lang="en-US" sz="1400" dirty="0" smtClean="0"/>
              <a:t>Enter the date the meal was served </a:t>
            </a:r>
          </a:p>
          <a:p>
            <a:pPr marL="285750" indent="-285750"/>
            <a:r>
              <a:rPr lang="en-US" sz="1400" dirty="0" smtClean="0"/>
              <a:t>	(</a:t>
            </a:r>
            <a:r>
              <a:rPr lang="en-US" sz="1400" i="1" dirty="0" smtClean="0"/>
              <a:t>format yyyy-mm-dd)</a:t>
            </a:r>
            <a:r>
              <a:rPr lang="en-US" sz="1400" dirty="0" smtClean="0"/>
              <a:t>, or click on the </a:t>
            </a:r>
          </a:p>
          <a:p>
            <a:pPr marL="285750" indent="-285750"/>
            <a:r>
              <a:rPr lang="en-US" sz="1400" dirty="0" smtClean="0"/>
              <a:t>	calendar icon  and select the date. Click   on </a:t>
            </a:r>
            <a:r>
              <a:rPr lang="en-US" sz="1400" b="1" u="sng" dirty="0" smtClean="0"/>
              <a:t>CREATE</a:t>
            </a:r>
            <a:r>
              <a:rPr lang="en-US" sz="1400" dirty="0" smtClean="0"/>
              <a:t>, this will open the Headcount </a:t>
            </a:r>
          </a:p>
          <a:p>
            <a:pPr marL="285750" indent="-285750"/>
            <a:r>
              <a:rPr lang="en-US" sz="1400" dirty="0" smtClean="0"/>
              <a:t>	screen.  If there is already a headcount</a:t>
            </a:r>
          </a:p>
          <a:p>
            <a:pPr marL="285750" indent="-285750"/>
            <a:r>
              <a:rPr lang="en-US" sz="1400" dirty="0" smtClean="0"/>
              <a:t>	 record for the date and meal selected, </a:t>
            </a:r>
          </a:p>
          <a:p>
            <a:pPr marL="285750" indent="-285750"/>
            <a:r>
              <a:rPr lang="en-US" sz="1400" dirty="0" smtClean="0"/>
              <a:t>	that record will be displayed for you to</a:t>
            </a:r>
          </a:p>
          <a:p>
            <a:pPr marL="285750" indent="-285750"/>
            <a:r>
              <a:rPr lang="en-US" sz="1400" dirty="0" smtClean="0"/>
              <a:t>	 edit.</a:t>
            </a:r>
          </a:p>
          <a:p>
            <a:pPr marL="285750" indent="-285750"/>
            <a:endParaRPr lang="en-US" sz="1400" dirty="0"/>
          </a:p>
        </p:txBody>
      </p:sp>
      <p:pic>
        <p:nvPicPr>
          <p:cNvPr id="200" name="Picture 2"/>
          <p:cNvPicPr>
            <a:picLocks noChangeAspect="1" noChangeArrowheads="1"/>
          </p:cNvPicPr>
          <p:nvPr/>
        </p:nvPicPr>
        <p:blipFill>
          <a:blip r:embed="rId2" cstate="print"/>
          <a:srcRect/>
          <a:stretch>
            <a:fillRect/>
          </a:stretch>
        </p:blipFill>
        <p:spPr bwMode="auto">
          <a:xfrm>
            <a:off x="3429000" y="1447800"/>
            <a:ext cx="5562600" cy="2667000"/>
          </a:xfrm>
          <a:prstGeom prst="rect">
            <a:avLst/>
          </a:prstGeom>
          <a:noFill/>
          <a:ln w="15875">
            <a:solidFill>
              <a:schemeClr val="tx1">
                <a:lumMod val="75000"/>
                <a:lumOff val="25000"/>
              </a:schemeClr>
            </a:solidFill>
            <a:miter lim="800000"/>
            <a:headEnd/>
            <a:tailEnd/>
          </a:ln>
        </p:spPr>
      </p:pic>
      <p:sp>
        <p:nvSpPr>
          <p:cNvPr id="202" name="Rectangle 201"/>
          <p:cNvSpPr/>
          <p:nvPr/>
        </p:nvSpPr>
        <p:spPr>
          <a:xfrm>
            <a:off x="3429000" y="3352800"/>
            <a:ext cx="1828800" cy="6858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203" name="Picture 202"/>
          <p:cNvPicPr/>
          <p:nvPr/>
        </p:nvPicPr>
        <p:blipFill>
          <a:blip r:embed="rId3" cstate="print"/>
          <a:srcRect t="8969" r="13613" b="52915"/>
          <a:stretch>
            <a:fillRect/>
          </a:stretch>
        </p:blipFill>
        <p:spPr bwMode="auto">
          <a:xfrm>
            <a:off x="3581400" y="4343400"/>
            <a:ext cx="5334000" cy="1752600"/>
          </a:xfrm>
          <a:prstGeom prst="rect">
            <a:avLst/>
          </a:prstGeom>
          <a:noFill/>
          <a:ln w="15875">
            <a:solidFill>
              <a:schemeClr val="tx1">
                <a:lumMod val="75000"/>
                <a:lumOff val="25000"/>
              </a:schemeClr>
            </a:solidFill>
            <a:miter lim="800000"/>
            <a:headEnd/>
            <a:tailEnd/>
          </a:ln>
        </p:spPr>
      </p:pic>
    </p:spTree>
    <p:extLst>
      <p:ext uri="{BB962C8B-B14F-4D97-AF65-F5344CB8AC3E}">
        <p14:creationId xmlns:p14="http://schemas.microsoft.com/office/powerpoint/2010/main" xmlns="" val="1964795974"/>
      </p:ext>
    </p:extLst>
  </p:cSld>
  <p:clrMapOvr>
    <a:masterClrMapping/>
  </p:clrMapOvr>
  <p:transition spd="med">
    <p:fade/>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HEADCOUNT  / CASH COLLECTED</a:t>
            </a:r>
            <a:endParaRPr lang="en-US" dirty="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4"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8"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0"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1"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7"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8"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0"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7168"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69"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70"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71"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72"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174"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175"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7176"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77"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7178" name="Group 165"/>
            <p:cNvGrpSpPr>
              <a:grpSpLocks/>
            </p:cNvGrpSpPr>
            <p:nvPr/>
          </p:nvGrpSpPr>
          <p:grpSpPr bwMode="auto">
            <a:xfrm>
              <a:off x="226" y="481"/>
              <a:ext cx="196" cy="30"/>
              <a:chOff x="226" y="481"/>
              <a:chExt cx="196" cy="30"/>
            </a:xfrm>
          </p:grpSpPr>
          <p:grpSp>
            <p:nvGrpSpPr>
              <p:cNvPr id="7179"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80"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7181"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82"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7183"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184"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8" name="Straight Connector 197"/>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304800" y="1447801"/>
            <a:ext cx="4495800" cy="4708981"/>
          </a:xfrm>
          <a:prstGeom prst="rect">
            <a:avLst/>
          </a:prstGeom>
        </p:spPr>
        <p:txBody>
          <a:bodyPr wrap="square">
            <a:spAutoFit/>
          </a:bodyPr>
          <a:lstStyle/>
          <a:p>
            <a:pPr marL="285750" indent="-285750">
              <a:buFont typeface="Arial" pitchFamily="34" charset="0"/>
              <a:buChar char="•"/>
            </a:pPr>
            <a:r>
              <a:rPr lang="en-US" sz="1200" dirty="0" smtClean="0"/>
              <a:t>The Headcount/Cash Collected Detail </a:t>
            </a:r>
            <a:br>
              <a:rPr lang="en-US" sz="1200" dirty="0" smtClean="0"/>
            </a:br>
            <a:r>
              <a:rPr lang="en-US" sz="1200" dirty="0" smtClean="0"/>
              <a:t>page displays the  meal information at </a:t>
            </a:r>
            <a:br>
              <a:rPr lang="en-US" sz="1200" dirty="0" smtClean="0"/>
            </a:br>
            <a:r>
              <a:rPr lang="en-US" sz="1200" dirty="0" smtClean="0"/>
              <a:t>the top .  There is one TAB for SIK and </a:t>
            </a:r>
            <a:br>
              <a:rPr lang="en-US" sz="1200" dirty="0" smtClean="0"/>
            </a:br>
            <a:r>
              <a:rPr lang="en-US" sz="1200" dirty="0" smtClean="0"/>
              <a:t>one TAB for Buffet Cash/PD that also</a:t>
            </a:r>
          </a:p>
          <a:p>
            <a:pPr marL="285750" indent="-285750"/>
            <a:r>
              <a:rPr lang="en-US" sz="1200" dirty="0" smtClean="0"/>
              <a:t>	show the total counts under each TAB.</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Check  Holiday box, if Holiday Meal is used.</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Enter the actual unit headcount </a:t>
            </a:r>
          </a:p>
          <a:p>
            <a:pPr marL="285750" indent="-285750"/>
            <a:r>
              <a:rPr lang="en-US" sz="1200" dirty="0" smtClean="0"/>
              <a:t>	(from DA Form 1379) in the “Army National </a:t>
            </a:r>
          </a:p>
          <a:p>
            <a:pPr marL="285750" indent="-285750"/>
            <a:r>
              <a:rPr lang="en-US" sz="1200" dirty="0" smtClean="0"/>
              <a:t>	Guard” data field.</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If consolidating the meal enter the </a:t>
            </a:r>
            <a:br>
              <a:rPr lang="en-US" sz="1200" dirty="0" smtClean="0"/>
            </a:br>
            <a:r>
              <a:rPr lang="en-US" sz="1200" dirty="0" smtClean="0"/>
              <a:t>actual headcounts from all other units</a:t>
            </a:r>
            <a:br>
              <a:rPr lang="en-US" sz="1200" dirty="0" smtClean="0"/>
            </a:br>
            <a:r>
              <a:rPr lang="en-US" sz="1200" dirty="0" smtClean="0"/>
              <a:t>in the “Other” data field.(From the DA Form 5913)</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Annotate “ All meals accounted for” and any other</a:t>
            </a:r>
          </a:p>
          <a:p>
            <a:pPr marL="285750" indent="-285750"/>
            <a:r>
              <a:rPr lang="en-US" sz="1200" dirty="0" smtClean="0"/>
              <a:t>        remarks pertaining to this headcount data that</a:t>
            </a:r>
          </a:p>
          <a:p>
            <a:pPr marL="285750" indent="-285750"/>
            <a:r>
              <a:rPr lang="en-US" sz="1200" dirty="0" smtClean="0"/>
              <a:t>        effected the feeding plan.</a:t>
            </a:r>
          </a:p>
          <a:p>
            <a:pPr marL="285750" indent="-285750"/>
            <a:endParaRPr lang="en-US" sz="1200" dirty="0" smtClean="0"/>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p>
          <a:p>
            <a:pPr marL="285750" indent="-285750"/>
            <a:endParaRPr lang="en-US" sz="1200" dirty="0" smtClean="0"/>
          </a:p>
          <a:p>
            <a:pPr marL="285750" indent="-285750">
              <a:buFont typeface="Arial" pitchFamily="34" charset="0"/>
              <a:buChar char="•"/>
            </a:pPr>
            <a:endParaRPr lang="en-US" sz="1200" dirty="0" smtClean="0">
              <a:solidFill>
                <a:srgbClr val="FF0000"/>
              </a:solidFill>
            </a:endParaRPr>
          </a:p>
          <a:p>
            <a:pPr marL="285750" indent="-285750">
              <a:buFont typeface="Arial" pitchFamily="34" charset="0"/>
              <a:buChar char="•"/>
            </a:pPr>
            <a:endParaRPr lang="en-US" sz="1200" dirty="0" smtClean="0">
              <a:solidFill>
                <a:srgbClr val="FF0000"/>
              </a:solidFill>
            </a:endParaRPr>
          </a:p>
        </p:txBody>
      </p:sp>
      <p:pic>
        <p:nvPicPr>
          <p:cNvPr id="1027" name="Picture 3"/>
          <p:cNvPicPr>
            <a:picLocks noChangeAspect="1" noChangeArrowheads="1"/>
          </p:cNvPicPr>
          <p:nvPr/>
        </p:nvPicPr>
        <p:blipFill>
          <a:blip r:embed="rId2" cstate="print"/>
          <a:srcRect/>
          <a:stretch>
            <a:fillRect/>
          </a:stretch>
        </p:blipFill>
        <p:spPr bwMode="auto">
          <a:xfrm>
            <a:off x="3810000" y="1524000"/>
            <a:ext cx="5158455" cy="3733800"/>
          </a:xfrm>
          <a:prstGeom prst="rect">
            <a:avLst/>
          </a:prstGeom>
          <a:noFill/>
          <a:ln w="9525">
            <a:noFill/>
            <a:miter lim="800000"/>
            <a:headEnd/>
            <a:tailEnd/>
          </a:ln>
        </p:spPr>
      </p:pic>
      <p:sp>
        <p:nvSpPr>
          <p:cNvPr id="205" name="TextBox 204"/>
          <p:cNvSpPr txBox="1"/>
          <p:nvPr/>
        </p:nvSpPr>
        <p:spPr>
          <a:xfrm>
            <a:off x="7924800" y="1676400"/>
            <a:ext cx="1066800" cy="769441"/>
          </a:xfrm>
          <a:prstGeom prst="rect">
            <a:avLst/>
          </a:prstGeom>
          <a:solidFill>
            <a:schemeClr val="accent1">
              <a:lumMod val="20000"/>
              <a:lumOff val="80000"/>
            </a:schemeClr>
          </a:solidFill>
          <a:ln>
            <a:solidFill>
              <a:schemeClr val="tx1"/>
            </a:solidFill>
          </a:ln>
        </p:spPr>
        <p:txBody>
          <a:bodyPr wrap="square" rtlCol="0">
            <a:spAutoFit/>
          </a:bodyPr>
          <a:lstStyle/>
          <a:p>
            <a:r>
              <a:rPr lang="en-US" sz="1100" dirty="0" smtClean="0"/>
              <a:t>Enter feeding unit’s headcount under ARNG</a:t>
            </a:r>
            <a:endParaRPr lang="en-US" sz="1100" dirty="0"/>
          </a:p>
        </p:txBody>
      </p:sp>
      <p:sp>
        <p:nvSpPr>
          <p:cNvPr id="206" name="TextBox 205"/>
          <p:cNvSpPr txBox="1"/>
          <p:nvPr/>
        </p:nvSpPr>
        <p:spPr>
          <a:xfrm>
            <a:off x="6858000" y="5486400"/>
            <a:ext cx="1905000" cy="769441"/>
          </a:xfrm>
          <a:prstGeom prst="rect">
            <a:avLst/>
          </a:prstGeom>
          <a:solidFill>
            <a:schemeClr val="accent1">
              <a:lumMod val="20000"/>
              <a:lumOff val="80000"/>
            </a:schemeClr>
          </a:solidFill>
          <a:ln>
            <a:solidFill>
              <a:schemeClr val="tx1"/>
            </a:solidFill>
          </a:ln>
        </p:spPr>
        <p:txBody>
          <a:bodyPr wrap="square" rtlCol="0">
            <a:spAutoFit/>
          </a:bodyPr>
          <a:lstStyle/>
          <a:p>
            <a:r>
              <a:rPr lang="en-US" sz="1100" dirty="0" smtClean="0"/>
              <a:t>Consolidated Meal</a:t>
            </a:r>
          </a:p>
          <a:p>
            <a:r>
              <a:rPr lang="en-US" sz="1100" dirty="0" smtClean="0"/>
              <a:t>Enter the total number of HCs from the other units. In OTHER</a:t>
            </a:r>
            <a:endParaRPr lang="en-US" sz="1100" dirty="0"/>
          </a:p>
        </p:txBody>
      </p:sp>
      <p:cxnSp>
        <p:nvCxnSpPr>
          <p:cNvPr id="207" name="Straight Arrow Connector 206"/>
          <p:cNvCxnSpPr/>
          <p:nvPr/>
        </p:nvCxnSpPr>
        <p:spPr>
          <a:xfrm flipH="1">
            <a:off x="7620000" y="2514600"/>
            <a:ext cx="457200" cy="3810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8" name="Straight Arrow Connector 207"/>
          <p:cNvCxnSpPr/>
          <p:nvPr/>
        </p:nvCxnSpPr>
        <p:spPr>
          <a:xfrm flipH="1" flipV="1">
            <a:off x="7620000" y="5105400"/>
            <a:ext cx="457200" cy="3048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13" name="Straight Arrow Connector 212"/>
          <p:cNvCxnSpPr/>
          <p:nvPr/>
        </p:nvCxnSpPr>
        <p:spPr>
          <a:xfrm flipV="1">
            <a:off x="3276600" y="2133600"/>
            <a:ext cx="2590800" cy="4572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964795974"/>
      </p:ext>
    </p:extLst>
  </p:cSld>
  <p:clrMapOvr>
    <a:masterClrMapping/>
  </p:clrMapOvr>
  <p:transition spd="med">
    <p:fade/>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HEADCOUNT  / CASH COLLECTED</a:t>
            </a:r>
            <a:endParaRPr lang="en-US" dirty="0">
              <a:solidFill>
                <a:prstClr val="black"/>
              </a:solidFill>
            </a:endParaRP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3"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 name="Group 211"/>
            <p:cNvGrpSpPr>
              <a:grpSpLocks/>
            </p:cNvGrpSpPr>
            <p:nvPr/>
          </p:nvGrpSpPr>
          <p:grpSpPr bwMode="auto">
            <a:xfrm>
              <a:off x="207" y="555"/>
              <a:ext cx="26" cy="35"/>
              <a:chOff x="207" y="555"/>
              <a:chExt cx="26" cy="35"/>
            </a:xfrm>
          </p:grpSpPr>
          <p:sp>
            <p:nvSpPr>
              <p:cNvPr id="192"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 name="Group 22"/>
            <p:cNvGrpSpPr>
              <a:grpSpLocks/>
            </p:cNvGrpSpPr>
            <p:nvPr/>
          </p:nvGrpSpPr>
          <p:grpSpPr bwMode="auto">
            <a:xfrm>
              <a:off x="232" y="565"/>
              <a:ext cx="19" cy="28"/>
              <a:chOff x="232" y="565"/>
              <a:chExt cx="19" cy="28"/>
            </a:xfrm>
          </p:grpSpPr>
          <p:sp>
            <p:nvSpPr>
              <p:cNvPr id="190"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9"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 name="Group 26"/>
            <p:cNvGrpSpPr>
              <a:grpSpLocks/>
            </p:cNvGrpSpPr>
            <p:nvPr/>
          </p:nvGrpSpPr>
          <p:grpSpPr bwMode="auto">
            <a:xfrm>
              <a:off x="321" y="574"/>
              <a:ext cx="26" cy="30"/>
              <a:chOff x="321" y="574"/>
              <a:chExt cx="26" cy="30"/>
            </a:xfrm>
          </p:grpSpPr>
          <p:sp>
            <p:nvSpPr>
              <p:cNvPr id="188"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7" name="Group 42"/>
            <p:cNvGrpSpPr>
              <a:grpSpLocks/>
            </p:cNvGrpSpPr>
            <p:nvPr/>
          </p:nvGrpSpPr>
          <p:grpSpPr bwMode="auto">
            <a:xfrm>
              <a:off x="132" y="137"/>
              <a:ext cx="26" cy="33"/>
              <a:chOff x="132" y="137"/>
              <a:chExt cx="26" cy="33"/>
            </a:xfrm>
          </p:grpSpPr>
          <p:sp>
            <p:nvSpPr>
              <p:cNvPr id="186"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8" name="Group 45"/>
            <p:cNvGrpSpPr>
              <a:grpSpLocks/>
            </p:cNvGrpSpPr>
            <p:nvPr/>
          </p:nvGrpSpPr>
          <p:grpSpPr bwMode="auto">
            <a:xfrm>
              <a:off x="147" y="119"/>
              <a:ext cx="31" cy="32"/>
              <a:chOff x="147" y="119"/>
              <a:chExt cx="31" cy="32"/>
            </a:xfrm>
          </p:grpSpPr>
          <p:sp>
            <p:nvSpPr>
              <p:cNvPr id="184"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6"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9" name="Group 52"/>
            <p:cNvGrpSpPr>
              <a:grpSpLocks/>
            </p:cNvGrpSpPr>
            <p:nvPr/>
          </p:nvGrpSpPr>
          <p:grpSpPr bwMode="auto">
            <a:xfrm>
              <a:off x="293" y="71"/>
              <a:ext cx="21" cy="29"/>
              <a:chOff x="293" y="71"/>
              <a:chExt cx="21" cy="29"/>
            </a:xfrm>
          </p:grpSpPr>
          <p:sp>
            <p:nvSpPr>
              <p:cNvPr id="182"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 name="Group 55"/>
            <p:cNvGrpSpPr>
              <a:grpSpLocks/>
            </p:cNvGrpSpPr>
            <p:nvPr/>
          </p:nvGrpSpPr>
          <p:grpSpPr bwMode="auto">
            <a:xfrm>
              <a:off x="334" y="71"/>
              <a:ext cx="30" cy="32"/>
              <a:chOff x="334" y="71"/>
              <a:chExt cx="30" cy="32"/>
            </a:xfrm>
          </p:grpSpPr>
          <p:sp>
            <p:nvSpPr>
              <p:cNvPr id="180"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2"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9"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0"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11" name="Group 68"/>
            <p:cNvGrpSpPr>
              <a:grpSpLocks/>
            </p:cNvGrpSpPr>
            <p:nvPr/>
          </p:nvGrpSpPr>
          <p:grpSpPr bwMode="auto">
            <a:xfrm>
              <a:off x="101" y="265"/>
              <a:ext cx="213" cy="117"/>
              <a:chOff x="101" y="265"/>
              <a:chExt cx="213" cy="117"/>
            </a:xfrm>
          </p:grpSpPr>
          <p:sp>
            <p:nvSpPr>
              <p:cNvPr id="178"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6" name="Group 71"/>
            <p:cNvGrpSpPr>
              <a:grpSpLocks/>
            </p:cNvGrpSpPr>
            <p:nvPr/>
          </p:nvGrpSpPr>
          <p:grpSpPr bwMode="auto">
            <a:xfrm>
              <a:off x="206" y="293"/>
              <a:ext cx="109" cy="70"/>
              <a:chOff x="206" y="293"/>
              <a:chExt cx="109" cy="70"/>
            </a:xfrm>
          </p:grpSpPr>
          <p:sp>
            <p:nvSpPr>
              <p:cNvPr id="176"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7" name="Group 74"/>
            <p:cNvGrpSpPr>
              <a:grpSpLocks/>
            </p:cNvGrpSpPr>
            <p:nvPr/>
          </p:nvGrpSpPr>
          <p:grpSpPr bwMode="auto">
            <a:xfrm>
              <a:off x="313" y="262"/>
              <a:ext cx="226" cy="120"/>
              <a:chOff x="313" y="262"/>
              <a:chExt cx="226" cy="120"/>
            </a:xfrm>
          </p:grpSpPr>
          <p:sp>
            <p:nvSpPr>
              <p:cNvPr id="174"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8" name="Group 77"/>
            <p:cNvGrpSpPr>
              <a:grpSpLocks/>
            </p:cNvGrpSpPr>
            <p:nvPr/>
          </p:nvGrpSpPr>
          <p:grpSpPr bwMode="auto">
            <a:xfrm>
              <a:off x="313" y="290"/>
              <a:ext cx="115" cy="72"/>
              <a:chOff x="313" y="290"/>
              <a:chExt cx="115" cy="72"/>
            </a:xfrm>
          </p:grpSpPr>
          <p:sp>
            <p:nvSpPr>
              <p:cNvPr id="172"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30" name="Group 80"/>
            <p:cNvGrpSpPr>
              <a:grpSpLocks/>
            </p:cNvGrpSpPr>
            <p:nvPr/>
          </p:nvGrpSpPr>
          <p:grpSpPr bwMode="auto">
            <a:xfrm>
              <a:off x="264" y="288"/>
              <a:ext cx="93" cy="109"/>
              <a:chOff x="264" y="288"/>
              <a:chExt cx="93" cy="109"/>
            </a:xfrm>
          </p:grpSpPr>
          <p:sp>
            <p:nvSpPr>
              <p:cNvPr id="170"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1"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7"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24" name="Group 84"/>
            <p:cNvGrpSpPr>
              <a:grpSpLocks/>
            </p:cNvGrpSpPr>
            <p:nvPr/>
          </p:nvGrpSpPr>
          <p:grpSpPr bwMode="auto">
            <a:xfrm>
              <a:off x="273" y="265"/>
              <a:ext cx="27" cy="16"/>
              <a:chOff x="273" y="265"/>
              <a:chExt cx="27" cy="16"/>
            </a:xfrm>
          </p:grpSpPr>
          <p:sp>
            <p:nvSpPr>
              <p:cNvPr id="168"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9"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9"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0"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1"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2"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3"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26" name="Group 101"/>
            <p:cNvGrpSpPr>
              <a:grpSpLocks/>
            </p:cNvGrpSpPr>
            <p:nvPr/>
          </p:nvGrpSpPr>
          <p:grpSpPr bwMode="auto">
            <a:xfrm>
              <a:off x="248" y="386"/>
              <a:ext cx="125" cy="123"/>
              <a:chOff x="248" y="386"/>
              <a:chExt cx="125" cy="123"/>
            </a:xfrm>
          </p:grpSpPr>
          <p:sp>
            <p:nvSpPr>
              <p:cNvPr id="126"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7"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4"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4"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5"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4"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27" name="Group 156"/>
            <p:cNvGrpSpPr>
              <a:grpSpLocks/>
            </p:cNvGrpSpPr>
            <p:nvPr/>
          </p:nvGrpSpPr>
          <p:grpSpPr bwMode="auto">
            <a:xfrm>
              <a:off x="372" y="175"/>
              <a:ext cx="91" cy="83"/>
              <a:chOff x="372" y="175"/>
              <a:chExt cx="91" cy="83"/>
            </a:xfrm>
          </p:grpSpPr>
          <p:sp>
            <p:nvSpPr>
              <p:cNvPr id="124"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28" name="Group 159"/>
            <p:cNvGrpSpPr>
              <a:grpSpLocks/>
            </p:cNvGrpSpPr>
            <p:nvPr/>
          </p:nvGrpSpPr>
          <p:grpSpPr bwMode="auto">
            <a:xfrm>
              <a:off x="171" y="173"/>
              <a:ext cx="91" cy="85"/>
              <a:chOff x="171" y="173"/>
              <a:chExt cx="91" cy="85"/>
            </a:xfrm>
          </p:grpSpPr>
          <p:sp>
            <p:nvSpPr>
              <p:cNvPr id="122"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3"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8"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29" name="Group 165"/>
            <p:cNvGrpSpPr>
              <a:grpSpLocks/>
            </p:cNvGrpSpPr>
            <p:nvPr/>
          </p:nvGrpSpPr>
          <p:grpSpPr bwMode="auto">
            <a:xfrm>
              <a:off x="226" y="481"/>
              <a:ext cx="196" cy="30"/>
              <a:chOff x="226" y="481"/>
              <a:chExt cx="196" cy="30"/>
            </a:xfrm>
          </p:grpSpPr>
          <p:grpSp>
            <p:nvGrpSpPr>
              <p:cNvPr id="230" name="Group 166"/>
              <p:cNvGrpSpPr>
                <a:grpSpLocks/>
              </p:cNvGrpSpPr>
              <p:nvPr/>
            </p:nvGrpSpPr>
            <p:grpSpPr bwMode="auto">
              <a:xfrm>
                <a:off x="226" y="481"/>
                <a:ext cx="68" cy="30"/>
                <a:chOff x="226" y="481"/>
                <a:chExt cx="68" cy="30"/>
              </a:xfrm>
            </p:grpSpPr>
            <p:sp>
              <p:nvSpPr>
                <p:cNvPr id="120"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31" name="Group 169"/>
              <p:cNvGrpSpPr>
                <a:grpSpLocks/>
              </p:cNvGrpSpPr>
              <p:nvPr/>
            </p:nvGrpSpPr>
            <p:grpSpPr bwMode="auto">
              <a:xfrm>
                <a:off x="244" y="482"/>
                <a:ext cx="83" cy="29"/>
                <a:chOff x="244" y="482"/>
                <a:chExt cx="83" cy="29"/>
              </a:xfrm>
            </p:grpSpPr>
            <p:sp>
              <p:nvSpPr>
                <p:cNvPr id="118"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32" name="Group 172"/>
              <p:cNvGrpSpPr>
                <a:grpSpLocks/>
              </p:cNvGrpSpPr>
              <p:nvPr/>
            </p:nvGrpSpPr>
            <p:grpSpPr bwMode="auto">
              <a:xfrm>
                <a:off x="271" y="482"/>
                <a:ext cx="81" cy="29"/>
                <a:chOff x="271" y="482"/>
                <a:chExt cx="81" cy="29"/>
              </a:xfrm>
            </p:grpSpPr>
            <p:sp>
              <p:nvSpPr>
                <p:cNvPr id="116"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33" name="Group 175"/>
              <p:cNvGrpSpPr>
                <a:grpSpLocks/>
              </p:cNvGrpSpPr>
              <p:nvPr/>
            </p:nvGrpSpPr>
            <p:grpSpPr bwMode="auto">
              <a:xfrm>
                <a:off x="300" y="482"/>
                <a:ext cx="87" cy="29"/>
                <a:chOff x="300" y="482"/>
                <a:chExt cx="87" cy="29"/>
              </a:xfrm>
            </p:grpSpPr>
            <p:sp>
              <p:nvSpPr>
                <p:cNvPr id="114"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34" name="Group 178"/>
              <p:cNvGrpSpPr>
                <a:grpSpLocks/>
              </p:cNvGrpSpPr>
              <p:nvPr/>
            </p:nvGrpSpPr>
            <p:grpSpPr bwMode="auto">
              <a:xfrm>
                <a:off x="334" y="482"/>
                <a:ext cx="80" cy="29"/>
                <a:chOff x="334" y="482"/>
                <a:chExt cx="80" cy="29"/>
              </a:xfrm>
            </p:grpSpPr>
            <p:sp>
              <p:nvSpPr>
                <p:cNvPr id="112"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35" name="Group 181"/>
              <p:cNvGrpSpPr>
                <a:grpSpLocks/>
              </p:cNvGrpSpPr>
              <p:nvPr/>
            </p:nvGrpSpPr>
            <p:grpSpPr bwMode="auto">
              <a:xfrm>
                <a:off x="363" y="482"/>
                <a:ext cx="59" cy="29"/>
                <a:chOff x="363" y="482"/>
                <a:chExt cx="59" cy="29"/>
              </a:xfrm>
            </p:grpSpPr>
            <p:sp>
              <p:nvSpPr>
                <p:cNvPr id="110"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2"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3"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4"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5"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6"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8" name="Straight Connector 197"/>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304800" y="1447801"/>
            <a:ext cx="4495800" cy="3785652"/>
          </a:xfrm>
          <a:prstGeom prst="rect">
            <a:avLst/>
          </a:prstGeom>
        </p:spPr>
        <p:txBody>
          <a:bodyPr wrap="square">
            <a:spAutoFit/>
          </a:bodyPr>
          <a:lstStyle/>
          <a:p>
            <a:pPr marL="285750" indent="-285750">
              <a:buFont typeface="Arial" pitchFamily="34" charset="0"/>
              <a:buChar char="•"/>
            </a:pPr>
            <a:r>
              <a:rPr lang="en-US" sz="1200" dirty="0" smtClean="0"/>
              <a:t>The Headcount/Cash Collected Detail </a:t>
            </a:r>
            <a:br>
              <a:rPr lang="en-US" sz="1200" dirty="0" smtClean="0"/>
            </a:br>
            <a:r>
              <a:rPr lang="en-US" sz="1200" dirty="0" smtClean="0"/>
              <a:t>page displays the  meal information at </a:t>
            </a:r>
            <a:br>
              <a:rPr lang="en-US" sz="1200" dirty="0" smtClean="0"/>
            </a:br>
            <a:r>
              <a:rPr lang="en-US" sz="1200" dirty="0" smtClean="0"/>
              <a:t>the top .  There is one TAB for SIK and </a:t>
            </a:r>
            <a:br>
              <a:rPr lang="en-US" sz="1200" dirty="0" smtClean="0"/>
            </a:br>
            <a:r>
              <a:rPr lang="en-US" sz="1200" dirty="0" smtClean="0"/>
              <a:t>one TAB for Buffet Cash/PD that also</a:t>
            </a:r>
          </a:p>
          <a:p>
            <a:pPr marL="285750" indent="-285750"/>
            <a:r>
              <a:rPr lang="en-US" sz="1200" dirty="0" smtClean="0"/>
              <a:t>	show the total counts under each TAB.</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Enter the actual unit headcount </a:t>
            </a:r>
          </a:p>
          <a:p>
            <a:pPr marL="285750" indent="-285750"/>
            <a:r>
              <a:rPr lang="en-US" sz="1200" dirty="0" smtClean="0"/>
              <a:t>	(from DA Form 1379) in the “Army National </a:t>
            </a:r>
          </a:p>
          <a:p>
            <a:pPr marL="285750" indent="-285750"/>
            <a:r>
              <a:rPr lang="en-US" sz="1200" dirty="0" smtClean="0"/>
              <a:t>	Guard” data field.</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If consolidating the meal enter the </a:t>
            </a:r>
            <a:br>
              <a:rPr lang="en-US" sz="1200" dirty="0" smtClean="0"/>
            </a:br>
            <a:r>
              <a:rPr lang="en-US" sz="1200" dirty="0" smtClean="0"/>
              <a:t>actual headcounts from all other units</a:t>
            </a:r>
            <a:br>
              <a:rPr lang="en-US" sz="1200" dirty="0" smtClean="0"/>
            </a:br>
            <a:r>
              <a:rPr lang="en-US" sz="1200" dirty="0" smtClean="0"/>
              <a:t>in the “Other” data field.</a:t>
            </a:r>
          </a:p>
          <a:p>
            <a:pPr marL="285750" indent="-285750">
              <a:buFont typeface="Arial" pitchFamily="34" charset="0"/>
              <a:buChar char="•"/>
            </a:pPr>
            <a:endParaRPr lang="en-US" sz="1200" dirty="0" smtClean="0"/>
          </a:p>
          <a:p>
            <a:pPr marL="285750" indent="-285750">
              <a:buFont typeface="Arial" pitchFamily="34" charset="0"/>
              <a:buChar char="•"/>
            </a:pPr>
            <a:r>
              <a:rPr lang="en-US" sz="1200" dirty="0" smtClean="0"/>
              <a:t>Enter any remarks pertaining </a:t>
            </a:r>
          </a:p>
          <a:p>
            <a:pPr marL="285750" indent="-285750"/>
            <a:r>
              <a:rPr lang="en-US" sz="1200" dirty="0" smtClean="0"/>
              <a:t>        to this headcount or any information </a:t>
            </a:r>
          </a:p>
          <a:p>
            <a:pPr marL="285750" indent="-285750"/>
            <a:r>
              <a:rPr lang="en-US" sz="1200" dirty="0" smtClean="0"/>
              <a:t>        that effected the feeding plan</a:t>
            </a:r>
          </a:p>
          <a:p>
            <a:pPr marL="285750" indent="-285750">
              <a:buFont typeface="Arial" pitchFamily="34" charset="0"/>
              <a:buChar char="•"/>
            </a:pPr>
            <a:endParaRPr lang="en-US" sz="1200" dirty="0" smtClean="0"/>
          </a:p>
          <a:p>
            <a:pPr marL="285750" indent="-285750">
              <a:buFont typeface="Arial" pitchFamily="34" charset="0"/>
              <a:buChar char="•"/>
            </a:pPr>
            <a:endParaRPr lang="en-US" sz="1200" dirty="0" smtClean="0">
              <a:solidFill>
                <a:srgbClr val="FF0000"/>
              </a:solidFill>
            </a:endParaRPr>
          </a:p>
          <a:p>
            <a:pPr marL="285750" indent="-285750">
              <a:buFont typeface="Arial" pitchFamily="34" charset="0"/>
              <a:buChar char="•"/>
            </a:pPr>
            <a:endParaRPr lang="en-US" sz="1200" dirty="0" smtClean="0">
              <a:solidFill>
                <a:srgbClr val="FF0000"/>
              </a:solidFill>
            </a:endParaRPr>
          </a:p>
        </p:txBody>
      </p:sp>
      <p:pic>
        <p:nvPicPr>
          <p:cNvPr id="1026" name="Picture 2"/>
          <p:cNvPicPr>
            <a:picLocks noChangeAspect="1" noChangeArrowheads="1"/>
          </p:cNvPicPr>
          <p:nvPr/>
        </p:nvPicPr>
        <p:blipFill>
          <a:blip r:embed="rId2" cstate="print"/>
          <a:srcRect/>
          <a:stretch>
            <a:fillRect/>
          </a:stretch>
        </p:blipFill>
        <p:spPr bwMode="auto">
          <a:xfrm>
            <a:off x="3429000" y="1752600"/>
            <a:ext cx="5181600" cy="3200400"/>
          </a:xfrm>
          <a:prstGeom prst="rect">
            <a:avLst/>
          </a:prstGeom>
          <a:noFill/>
          <a:ln w="15875">
            <a:solidFill>
              <a:schemeClr val="tx1">
                <a:lumMod val="85000"/>
                <a:lumOff val="15000"/>
              </a:schemeClr>
            </a:solidFill>
            <a:miter lim="800000"/>
            <a:headEnd/>
            <a:tailEnd/>
          </a:ln>
        </p:spPr>
      </p:pic>
      <p:sp>
        <p:nvSpPr>
          <p:cNvPr id="197" name="TextBox 196"/>
          <p:cNvSpPr txBox="1"/>
          <p:nvPr/>
        </p:nvSpPr>
        <p:spPr>
          <a:xfrm>
            <a:off x="6781800" y="2438400"/>
            <a:ext cx="1219200" cy="769441"/>
          </a:xfrm>
          <a:prstGeom prst="rect">
            <a:avLst/>
          </a:prstGeom>
          <a:solidFill>
            <a:schemeClr val="accent1">
              <a:lumMod val="20000"/>
              <a:lumOff val="80000"/>
            </a:schemeClr>
          </a:solidFill>
          <a:ln>
            <a:solidFill>
              <a:schemeClr val="tx1"/>
            </a:solidFill>
          </a:ln>
        </p:spPr>
        <p:txBody>
          <a:bodyPr wrap="square" rtlCol="0">
            <a:spAutoFit/>
          </a:bodyPr>
          <a:lstStyle/>
          <a:p>
            <a:r>
              <a:rPr lang="en-US" sz="1100" dirty="0" smtClean="0"/>
              <a:t>Enter meals sold for cash headcount under Standard Military</a:t>
            </a:r>
            <a:endParaRPr lang="en-US" sz="1100" dirty="0"/>
          </a:p>
        </p:txBody>
      </p:sp>
      <p:cxnSp>
        <p:nvCxnSpPr>
          <p:cNvPr id="202" name="Straight Arrow Connector 201"/>
          <p:cNvCxnSpPr/>
          <p:nvPr/>
        </p:nvCxnSpPr>
        <p:spPr>
          <a:xfrm flipH="1">
            <a:off x="5562600" y="2895600"/>
            <a:ext cx="1143000" cy="381000"/>
          </a:xfrm>
          <a:prstGeom prst="straightConnector1">
            <a:avLst/>
          </a:prstGeom>
          <a:ln w="15875">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964795974"/>
      </p:ext>
    </p:extLst>
  </p:cSld>
  <p:clrMapOvr>
    <a:masterClrMapping/>
  </p:clrMapOvr>
  <p:transition spd="med">
    <p:fade/>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END OF MONTH INVENTORY</a:t>
            </a:r>
            <a:endParaRPr lang="en-US" dirty="0">
              <a:solidFill>
                <a:prstClr val="black"/>
              </a:solidFill>
            </a:endParaRPr>
          </a:p>
        </p:txBody>
      </p:sp>
      <p:sp>
        <p:nvSpPr>
          <p:cNvPr id="7" name="TextBox 6"/>
          <p:cNvSpPr txBox="1"/>
          <p:nvPr/>
        </p:nvSpPr>
        <p:spPr>
          <a:xfrm>
            <a:off x="224642" y="1600200"/>
            <a:ext cx="7928758" cy="4185761"/>
          </a:xfrm>
          <a:prstGeom prst="rect">
            <a:avLst/>
          </a:prstGeom>
          <a:noFill/>
        </p:spPr>
        <p:txBody>
          <a:bodyPr wrap="square" rtlCol="0">
            <a:spAutoFit/>
          </a:bodyPr>
          <a:lstStyle/>
          <a:p>
            <a:pPr marL="285750" indent="-285750">
              <a:buFont typeface="Arial" pitchFamily="34" charset="0"/>
              <a:buChar char="•"/>
            </a:pPr>
            <a:r>
              <a:rPr lang="en-US" sz="1400" dirty="0" smtClean="0"/>
              <a:t>Units that have a Consolidated shelf stock will</a:t>
            </a:r>
            <a:br>
              <a:rPr lang="en-US" sz="1400" dirty="0" smtClean="0"/>
            </a:br>
            <a:r>
              <a:rPr lang="en-US" sz="1400" dirty="0" smtClean="0"/>
              <a:t>be required to maintain a manual inventory of</a:t>
            </a:r>
            <a:br>
              <a:rPr lang="en-US" sz="1400" dirty="0" smtClean="0"/>
            </a:br>
            <a:r>
              <a:rPr lang="en-US" sz="1400" dirty="0" smtClean="0"/>
              <a:t>the shelf stock.</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Request CANNOT be submitted on the same </a:t>
            </a:r>
            <a:br>
              <a:rPr lang="en-US" sz="1400" dirty="0" smtClean="0"/>
            </a:br>
            <a:r>
              <a:rPr lang="en-US" sz="1400" dirty="0" smtClean="0"/>
              <a:t>date an Inventory is conducted.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 on the </a:t>
            </a:r>
            <a:r>
              <a:rPr lang="en-US" sz="1400" b="1" dirty="0" smtClean="0"/>
              <a:t>PHSYCIAL INVENTORY </a:t>
            </a:r>
            <a:br>
              <a:rPr lang="en-US" sz="1400" b="1" dirty="0" smtClean="0"/>
            </a:br>
            <a:r>
              <a:rPr lang="en-US" sz="1400" dirty="0" smtClean="0"/>
              <a:t>link under </a:t>
            </a:r>
            <a:r>
              <a:rPr lang="en-US" sz="1400" b="1" dirty="0" smtClean="0"/>
              <a:t>Inventory Management.</a:t>
            </a:r>
            <a:endParaRPr lang="en-US" sz="1400" dirty="0" smtClean="0"/>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a:t>
            </a:r>
            <a:r>
              <a:rPr lang="en-US" sz="1400" b="1" dirty="0" smtClean="0"/>
              <a:t>Monthly”</a:t>
            </a:r>
            <a:r>
              <a:rPr lang="en-US" sz="1400" dirty="0" smtClean="0"/>
              <a:t> for inventory</a:t>
            </a:r>
            <a:br>
              <a:rPr lang="en-US" sz="1400" dirty="0" smtClean="0"/>
            </a:br>
            <a:r>
              <a:rPr lang="en-US" sz="1400" dirty="0" smtClean="0"/>
              <a:t>type.</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Select the current month and </a:t>
            </a:r>
            <a:br>
              <a:rPr lang="en-US" sz="1400" dirty="0" smtClean="0"/>
            </a:br>
            <a:r>
              <a:rPr lang="en-US" sz="1400" dirty="0" smtClean="0"/>
              <a:t>then click on the </a:t>
            </a:r>
            <a:r>
              <a:rPr lang="en-US" sz="1400" b="1" dirty="0" smtClean="0"/>
              <a:t>NEXT</a:t>
            </a:r>
            <a:r>
              <a:rPr lang="en-US" sz="1400" dirty="0" smtClean="0"/>
              <a:t> button.  </a:t>
            </a:r>
            <a:br>
              <a:rPr lang="en-US" sz="1400" dirty="0" smtClean="0"/>
            </a:br>
            <a:r>
              <a:rPr lang="en-US" sz="1400" dirty="0" smtClean="0"/>
              <a:t>This will open a Physical </a:t>
            </a:r>
            <a:br>
              <a:rPr lang="en-US" sz="1400" dirty="0" smtClean="0"/>
            </a:br>
            <a:r>
              <a:rPr lang="en-US" sz="1400" dirty="0" smtClean="0"/>
              <a:t>Inventory Warnings/Alerts </a:t>
            </a:r>
            <a:br>
              <a:rPr lang="en-US" sz="1400" dirty="0" smtClean="0"/>
            </a:br>
            <a:r>
              <a:rPr lang="en-US" sz="1400" dirty="0" smtClean="0"/>
              <a:t>page</a:t>
            </a:r>
            <a:endParaRPr lang="en-US" sz="1400" dirty="0"/>
          </a:p>
          <a:p>
            <a:pPr marL="285750" indent="-285750">
              <a:buFont typeface="Arial" pitchFamily="34" charset="0"/>
              <a:buChar char="•"/>
            </a:pPr>
            <a:endParaRPr lang="en-US" sz="1400" i="1" dirty="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5" name="Group 4"/>
          <p:cNvGrpSpPr/>
          <p:nvPr/>
        </p:nvGrpSpPr>
        <p:grpSpPr>
          <a:xfrm>
            <a:off x="4114800" y="1676400"/>
            <a:ext cx="4724400" cy="1371600"/>
            <a:chOff x="3429000" y="2209800"/>
            <a:chExt cx="4495800" cy="1279040"/>
          </a:xfrm>
        </p:grpSpPr>
        <p:pic>
          <p:nvPicPr>
            <p:cNvPr id="4098"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1509" r="8872" b="45102"/>
            <a:stretch/>
          </p:blipFill>
          <p:spPr bwMode="auto">
            <a:xfrm>
              <a:off x="3429000" y="2209800"/>
              <a:ext cx="4495800" cy="1279040"/>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3" name="Rounded Rectangle 2"/>
            <p:cNvSpPr/>
            <p:nvPr/>
          </p:nvSpPr>
          <p:spPr>
            <a:xfrm>
              <a:off x="4876800" y="2971800"/>
              <a:ext cx="1295400" cy="228600"/>
            </a:xfrm>
            <a:prstGeom prst="roundRect">
              <a:avLst/>
            </a:prstGeom>
            <a:noFill/>
            <a:ln w="25400">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pic>
        <p:nvPicPr>
          <p:cNvPr id="4099" name="Picture 3"/>
          <p:cNvPicPr>
            <a:picLocks noChangeAspect="1" noChangeArrowheads="1"/>
          </p:cNvPicPr>
          <p:nvPr/>
        </p:nvPicPr>
        <p:blipFill rotWithShape="1">
          <a:blip r:embed="rId3" cstate="print">
            <a:extLst>
              <a:ext uri="{28A0092B-C50C-407E-A947-70E740481C1C}">
                <a14:useLocalDpi xmlns:a14="http://schemas.microsoft.com/office/drawing/2010/main" xmlns="" val="0"/>
              </a:ext>
            </a:extLst>
          </a:blip>
          <a:srcRect t="27685" r="24114" b="39645"/>
          <a:stretch/>
        </p:blipFill>
        <p:spPr bwMode="auto">
          <a:xfrm>
            <a:off x="3352800" y="3048000"/>
            <a:ext cx="5486400" cy="1569691"/>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4101" name="Picture 5"/>
          <p:cNvPicPr>
            <a:picLocks noChangeAspect="1" noChangeArrowheads="1"/>
          </p:cNvPicPr>
          <p:nvPr/>
        </p:nvPicPr>
        <p:blipFill rotWithShape="1">
          <a:blip r:embed="rId4" cstate="print">
            <a:extLst>
              <a:ext uri="{28A0092B-C50C-407E-A947-70E740481C1C}">
                <a14:useLocalDpi xmlns:a14="http://schemas.microsoft.com/office/drawing/2010/main" xmlns="" val="0"/>
              </a:ext>
            </a:extLst>
          </a:blip>
          <a:srcRect t="21137" b="44604"/>
          <a:stretch/>
        </p:blipFill>
        <p:spPr bwMode="auto">
          <a:xfrm>
            <a:off x="2895600" y="4648200"/>
            <a:ext cx="5943600" cy="1752600"/>
          </a:xfrm>
          <a:prstGeom prst="rect">
            <a:avLst/>
          </a:prstGeom>
          <a:noFill/>
          <a:ln w="25400">
            <a:solidFill>
              <a:schemeClr val="bg2">
                <a:lumMod val="25000"/>
              </a:schemeClr>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11" name="Group 10"/>
          <p:cNvGrpSpPr>
            <a:grpSpLocks/>
          </p:cNvGrpSpPr>
          <p:nvPr/>
        </p:nvGrpSpPr>
        <p:grpSpPr bwMode="auto">
          <a:xfrm>
            <a:off x="152400" y="152400"/>
            <a:ext cx="1219200" cy="1114425"/>
            <a:chOff x="33" y="60"/>
            <a:chExt cx="577" cy="559"/>
          </a:xfrm>
        </p:grpSpPr>
        <p:sp>
          <p:nvSpPr>
            <p:cNvPr id="12" name="Freeform 11"/>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11"/>
            <p:cNvGrpSpPr>
              <a:grpSpLocks/>
            </p:cNvGrpSpPr>
            <p:nvPr/>
          </p:nvGrpSpPr>
          <p:grpSpPr bwMode="auto">
            <a:xfrm>
              <a:off x="207" y="555"/>
              <a:ext cx="26" cy="35"/>
              <a:chOff x="207" y="555"/>
              <a:chExt cx="26" cy="35"/>
            </a:xfrm>
          </p:grpSpPr>
          <p:sp>
            <p:nvSpPr>
              <p:cNvPr id="191"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7" name="Group 22"/>
            <p:cNvGrpSpPr>
              <a:grpSpLocks/>
            </p:cNvGrpSpPr>
            <p:nvPr/>
          </p:nvGrpSpPr>
          <p:grpSpPr bwMode="auto">
            <a:xfrm>
              <a:off x="232" y="565"/>
              <a:ext cx="19" cy="28"/>
              <a:chOff x="232" y="565"/>
              <a:chExt cx="19" cy="28"/>
            </a:xfrm>
          </p:grpSpPr>
          <p:sp>
            <p:nvSpPr>
              <p:cNvPr id="189"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9" name="Group 26"/>
            <p:cNvGrpSpPr>
              <a:grpSpLocks/>
            </p:cNvGrpSpPr>
            <p:nvPr/>
          </p:nvGrpSpPr>
          <p:grpSpPr bwMode="auto">
            <a:xfrm>
              <a:off x="321" y="574"/>
              <a:ext cx="26" cy="30"/>
              <a:chOff x="321" y="574"/>
              <a:chExt cx="26" cy="30"/>
            </a:xfrm>
          </p:grpSpPr>
          <p:sp>
            <p:nvSpPr>
              <p:cNvPr id="187"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0"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3" name="Group 42"/>
            <p:cNvGrpSpPr>
              <a:grpSpLocks/>
            </p:cNvGrpSpPr>
            <p:nvPr/>
          </p:nvGrpSpPr>
          <p:grpSpPr bwMode="auto">
            <a:xfrm>
              <a:off x="132" y="137"/>
              <a:ext cx="26" cy="33"/>
              <a:chOff x="132" y="137"/>
              <a:chExt cx="26" cy="33"/>
            </a:xfrm>
          </p:grpSpPr>
          <p:sp>
            <p:nvSpPr>
              <p:cNvPr id="185"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4" name="Group 45"/>
            <p:cNvGrpSpPr>
              <a:grpSpLocks/>
            </p:cNvGrpSpPr>
            <p:nvPr/>
          </p:nvGrpSpPr>
          <p:grpSpPr bwMode="auto">
            <a:xfrm>
              <a:off x="147" y="119"/>
              <a:ext cx="31" cy="32"/>
              <a:chOff x="147" y="119"/>
              <a:chExt cx="31" cy="32"/>
            </a:xfrm>
          </p:grpSpPr>
          <p:sp>
            <p:nvSpPr>
              <p:cNvPr id="183"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5"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52"/>
            <p:cNvGrpSpPr>
              <a:grpSpLocks/>
            </p:cNvGrpSpPr>
            <p:nvPr/>
          </p:nvGrpSpPr>
          <p:grpSpPr bwMode="auto">
            <a:xfrm>
              <a:off x="293" y="71"/>
              <a:ext cx="21" cy="29"/>
              <a:chOff x="293" y="71"/>
              <a:chExt cx="21" cy="29"/>
            </a:xfrm>
          </p:grpSpPr>
          <p:sp>
            <p:nvSpPr>
              <p:cNvPr id="181"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55"/>
            <p:cNvGrpSpPr>
              <a:grpSpLocks/>
            </p:cNvGrpSpPr>
            <p:nvPr/>
          </p:nvGrpSpPr>
          <p:grpSpPr bwMode="auto">
            <a:xfrm>
              <a:off x="334" y="71"/>
              <a:ext cx="30" cy="32"/>
              <a:chOff x="334" y="71"/>
              <a:chExt cx="30" cy="32"/>
            </a:xfrm>
          </p:grpSpPr>
          <p:sp>
            <p:nvSpPr>
              <p:cNvPr id="179"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8"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9"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1" name="Group 68"/>
            <p:cNvGrpSpPr>
              <a:grpSpLocks/>
            </p:cNvGrpSpPr>
            <p:nvPr/>
          </p:nvGrpSpPr>
          <p:grpSpPr bwMode="auto">
            <a:xfrm>
              <a:off x="101" y="265"/>
              <a:ext cx="213" cy="117"/>
              <a:chOff x="101" y="265"/>
              <a:chExt cx="213" cy="117"/>
            </a:xfrm>
          </p:grpSpPr>
          <p:sp>
            <p:nvSpPr>
              <p:cNvPr id="177"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1"/>
            <p:cNvGrpSpPr>
              <a:grpSpLocks/>
            </p:cNvGrpSpPr>
            <p:nvPr/>
          </p:nvGrpSpPr>
          <p:grpSpPr bwMode="auto">
            <a:xfrm>
              <a:off x="206" y="293"/>
              <a:ext cx="109" cy="70"/>
              <a:chOff x="206" y="293"/>
              <a:chExt cx="109" cy="70"/>
            </a:xfrm>
          </p:grpSpPr>
          <p:sp>
            <p:nvSpPr>
              <p:cNvPr id="175"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74"/>
            <p:cNvGrpSpPr>
              <a:grpSpLocks/>
            </p:cNvGrpSpPr>
            <p:nvPr/>
          </p:nvGrpSpPr>
          <p:grpSpPr bwMode="auto">
            <a:xfrm>
              <a:off x="313" y="262"/>
              <a:ext cx="226" cy="120"/>
              <a:chOff x="313" y="262"/>
              <a:chExt cx="226" cy="120"/>
            </a:xfrm>
          </p:grpSpPr>
          <p:sp>
            <p:nvSpPr>
              <p:cNvPr id="173"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4"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4" name="Group 77"/>
            <p:cNvGrpSpPr>
              <a:grpSpLocks/>
            </p:cNvGrpSpPr>
            <p:nvPr/>
          </p:nvGrpSpPr>
          <p:grpSpPr bwMode="auto">
            <a:xfrm>
              <a:off x="313" y="290"/>
              <a:ext cx="115" cy="72"/>
              <a:chOff x="313" y="290"/>
              <a:chExt cx="115" cy="72"/>
            </a:xfrm>
          </p:grpSpPr>
          <p:sp>
            <p:nvSpPr>
              <p:cNvPr id="171"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2"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80"/>
            <p:cNvGrpSpPr>
              <a:grpSpLocks/>
            </p:cNvGrpSpPr>
            <p:nvPr/>
          </p:nvGrpSpPr>
          <p:grpSpPr bwMode="auto">
            <a:xfrm>
              <a:off x="264" y="288"/>
              <a:ext cx="93" cy="109"/>
              <a:chOff x="264" y="288"/>
              <a:chExt cx="93" cy="109"/>
            </a:xfrm>
          </p:grpSpPr>
          <p:sp>
            <p:nvSpPr>
              <p:cNvPr id="169"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0"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6"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7" name="Group 84"/>
            <p:cNvGrpSpPr>
              <a:grpSpLocks/>
            </p:cNvGrpSpPr>
            <p:nvPr/>
          </p:nvGrpSpPr>
          <p:grpSpPr bwMode="auto">
            <a:xfrm>
              <a:off x="273" y="265"/>
              <a:ext cx="27" cy="16"/>
              <a:chOff x="273" y="265"/>
              <a:chExt cx="27" cy="16"/>
            </a:xfrm>
          </p:grpSpPr>
          <p:sp>
            <p:nvSpPr>
              <p:cNvPr id="167"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8"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8"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9"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0"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1"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2"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1"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2" name="Group 101"/>
            <p:cNvGrpSpPr>
              <a:grpSpLocks/>
            </p:cNvGrpSpPr>
            <p:nvPr/>
          </p:nvGrpSpPr>
          <p:grpSpPr bwMode="auto">
            <a:xfrm>
              <a:off x="248" y="386"/>
              <a:ext cx="125" cy="123"/>
              <a:chOff x="248" y="386"/>
              <a:chExt cx="125" cy="123"/>
            </a:xfrm>
          </p:grpSpPr>
          <p:sp>
            <p:nvSpPr>
              <p:cNvPr id="125"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6"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2"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3"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3"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3"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4"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1"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3"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5" name="Group 156"/>
            <p:cNvGrpSpPr>
              <a:grpSpLocks/>
            </p:cNvGrpSpPr>
            <p:nvPr/>
          </p:nvGrpSpPr>
          <p:grpSpPr bwMode="auto">
            <a:xfrm>
              <a:off x="372" y="175"/>
              <a:ext cx="91" cy="83"/>
              <a:chOff x="372" y="175"/>
              <a:chExt cx="91" cy="83"/>
            </a:xfrm>
          </p:grpSpPr>
          <p:sp>
            <p:nvSpPr>
              <p:cNvPr id="123"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4"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6" name="Group 159"/>
            <p:cNvGrpSpPr>
              <a:grpSpLocks/>
            </p:cNvGrpSpPr>
            <p:nvPr/>
          </p:nvGrpSpPr>
          <p:grpSpPr bwMode="auto">
            <a:xfrm>
              <a:off x="171" y="173"/>
              <a:ext cx="91" cy="85"/>
              <a:chOff x="171" y="173"/>
              <a:chExt cx="91" cy="85"/>
            </a:xfrm>
          </p:grpSpPr>
          <p:sp>
            <p:nvSpPr>
              <p:cNvPr id="121"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7"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0" name="Group 165"/>
            <p:cNvGrpSpPr>
              <a:grpSpLocks/>
            </p:cNvGrpSpPr>
            <p:nvPr/>
          </p:nvGrpSpPr>
          <p:grpSpPr bwMode="auto">
            <a:xfrm>
              <a:off x="226" y="481"/>
              <a:ext cx="196" cy="30"/>
              <a:chOff x="226" y="481"/>
              <a:chExt cx="196" cy="30"/>
            </a:xfrm>
          </p:grpSpPr>
          <p:grpSp>
            <p:nvGrpSpPr>
              <p:cNvPr id="103" name="Group 166"/>
              <p:cNvGrpSpPr>
                <a:grpSpLocks/>
              </p:cNvGrpSpPr>
              <p:nvPr/>
            </p:nvGrpSpPr>
            <p:grpSpPr bwMode="auto">
              <a:xfrm>
                <a:off x="226" y="481"/>
                <a:ext cx="68" cy="30"/>
                <a:chOff x="226" y="481"/>
                <a:chExt cx="68" cy="30"/>
              </a:xfrm>
            </p:grpSpPr>
            <p:sp>
              <p:nvSpPr>
                <p:cNvPr id="119"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69"/>
              <p:cNvGrpSpPr>
                <a:grpSpLocks/>
              </p:cNvGrpSpPr>
              <p:nvPr/>
            </p:nvGrpSpPr>
            <p:grpSpPr bwMode="auto">
              <a:xfrm>
                <a:off x="244" y="482"/>
                <a:ext cx="83" cy="29"/>
                <a:chOff x="244" y="482"/>
                <a:chExt cx="83" cy="29"/>
              </a:xfrm>
            </p:grpSpPr>
            <p:sp>
              <p:nvSpPr>
                <p:cNvPr id="117"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2"/>
              <p:cNvGrpSpPr>
                <a:grpSpLocks/>
              </p:cNvGrpSpPr>
              <p:nvPr/>
            </p:nvGrpSpPr>
            <p:grpSpPr bwMode="auto">
              <a:xfrm>
                <a:off x="271" y="482"/>
                <a:ext cx="81" cy="29"/>
                <a:chOff x="271" y="482"/>
                <a:chExt cx="81" cy="29"/>
              </a:xfrm>
            </p:grpSpPr>
            <p:sp>
              <p:nvSpPr>
                <p:cNvPr id="115"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75"/>
              <p:cNvGrpSpPr>
                <a:grpSpLocks/>
              </p:cNvGrpSpPr>
              <p:nvPr/>
            </p:nvGrpSpPr>
            <p:grpSpPr bwMode="auto">
              <a:xfrm>
                <a:off x="300" y="482"/>
                <a:ext cx="87" cy="29"/>
                <a:chOff x="300" y="482"/>
                <a:chExt cx="87" cy="29"/>
              </a:xfrm>
            </p:grpSpPr>
            <p:sp>
              <p:nvSpPr>
                <p:cNvPr id="113"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8"/>
              <p:cNvGrpSpPr>
                <a:grpSpLocks/>
              </p:cNvGrpSpPr>
              <p:nvPr/>
            </p:nvGrpSpPr>
            <p:grpSpPr bwMode="auto">
              <a:xfrm>
                <a:off x="334" y="482"/>
                <a:ext cx="80" cy="29"/>
                <a:chOff x="334" y="482"/>
                <a:chExt cx="80" cy="29"/>
              </a:xfrm>
            </p:grpSpPr>
            <p:sp>
              <p:nvSpPr>
                <p:cNvPr id="111"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2"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81"/>
              <p:cNvGrpSpPr>
                <a:grpSpLocks/>
              </p:cNvGrpSpPr>
              <p:nvPr/>
            </p:nvGrpSpPr>
            <p:grpSpPr bwMode="auto">
              <a:xfrm>
                <a:off x="363" y="482"/>
                <a:ext cx="59" cy="29"/>
                <a:chOff x="363" y="482"/>
                <a:chExt cx="59" cy="29"/>
              </a:xfrm>
            </p:grpSpPr>
            <p:sp>
              <p:nvSpPr>
                <p:cNvPr id="109"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0"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1"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2"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375"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376"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377"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7" name="Straight Connector 196"/>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745808043"/>
      </p:ext>
    </p:extLst>
  </p:cSld>
  <p:clrMapOvr>
    <a:masterClrMapping/>
  </p:clrMapOvr>
  <p:transition spd="med">
    <p:fade/>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END OF MONTH INVENTORY</a:t>
            </a:r>
            <a:endParaRPr lang="en-US" dirty="0">
              <a:solidFill>
                <a:prstClr val="black"/>
              </a:solidFill>
            </a:endParaRPr>
          </a:p>
        </p:txBody>
      </p:sp>
      <p:sp>
        <p:nvSpPr>
          <p:cNvPr id="7" name="TextBox 6"/>
          <p:cNvSpPr txBox="1"/>
          <p:nvPr/>
        </p:nvSpPr>
        <p:spPr>
          <a:xfrm>
            <a:off x="224642" y="1752600"/>
            <a:ext cx="7928758" cy="2893100"/>
          </a:xfrm>
          <a:prstGeom prst="rect">
            <a:avLst/>
          </a:prstGeom>
          <a:noFill/>
        </p:spPr>
        <p:txBody>
          <a:bodyPr wrap="square" rtlCol="0">
            <a:spAutoFit/>
          </a:bodyPr>
          <a:lstStyle/>
          <a:p>
            <a:pPr marL="285750" indent="-285750">
              <a:buFont typeface="Arial" pitchFamily="34" charset="0"/>
              <a:buChar char="•"/>
            </a:pPr>
            <a:r>
              <a:rPr lang="en-US" sz="1400" dirty="0" smtClean="0"/>
              <a:t>Click on the </a:t>
            </a:r>
            <a:r>
              <a:rPr lang="en-US" sz="1400" b="1" dirty="0" smtClean="0"/>
              <a:t>PRINT COUNT SHEETS</a:t>
            </a:r>
            <a:r>
              <a:rPr lang="en-US" sz="1400" dirty="0" smtClean="0"/>
              <a:t> button.  This will set the inventory date and activate the </a:t>
            </a:r>
            <a:r>
              <a:rPr lang="en-US" sz="1400" b="1" dirty="0" smtClean="0"/>
              <a:t>ENTER COUNTS</a:t>
            </a:r>
            <a:r>
              <a:rPr lang="en-US" sz="1400" dirty="0" smtClean="0"/>
              <a:t> button.  The count sheets will provide you a list of grocery items that were drawn from since the previous inventory.</a:t>
            </a:r>
          </a:p>
          <a:p>
            <a:pPr marL="285750" indent="-285750">
              <a:buFont typeface="Arial" pitchFamily="34" charset="0"/>
              <a:buChar char="•"/>
            </a:pPr>
            <a:endParaRPr lang="en-US" sz="1400" i="1" dirty="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Click on the </a:t>
            </a:r>
            <a:r>
              <a:rPr lang="en-US" sz="1400" b="1" dirty="0" smtClean="0"/>
              <a:t>ENTER COUNTS </a:t>
            </a:r>
            <a:r>
              <a:rPr lang="en-US" sz="1400" dirty="0" smtClean="0"/>
              <a:t>to open the inventory page</a:t>
            </a:r>
          </a:p>
          <a:p>
            <a:endParaRPr lang="en-US" sz="1400" i="1" dirty="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4101" name="Picture 5"/>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1137" b="44604"/>
          <a:stretch/>
        </p:blipFill>
        <p:spPr bwMode="auto">
          <a:xfrm>
            <a:off x="2438400" y="2286000"/>
            <a:ext cx="6173614" cy="1676400"/>
          </a:xfrm>
          <a:prstGeom prst="rect">
            <a:avLst/>
          </a:prstGeom>
          <a:noFill/>
          <a:ln w="952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5122" name="Picture 2"/>
          <p:cNvPicPr>
            <a:picLocks noChangeAspect="1" noChangeArrowheads="1"/>
          </p:cNvPicPr>
          <p:nvPr/>
        </p:nvPicPr>
        <p:blipFill rotWithShape="1">
          <a:blip r:embed="rId3" cstate="print">
            <a:extLst>
              <a:ext uri="{28A0092B-C50C-407E-A947-70E740481C1C}">
                <a14:useLocalDpi xmlns:a14="http://schemas.microsoft.com/office/drawing/2010/main" xmlns="" val="0"/>
              </a:ext>
            </a:extLst>
          </a:blip>
          <a:srcRect t="21185" r="3280" b="51092"/>
          <a:stretch/>
        </p:blipFill>
        <p:spPr bwMode="auto">
          <a:xfrm>
            <a:off x="2257954" y="4495800"/>
            <a:ext cx="6505046" cy="1828800"/>
          </a:xfrm>
          <a:prstGeom prst="rect">
            <a:avLst/>
          </a:prstGeom>
          <a:noFill/>
          <a:ln w="952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8" name="Group 7"/>
          <p:cNvGrpSpPr>
            <a:grpSpLocks/>
          </p:cNvGrpSpPr>
          <p:nvPr/>
        </p:nvGrpSpPr>
        <p:grpSpPr bwMode="auto">
          <a:xfrm>
            <a:off x="2286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spTree>
    <p:extLst>
      <p:ext uri="{BB962C8B-B14F-4D97-AF65-F5344CB8AC3E}">
        <p14:creationId xmlns:p14="http://schemas.microsoft.com/office/powerpoint/2010/main" xmlns="" val="3847518322"/>
      </p:ext>
    </p:extLst>
  </p:cSld>
  <p:clrMapOvr>
    <a:masterClrMapping/>
  </p:clrMapOvr>
  <p:transition spd="med">
    <p:fade/>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END OF MONTH INVENTORY</a:t>
            </a:r>
            <a:endParaRPr lang="en-US" dirty="0">
              <a:solidFill>
                <a:prstClr val="black"/>
              </a:solidFill>
            </a:endParaRPr>
          </a:p>
        </p:txBody>
      </p:sp>
      <p:sp>
        <p:nvSpPr>
          <p:cNvPr id="7" name="TextBox 6"/>
          <p:cNvSpPr txBox="1"/>
          <p:nvPr/>
        </p:nvSpPr>
        <p:spPr>
          <a:xfrm>
            <a:off x="224642" y="1600200"/>
            <a:ext cx="7928758" cy="3539430"/>
          </a:xfrm>
          <a:prstGeom prst="rect">
            <a:avLst/>
          </a:prstGeom>
          <a:noFill/>
        </p:spPr>
        <p:txBody>
          <a:bodyPr wrap="square" rtlCol="0">
            <a:spAutoFit/>
          </a:bodyPr>
          <a:lstStyle/>
          <a:p>
            <a:pPr marL="285750" indent="-285750">
              <a:buFont typeface="Arial" pitchFamily="34" charset="0"/>
              <a:buChar char="•"/>
            </a:pPr>
            <a:r>
              <a:rPr lang="en-US" sz="1400" dirty="0" smtClean="0"/>
              <a:t>Using the count sheets, </a:t>
            </a:r>
            <a:br>
              <a:rPr lang="en-US" sz="1400" dirty="0" smtClean="0"/>
            </a:br>
            <a:r>
              <a:rPr lang="en-US" sz="1400" dirty="0" smtClean="0"/>
              <a:t>update the inventory on hand.</a:t>
            </a:r>
          </a:p>
          <a:p>
            <a:pPr marL="742950" lvl="1" indent="-285750">
              <a:buFont typeface="Arial" pitchFamily="34" charset="0"/>
              <a:buChar char="•"/>
            </a:pPr>
            <a:r>
              <a:rPr lang="en-US" sz="1400" dirty="0" smtClean="0"/>
              <a:t>Semi-perishable only</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Additional items can be added</a:t>
            </a:r>
            <a:br>
              <a:rPr lang="en-US" sz="1400" dirty="0" smtClean="0"/>
            </a:br>
            <a:r>
              <a:rPr lang="en-US" sz="1400" dirty="0" smtClean="0"/>
              <a:t>to the inventory if this are not</a:t>
            </a:r>
            <a:br>
              <a:rPr lang="en-US" sz="1400" dirty="0" smtClean="0"/>
            </a:br>
            <a:r>
              <a:rPr lang="en-US" sz="1400" dirty="0" smtClean="0"/>
              <a:t>listed.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Units that have a consolidated</a:t>
            </a:r>
            <a:br>
              <a:rPr lang="en-US" sz="1400" dirty="0" smtClean="0"/>
            </a:br>
            <a:r>
              <a:rPr lang="en-US" sz="1400" dirty="0" smtClean="0"/>
              <a:t>shelf stock need to zero out</a:t>
            </a:r>
            <a:r>
              <a:rPr lang="en-US" sz="1400" dirty="0"/>
              <a:t/>
            </a:r>
            <a:br>
              <a:rPr lang="en-US" sz="1400" dirty="0"/>
            </a:br>
            <a:r>
              <a:rPr lang="en-US" sz="1400" dirty="0" smtClean="0"/>
              <a:t>all items and record shelf stock</a:t>
            </a:r>
            <a:br>
              <a:rPr lang="en-US" sz="1400" dirty="0" smtClean="0"/>
            </a:br>
            <a:r>
              <a:rPr lang="en-US" sz="1400" dirty="0" smtClean="0"/>
              <a:t>manually</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Print the Recount Sheets to</a:t>
            </a:r>
            <a:br>
              <a:rPr lang="en-US" sz="1400" dirty="0" smtClean="0"/>
            </a:br>
            <a:r>
              <a:rPr lang="en-US" sz="1400" dirty="0" smtClean="0"/>
              <a:t>ensure counts have been </a:t>
            </a:r>
            <a:br>
              <a:rPr lang="en-US" sz="1400" dirty="0" smtClean="0"/>
            </a:br>
            <a:r>
              <a:rPr lang="en-US" sz="1400" dirty="0" smtClean="0"/>
              <a:t>entered for each item.   </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5" name="Group 4"/>
          <p:cNvGrpSpPr/>
          <p:nvPr/>
        </p:nvGrpSpPr>
        <p:grpSpPr>
          <a:xfrm>
            <a:off x="2971800" y="1600200"/>
            <a:ext cx="5467474" cy="3867895"/>
            <a:chOff x="2912423" y="2273633"/>
            <a:chExt cx="5526851" cy="3194462"/>
          </a:xfrm>
        </p:grpSpPr>
        <p:pic>
          <p:nvPicPr>
            <p:cNvPr id="6147" name="Picture 3"/>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0142" r="2479" b="10900"/>
            <a:stretch/>
          </p:blipFill>
          <p:spPr bwMode="auto">
            <a:xfrm>
              <a:off x="2912423" y="2273633"/>
              <a:ext cx="5526851" cy="3194462"/>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3" name="Rounded Rectangle 2"/>
            <p:cNvSpPr/>
            <p:nvPr/>
          </p:nvSpPr>
          <p:spPr>
            <a:xfrm>
              <a:off x="3488375" y="2350325"/>
              <a:ext cx="990600" cy="164767"/>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9" name="Group 8"/>
          <p:cNvGrpSpPr>
            <a:grpSpLocks/>
          </p:cNvGrpSpPr>
          <p:nvPr/>
        </p:nvGrpSpPr>
        <p:grpSpPr bwMode="auto">
          <a:xfrm>
            <a:off x="152400" y="152400"/>
            <a:ext cx="1219200" cy="1114425"/>
            <a:chOff x="33" y="60"/>
            <a:chExt cx="577" cy="559"/>
          </a:xfrm>
        </p:grpSpPr>
        <p:sp>
          <p:nvSpPr>
            <p:cNvPr id="10" name="Freeform 9"/>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4" name="Group 211"/>
            <p:cNvGrpSpPr>
              <a:grpSpLocks/>
            </p:cNvGrpSpPr>
            <p:nvPr/>
          </p:nvGrpSpPr>
          <p:grpSpPr bwMode="auto">
            <a:xfrm>
              <a:off x="207" y="555"/>
              <a:ext cx="26" cy="35"/>
              <a:chOff x="207" y="555"/>
              <a:chExt cx="26" cy="35"/>
            </a:xfrm>
          </p:grpSpPr>
          <p:sp>
            <p:nvSpPr>
              <p:cNvPr id="189"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5" name="Group 22"/>
            <p:cNvGrpSpPr>
              <a:grpSpLocks/>
            </p:cNvGrpSpPr>
            <p:nvPr/>
          </p:nvGrpSpPr>
          <p:grpSpPr bwMode="auto">
            <a:xfrm>
              <a:off x="232" y="565"/>
              <a:ext cx="19" cy="28"/>
              <a:chOff x="232" y="565"/>
              <a:chExt cx="19" cy="28"/>
            </a:xfrm>
          </p:grpSpPr>
          <p:sp>
            <p:nvSpPr>
              <p:cNvPr id="187"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6"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7" name="Group 26"/>
            <p:cNvGrpSpPr>
              <a:grpSpLocks/>
            </p:cNvGrpSpPr>
            <p:nvPr/>
          </p:nvGrpSpPr>
          <p:grpSpPr bwMode="auto">
            <a:xfrm>
              <a:off x="321" y="574"/>
              <a:ext cx="26" cy="30"/>
              <a:chOff x="321" y="574"/>
              <a:chExt cx="26" cy="30"/>
            </a:xfrm>
          </p:grpSpPr>
          <p:sp>
            <p:nvSpPr>
              <p:cNvPr id="185"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8"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1" name="Group 42"/>
            <p:cNvGrpSpPr>
              <a:grpSpLocks/>
            </p:cNvGrpSpPr>
            <p:nvPr/>
          </p:nvGrpSpPr>
          <p:grpSpPr bwMode="auto">
            <a:xfrm>
              <a:off x="132" y="137"/>
              <a:ext cx="26" cy="33"/>
              <a:chOff x="132" y="137"/>
              <a:chExt cx="26" cy="33"/>
            </a:xfrm>
          </p:grpSpPr>
          <p:sp>
            <p:nvSpPr>
              <p:cNvPr id="183"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2" name="Group 45"/>
            <p:cNvGrpSpPr>
              <a:grpSpLocks/>
            </p:cNvGrpSpPr>
            <p:nvPr/>
          </p:nvGrpSpPr>
          <p:grpSpPr bwMode="auto">
            <a:xfrm>
              <a:off x="147" y="119"/>
              <a:ext cx="31" cy="32"/>
              <a:chOff x="147" y="119"/>
              <a:chExt cx="31" cy="32"/>
            </a:xfrm>
          </p:grpSpPr>
          <p:sp>
            <p:nvSpPr>
              <p:cNvPr id="181"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3"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7" name="Group 52"/>
            <p:cNvGrpSpPr>
              <a:grpSpLocks/>
            </p:cNvGrpSpPr>
            <p:nvPr/>
          </p:nvGrpSpPr>
          <p:grpSpPr bwMode="auto">
            <a:xfrm>
              <a:off x="293" y="71"/>
              <a:ext cx="21" cy="29"/>
              <a:chOff x="293" y="71"/>
              <a:chExt cx="21" cy="29"/>
            </a:xfrm>
          </p:grpSpPr>
          <p:sp>
            <p:nvSpPr>
              <p:cNvPr id="179"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0"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8" name="Group 55"/>
            <p:cNvGrpSpPr>
              <a:grpSpLocks/>
            </p:cNvGrpSpPr>
            <p:nvPr/>
          </p:nvGrpSpPr>
          <p:grpSpPr bwMode="auto">
            <a:xfrm>
              <a:off x="334" y="71"/>
              <a:ext cx="30" cy="32"/>
              <a:chOff x="334" y="71"/>
              <a:chExt cx="30" cy="32"/>
            </a:xfrm>
          </p:grpSpPr>
          <p:sp>
            <p:nvSpPr>
              <p:cNvPr id="177"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8"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6"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7"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9" name="Group 68"/>
            <p:cNvGrpSpPr>
              <a:grpSpLocks/>
            </p:cNvGrpSpPr>
            <p:nvPr/>
          </p:nvGrpSpPr>
          <p:grpSpPr bwMode="auto">
            <a:xfrm>
              <a:off x="101" y="265"/>
              <a:ext cx="213" cy="117"/>
              <a:chOff x="101" y="265"/>
              <a:chExt cx="213" cy="117"/>
            </a:xfrm>
          </p:grpSpPr>
          <p:sp>
            <p:nvSpPr>
              <p:cNvPr id="175"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0" name="Group 71"/>
            <p:cNvGrpSpPr>
              <a:grpSpLocks/>
            </p:cNvGrpSpPr>
            <p:nvPr/>
          </p:nvGrpSpPr>
          <p:grpSpPr bwMode="auto">
            <a:xfrm>
              <a:off x="206" y="293"/>
              <a:ext cx="109" cy="70"/>
              <a:chOff x="206" y="293"/>
              <a:chExt cx="109" cy="70"/>
            </a:xfrm>
          </p:grpSpPr>
          <p:sp>
            <p:nvSpPr>
              <p:cNvPr id="173"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1" name="Group 74"/>
            <p:cNvGrpSpPr>
              <a:grpSpLocks/>
            </p:cNvGrpSpPr>
            <p:nvPr/>
          </p:nvGrpSpPr>
          <p:grpSpPr bwMode="auto">
            <a:xfrm>
              <a:off x="313" y="262"/>
              <a:ext cx="226" cy="120"/>
              <a:chOff x="313" y="262"/>
              <a:chExt cx="226" cy="120"/>
            </a:xfrm>
          </p:grpSpPr>
          <p:sp>
            <p:nvSpPr>
              <p:cNvPr id="171"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2"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2" name="Group 77"/>
            <p:cNvGrpSpPr>
              <a:grpSpLocks/>
            </p:cNvGrpSpPr>
            <p:nvPr/>
          </p:nvGrpSpPr>
          <p:grpSpPr bwMode="auto">
            <a:xfrm>
              <a:off x="313" y="290"/>
              <a:ext cx="115" cy="72"/>
              <a:chOff x="313" y="290"/>
              <a:chExt cx="115" cy="72"/>
            </a:xfrm>
          </p:grpSpPr>
          <p:sp>
            <p:nvSpPr>
              <p:cNvPr id="169"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0"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3" name="Group 80"/>
            <p:cNvGrpSpPr>
              <a:grpSpLocks/>
            </p:cNvGrpSpPr>
            <p:nvPr/>
          </p:nvGrpSpPr>
          <p:grpSpPr bwMode="auto">
            <a:xfrm>
              <a:off x="264" y="288"/>
              <a:ext cx="93" cy="109"/>
              <a:chOff x="264" y="288"/>
              <a:chExt cx="93" cy="109"/>
            </a:xfrm>
          </p:grpSpPr>
          <p:sp>
            <p:nvSpPr>
              <p:cNvPr id="167"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8"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4"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5" name="Group 84"/>
            <p:cNvGrpSpPr>
              <a:grpSpLocks/>
            </p:cNvGrpSpPr>
            <p:nvPr/>
          </p:nvGrpSpPr>
          <p:grpSpPr bwMode="auto">
            <a:xfrm>
              <a:off x="273" y="265"/>
              <a:ext cx="27" cy="16"/>
              <a:chOff x="273" y="265"/>
              <a:chExt cx="27" cy="16"/>
            </a:xfrm>
          </p:grpSpPr>
          <p:sp>
            <p:nvSpPr>
              <p:cNvPr id="165"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6"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6"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7"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8"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9"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0"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1"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2"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3"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4"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9"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0" name="Group 101"/>
            <p:cNvGrpSpPr>
              <a:grpSpLocks/>
            </p:cNvGrpSpPr>
            <p:nvPr/>
          </p:nvGrpSpPr>
          <p:grpSpPr bwMode="auto">
            <a:xfrm>
              <a:off x="248" y="386"/>
              <a:ext cx="125" cy="123"/>
              <a:chOff x="248" y="386"/>
              <a:chExt cx="125" cy="123"/>
            </a:xfrm>
          </p:grpSpPr>
          <p:sp>
            <p:nvSpPr>
              <p:cNvPr id="123"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4"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1"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0"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1"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1"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2"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6"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3" name="Group 156"/>
            <p:cNvGrpSpPr>
              <a:grpSpLocks/>
            </p:cNvGrpSpPr>
            <p:nvPr/>
          </p:nvGrpSpPr>
          <p:grpSpPr bwMode="auto">
            <a:xfrm>
              <a:off x="372" y="175"/>
              <a:ext cx="91" cy="83"/>
              <a:chOff x="372" y="175"/>
              <a:chExt cx="91" cy="83"/>
            </a:xfrm>
          </p:grpSpPr>
          <p:sp>
            <p:nvSpPr>
              <p:cNvPr id="121"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2"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4" name="Group 159"/>
            <p:cNvGrpSpPr>
              <a:grpSpLocks/>
            </p:cNvGrpSpPr>
            <p:nvPr/>
          </p:nvGrpSpPr>
          <p:grpSpPr bwMode="auto">
            <a:xfrm>
              <a:off x="171" y="173"/>
              <a:ext cx="91" cy="85"/>
              <a:chOff x="171" y="173"/>
              <a:chExt cx="91" cy="85"/>
            </a:xfrm>
          </p:grpSpPr>
          <p:sp>
            <p:nvSpPr>
              <p:cNvPr id="119"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0"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5"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8" name="Group 165"/>
            <p:cNvGrpSpPr>
              <a:grpSpLocks/>
            </p:cNvGrpSpPr>
            <p:nvPr/>
          </p:nvGrpSpPr>
          <p:grpSpPr bwMode="auto">
            <a:xfrm>
              <a:off x="226" y="481"/>
              <a:ext cx="196" cy="30"/>
              <a:chOff x="226" y="481"/>
              <a:chExt cx="196" cy="30"/>
            </a:xfrm>
          </p:grpSpPr>
          <p:grpSp>
            <p:nvGrpSpPr>
              <p:cNvPr id="101" name="Group 166"/>
              <p:cNvGrpSpPr>
                <a:grpSpLocks/>
              </p:cNvGrpSpPr>
              <p:nvPr/>
            </p:nvGrpSpPr>
            <p:grpSpPr bwMode="auto">
              <a:xfrm>
                <a:off x="226" y="481"/>
                <a:ext cx="68" cy="30"/>
                <a:chOff x="226" y="481"/>
                <a:chExt cx="68" cy="30"/>
              </a:xfrm>
            </p:grpSpPr>
            <p:sp>
              <p:nvSpPr>
                <p:cNvPr id="117"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69"/>
              <p:cNvGrpSpPr>
                <a:grpSpLocks/>
              </p:cNvGrpSpPr>
              <p:nvPr/>
            </p:nvGrpSpPr>
            <p:grpSpPr bwMode="auto">
              <a:xfrm>
                <a:off x="244" y="482"/>
                <a:ext cx="83" cy="29"/>
                <a:chOff x="244" y="482"/>
                <a:chExt cx="83" cy="29"/>
              </a:xfrm>
            </p:grpSpPr>
            <p:sp>
              <p:nvSpPr>
                <p:cNvPr id="115"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3" name="Group 172"/>
              <p:cNvGrpSpPr>
                <a:grpSpLocks/>
              </p:cNvGrpSpPr>
              <p:nvPr/>
            </p:nvGrpSpPr>
            <p:grpSpPr bwMode="auto">
              <a:xfrm>
                <a:off x="271" y="482"/>
                <a:ext cx="81" cy="29"/>
                <a:chOff x="271" y="482"/>
                <a:chExt cx="81" cy="29"/>
              </a:xfrm>
            </p:grpSpPr>
            <p:sp>
              <p:nvSpPr>
                <p:cNvPr id="113"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4" name="Group 175"/>
              <p:cNvGrpSpPr>
                <a:grpSpLocks/>
              </p:cNvGrpSpPr>
              <p:nvPr/>
            </p:nvGrpSpPr>
            <p:grpSpPr bwMode="auto">
              <a:xfrm>
                <a:off x="300" y="482"/>
                <a:ext cx="87" cy="29"/>
                <a:chOff x="300" y="482"/>
                <a:chExt cx="87" cy="29"/>
              </a:xfrm>
            </p:grpSpPr>
            <p:sp>
              <p:nvSpPr>
                <p:cNvPr id="111"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5" name="Group 178"/>
              <p:cNvGrpSpPr>
                <a:grpSpLocks/>
              </p:cNvGrpSpPr>
              <p:nvPr/>
            </p:nvGrpSpPr>
            <p:grpSpPr bwMode="auto">
              <a:xfrm>
                <a:off x="334" y="482"/>
                <a:ext cx="80" cy="29"/>
                <a:chOff x="334" y="482"/>
                <a:chExt cx="80" cy="29"/>
              </a:xfrm>
            </p:grpSpPr>
            <p:sp>
              <p:nvSpPr>
                <p:cNvPr id="109"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0"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81"/>
              <p:cNvGrpSpPr>
                <a:grpSpLocks/>
              </p:cNvGrpSpPr>
              <p:nvPr/>
            </p:nvGrpSpPr>
            <p:grpSpPr bwMode="auto">
              <a:xfrm>
                <a:off x="363" y="482"/>
                <a:ext cx="59" cy="29"/>
                <a:chOff x="363" y="482"/>
                <a:chExt cx="59" cy="29"/>
              </a:xfrm>
            </p:grpSpPr>
            <p:sp>
              <p:nvSpPr>
                <p:cNvPr id="107"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8"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9"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0"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1"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2"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3"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endParaRPr lang="en-US" sz="2400" b="1" dirty="0"/>
          </a:p>
        </p:txBody>
      </p:sp>
      <p:sp>
        <p:nvSpPr>
          <p:cNvPr id="194" name="Rectangle 3"/>
          <p:cNvSpPr>
            <a:spLocks noChangeArrowheads="1"/>
          </p:cNvSpPr>
          <p:nvPr/>
        </p:nvSpPr>
        <p:spPr bwMode="auto">
          <a:xfrm>
            <a:off x="1600200" y="533401"/>
            <a:ext cx="6172200" cy="533400"/>
          </a:xfrm>
          <a:prstGeom prst="rect">
            <a:avLst/>
          </a:prstGeom>
          <a:noFill/>
          <a:ln w="9525">
            <a:noFill/>
            <a:miter lim="800000"/>
            <a:headEnd/>
            <a:tailEnd/>
          </a:ln>
        </p:spPr>
        <p:txBody>
          <a:bodyPr/>
          <a:lstStyle/>
          <a:p>
            <a:pPr algn="ctr"/>
            <a:endParaRPr lang="en-US" sz="2400" b="1" dirty="0"/>
          </a:p>
        </p:txBody>
      </p:sp>
      <p:sp>
        <p:nvSpPr>
          <p:cNvPr id="197" name="Rectangle 196"/>
          <p:cNvSpPr/>
          <p:nvPr/>
        </p:nvSpPr>
        <p:spPr>
          <a:xfrm>
            <a:off x="1447800" y="457200"/>
            <a:ext cx="6172200" cy="461665"/>
          </a:xfrm>
          <a:prstGeom prst="rect">
            <a:avLst/>
          </a:prstGeom>
        </p:spPr>
        <p:txBody>
          <a:bodyPr wrap="square">
            <a:spAutoFit/>
          </a:bodyPr>
          <a:lstStyle/>
          <a:p>
            <a:pPr algn="ctr"/>
            <a:r>
              <a:rPr lang="en-US" sz="2400" b="1" dirty="0" smtClean="0"/>
              <a:t>AFMIS Raw Subsistence Training</a:t>
            </a:r>
          </a:p>
        </p:txBody>
      </p:sp>
      <p:cxnSp>
        <p:nvCxnSpPr>
          <p:cNvPr id="199" name="Straight Connector 198"/>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475397790"/>
      </p:ext>
    </p:extLst>
  </p:cSld>
  <p:clrMapOvr>
    <a:masterClrMapping/>
  </p:clrMapOvr>
  <p:transition spd="med">
    <p:fad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END OF MONTH INVENTORY</a:t>
            </a:r>
            <a:endParaRPr lang="en-US" dirty="0">
              <a:solidFill>
                <a:prstClr val="black"/>
              </a:solidFill>
            </a:endParaRPr>
          </a:p>
        </p:txBody>
      </p:sp>
      <p:sp>
        <p:nvSpPr>
          <p:cNvPr id="7" name="TextBox 6"/>
          <p:cNvSpPr txBox="1"/>
          <p:nvPr/>
        </p:nvSpPr>
        <p:spPr>
          <a:xfrm>
            <a:off x="224642" y="1676400"/>
            <a:ext cx="7928758" cy="1600438"/>
          </a:xfrm>
          <a:prstGeom prst="rect">
            <a:avLst/>
          </a:prstGeom>
          <a:noFill/>
        </p:spPr>
        <p:txBody>
          <a:bodyPr wrap="square" rtlCol="0">
            <a:spAutoFit/>
          </a:bodyPr>
          <a:lstStyle/>
          <a:p>
            <a:pPr marL="285750" indent="-285750">
              <a:buFont typeface="Arial" pitchFamily="34" charset="0"/>
              <a:buChar char="•"/>
            </a:pPr>
            <a:r>
              <a:rPr lang="en-US" sz="1400" dirty="0"/>
              <a:t>If there are any items that do not </a:t>
            </a:r>
            <a:r>
              <a:rPr lang="en-US" sz="1400" dirty="0" smtClean="0"/>
              <a:t/>
            </a:r>
            <a:br>
              <a:rPr lang="en-US" sz="1400" dirty="0" smtClean="0"/>
            </a:br>
            <a:r>
              <a:rPr lang="en-US" sz="1400" dirty="0" smtClean="0"/>
              <a:t>have </a:t>
            </a:r>
            <a:r>
              <a:rPr lang="en-US" sz="1400" dirty="0"/>
              <a:t>a count, a report will be </a:t>
            </a:r>
            <a:r>
              <a:rPr lang="en-US" sz="1400" dirty="0" smtClean="0"/>
              <a:t/>
            </a:r>
            <a:br>
              <a:rPr lang="en-US" sz="1400" dirty="0" smtClean="0"/>
            </a:br>
            <a:r>
              <a:rPr lang="en-US" sz="1400" dirty="0" smtClean="0"/>
              <a:t>displayed</a:t>
            </a:r>
            <a:r>
              <a:rPr lang="en-US" sz="1400" dirty="0"/>
              <a:t>, otherwise you should </a:t>
            </a:r>
            <a:r>
              <a:rPr lang="en-US" sz="1400" dirty="0" smtClean="0"/>
              <a:t/>
            </a:r>
            <a:br>
              <a:rPr lang="en-US" sz="1400" dirty="0" smtClean="0"/>
            </a:br>
            <a:r>
              <a:rPr lang="en-US" sz="1400" dirty="0" smtClean="0"/>
              <a:t>receive </a:t>
            </a:r>
            <a:r>
              <a:rPr lang="en-US" sz="1400" dirty="0"/>
              <a:t>an Error </a:t>
            </a:r>
            <a:r>
              <a:rPr lang="en-US" sz="1400" dirty="0" smtClean="0"/>
              <a:t>Encounter.</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Print the Variance Report</a:t>
            </a:r>
            <a:endParaRPr lang="en-US" sz="1400" dirty="0"/>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7170" name="Picture 2"/>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22189" r="2725" b="8519"/>
          <a:stretch/>
        </p:blipFill>
        <p:spPr bwMode="auto">
          <a:xfrm>
            <a:off x="3194462" y="1752600"/>
            <a:ext cx="5263738" cy="3581399"/>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sp>
        <p:nvSpPr>
          <p:cNvPr id="3" name="Rounded Rectangle 2"/>
          <p:cNvSpPr/>
          <p:nvPr/>
        </p:nvSpPr>
        <p:spPr>
          <a:xfrm flipV="1">
            <a:off x="4648200" y="1828800"/>
            <a:ext cx="838200" cy="304800"/>
          </a:xfrm>
          <a:prstGeom prst="round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endParaRPr lang="en-US" sz="2400" b="1" dirty="0"/>
          </a:p>
        </p:txBody>
      </p:sp>
      <p:sp>
        <p:nvSpPr>
          <p:cNvPr id="192" name="Rectangle 3"/>
          <p:cNvSpPr>
            <a:spLocks noChangeArrowheads="1"/>
          </p:cNvSpPr>
          <p:nvPr/>
        </p:nvSpPr>
        <p:spPr bwMode="auto">
          <a:xfrm>
            <a:off x="1600200" y="533401"/>
            <a:ext cx="6172200" cy="533400"/>
          </a:xfrm>
          <a:prstGeom prst="rect">
            <a:avLst/>
          </a:prstGeom>
          <a:noFill/>
          <a:ln w="9525">
            <a:noFill/>
            <a:miter lim="800000"/>
            <a:headEnd/>
            <a:tailEnd/>
          </a:ln>
        </p:spPr>
        <p:txBody>
          <a:bodyPr/>
          <a:lstStyle/>
          <a:p>
            <a:pPr algn="ctr"/>
            <a:endParaRPr lang="en-US" sz="2400" b="1" dirty="0"/>
          </a:p>
        </p:txBody>
      </p:sp>
      <p:sp>
        <p:nvSpPr>
          <p:cNvPr id="193"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5" name="Rectangle 194"/>
          <p:cNvSpPr/>
          <p:nvPr/>
        </p:nvSpPr>
        <p:spPr>
          <a:xfrm>
            <a:off x="1524000" y="457200"/>
            <a:ext cx="6096000" cy="461665"/>
          </a:xfrm>
          <a:prstGeom prst="rect">
            <a:avLst/>
          </a:prstGeom>
        </p:spPr>
        <p:txBody>
          <a:bodyPr wrap="square">
            <a:spAutoFit/>
          </a:bodyPr>
          <a:lstStyle/>
          <a:p>
            <a:pPr algn="ctr"/>
            <a:r>
              <a:rPr lang="en-US" sz="2400" b="1" dirty="0" smtClean="0"/>
              <a:t>AFMIS Raw Subsistence Training</a:t>
            </a:r>
          </a:p>
        </p:txBody>
      </p:sp>
      <p:cxnSp>
        <p:nvCxnSpPr>
          <p:cNvPr id="197" name="Straight Connector 196"/>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159807151"/>
      </p:ext>
    </p:extLst>
  </p:cSld>
  <p:clrMapOvr>
    <a:masterClrMapping/>
  </p:clrMapOvr>
  <p:transition spd="med">
    <p:fade/>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END OF MONTH INVENTORY</a:t>
            </a:r>
            <a:endParaRPr lang="en-US" dirty="0">
              <a:solidFill>
                <a:prstClr val="black"/>
              </a:solidFill>
            </a:endParaRPr>
          </a:p>
        </p:txBody>
      </p:sp>
      <p:sp>
        <p:nvSpPr>
          <p:cNvPr id="7" name="TextBox 6"/>
          <p:cNvSpPr txBox="1"/>
          <p:nvPr/>
        </p:nvSpPr>
        <p:spPr>
          <a:xfrm>
            <a:off x="228600" y="1752600"/>
            <a:ext cx="7928758" cy="3970318"/>
          </a:xfrm>
          <a:prstGeom prst="rect">
            <a:avLst/>
          </a:prstGeom>
          <a:noFill/>
        </p:spPr>
        <p:txBody>
          <a:bodyPr wrap="square" rtlCol="0">
            <a:spAutoFit/>
          </a:bodyPr>
          <a:lstStyle/>
          <a:p>
            <a:pPr marL="285750" indent="-285750">
              <a:buFont typeface="Arial" pitchFamily="34" charset="0"/>
              <a:buChar char="•"/>
            </a:pPr>
            <a:r>
              <a:rPr lang="en-US" sz="1400" dirty="0" smtClean="0"/>
              <a:t>Print the Variance Report.  The variance </a:t>
            </a:r>
            <a:br>
              <a:rPr lang="en-US" sz="1400" dirty="0" smtClean="0"/>
            </a:br>
            <a:r>
              <a:rPr lang="en-US" sz="1400" dirty="0" smtClean="0"/>
              <a:t>report will show the differences between</a:t>
            </a:r>
            <a:br>
              <a:rPr lang="en-US" sz="1400" dirty="0" smtClean="0"/>
            </a:br>
            <a:r>
              <a:rPr lang="en-US" sz="1400" dirty="0" smtClean="0"/>
              <a:t>the physical count and the balance on </a:t>
            </a:r>
            <a:br>
              <a:rPr lang="en-US" sz="1400" dirty="0" smtClean="0"/>
            </a:br>
            <a:r>
              <a:rPr lang="en-US" sz="1400" dirty="0" smtClean="0"/>
              <a:t>hand (BOH). </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Physical count column should reflect the</a:t>
            </a:r>
            <a:br>
              <a:rPr lang="en-US" sz="1400" dirty="0" smtClean="0"/>
            </a:br>
            <a:r>
              <a:rPr lang="en-US" sz="1400" dirty="0" smtClean="0"/>
              <a:t>actual items on hand.</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Once the variance report is run the </a:t>
            </a:r>
            <a:br>
              <a:rPr lang="en-US" sz="1400" dirty="0" smtClean="0"/>
            </a:br>
            <a:r>
              <a:rPr lang="en-US" sz="1400" b="1" dirty="0" smtClean="0"/>
              <a:t>FINALIZE INVENTORY</a:t>
            </a:r>
            <a:r>
              <a:rPr lang="en-US" sz="1400" dirty="0" smtClean="0"/>
              <a:t> button will become</a:t>
            </a:r>
            <a:br>
              <a:rPr lang="en-US" sz="1400" dirty="0" smtClean="0"/>
            </a:br>
            <a:r>
              <a:rPr lang="en-US" sz="1400" dirty="0" smtClean="0"/>
              <a:t>active</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Click on the </a:t>
            </a:r>
            <a:r>
              <a:rPr lang="en-US" sz="1400" b="1" dirty="0" smtClean="0"/>
              <a:t>FINALIZE</a:t>
            </a:r>
            <a:br>
              <a:rPr lang="en-US" sz="1400" b="1" dirty="0" smtClean="0"/>
            </a:br>
            <a:r>
              <a:rPr lang="en-US" sz="1400" b="1" dirty="0" smtClean="0"/>
              <a:t>INVENTORY </a:t>
            </a:r>
            <a:r>
              <a:rPr lang="en-US" sz="1400" dirty="0" smtClean="0"/>
              <a:t>button to</a:t>
            </a:r>
            <a:br>
              <a:rPr lang="en-US" sz="1400" dirty="0" smtClean="0"/>
            </a:br>
            <a:r>
              <a:rPr lang="en-US" sz="1400" dirty="0" smtClean="0"/>
              <a:t>complete the inventory.</a:t>
            </a:r>
            <a:br>
              <a:rPr lang="en-US" sz="1400" dirty="0" smtClean="0"/>
            </a:br>
            <a:r>
              <a:rPr lang="en-US" sz="1400" dirty="0" smtClean="0"/>
              <a:t>The “Accountable</a:t>
            </a:r>
            <a:br>
              <a:rPr lang="en-US" sz="1400" dirty="0" smtClean="0"/>
            </a:br>
            <a:r>
              <a:rPr lang="en-US" sz="1400" dirty="0" smtClean="0"/>
              <a:t>Inventory Report” will </a:t>
            </a:r>
            <a:br>
              <a:rPr lang="en-US" sz="1400" dirty="0" smtClean="0"/>
            </a:br>
            <a:r>
              <a:rPr lang="en-US" sz="1400" dirty="0" smtClean="0"/>
              <a:t>be displayed.  </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8195" name="Picture 3"/>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l="13396" t="25888" r="12162" b="14063"/>
          <a:stretch/>
        </p:blipFill>
        <p:spPr bwMode="auto">
          <a:xfrm>
            <a:off x="3657600" y="1752600"/>
            <a:ext cx="5233034" cy="3562350"/>
          </a:xfrm>
          <a:prstGeom prst="rect">
            <a:avLst/>
          </a:prstGeom>
          <a:noFill/>
          <a:ln w="952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pic>
        <p:nvPicPr>
          <p:cNvPr id="8196" name="Picture 4"/>
          <p:cNvPicPr>
            <a:picLocks noChangeAspect="1" noChangeArrowheads="1"/>
          </p:cNvPicPr>
          <p:nvPr/>
        </p:nvPicPr>
        <p:blipFill rotWithShape="1">
          <a:blip r:embed="rId3" cstate="print">
            <a:extLst>
              <a:ext uri="{28A0092B-C50C-407E-A947-70E740481C1C}">
                <a14:useLocalDpi xmlns:a14="http://schemas.microsoft.com/office/drawing/2010/main" xmlns="" val="0"/>
              </a:ext>
            </a:extLst>
          </a:blip>
          <a:srcRect t="20968" r="3176" b="39516"/>
          <a:stretch/>
        </p:blipFill>
        <p:spPr bwMode="auto">
          <a:xfrm>
            <a:off x="2362200" y="4765454"/>
            <a:ext cx="6553200" cy="1635346"/>
          </a:xfrm>
          <a:prstGeom prst="rect">
            <a:avLst/>
          </a:prstGeom>
          <a:noFill/>
          <a:ln w="9525">
            <a:solidFill>
              <a:schemeClr val="tx1"/>
            </a:solidFill>
            <a:miter lim="800000"/>
            <a:headEnd/>
            <a:tailEnd/>
          </a:ln>
          <a:effectLst/>
          <a:extLst>
            <a:ext uri="{909E8E84-426E-40DD-AFC4-6F175D3DCCD1}">
              <a14:hiddenFill xmlns:a14="http://schemas.microsoft.com/office/drawing/2010/main" xmlns="">
                <a:solidFill>
                  <a:schemeClr val="accent1"/>
                </a:solidFill>
              </a14:hiddenFill>
            </a:ext>
            <a:ext uri="{AF507438-7753-43E0-B8FC-AC1667EBCBE1}">
              <a14:hiddenEffects xmlns:a14="http://schemas.microsoft.com/office/drawing/2010/main" xmlns="">
                <a:effectLst>
                  <a:outerShdw dist="35921" dir="2700000" algn="ctr" rotWithShape="0">
                    <a:schemeClr val="bg2"/>
                  </a:outerShdw>
                </a:effectLst>
              </a14:hiddenEffects>
            </a:ext>
          </a:extLst>
        </p:spPr>
      </p:pic>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4" name="Straight Connector 19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95" name="Straight Arrow Connector 194"/>
          <p:cNvCxnSpPr/>
          <p:nvPr/>
        </p:nvCxnSpPr>
        <p:spPr>
          <a:xfrm>
            <a:off x="2286000" y="4572000"/>
            <a:ext cx="3048000" cy="457200"/>
          </a:xfrm>
          <a:prstGeom prst="straightConnector1">
            <a:avLst/>
          </a:prstGeom>
          <a:ln w="1905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617477802"/>
      </p:ext>
    </p:extLst>
  </p:cSld>
  <p:clrMapOvr>
    <a:masterClrMapping/>
  </p:clrMapOvr>
  <p:transition spd="med">
    <p:fade/>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ACCOUNTING WINDOWS</a:t>
            </a:r>
            <a:endParaRPr lang="en-US" dirty="0">
              <a:solidFill>
                <a:prstClr val="black"/>
              </a:solidFill>
            </a:endParaRPr>
          </a:p>
        </p:txBody>
      </p:sp>
      <p:sp>
        <p:nvSpPr>
          <p:cNvPr id="7" name="TextBox 6"/>
          <p:cNvSpPr txBox="1"/>
          <p:nvPr/>
        </p:nvSpPr>
        <p:spPr>
          <a:xfrm>
            <a:off x="224642" y="1676400"/>
            <a:ext cx="7928758" cy="2462213"/>
          </a:xfrm>
          <a:prstGeom prst="rect">
            <a:avLst/>
          </a:prstGeom>
          <a:noFill/>
        </p:spPr>
        <p:txBody>
          <a:bodyPr wrap="square" rtlCol="0">
            <a:spAutoFit/>
          </a:bodyPr>
          <a:lstStyle/>
          <a:p>
            <a:pPr marL="285750" indent="-285750">
              <a:buFont typeface="Arial" pitchFamily="34" charset="0"/>
              <a:buChar char="•"/>
            </a:pPr>
            <a:r>
              <a:rPr lang="en-US" sz="1400" dirty="0" smtClean="0"/>
              <a:t>Unit’s that do not close out subsistence request within the accounting window may be required to consume operational rations for the next battle assembly.</a:t>
            </a:r>
          </a:p>
          <a:p>
            <a:pPr marL="285750" indent="-285750">
              <a:buFont typeface="Arial" pitchFamily="34" charset="0"/>
              <a:buChar char="•"/>
            </a:pPr>
            <a:endParaRPr lang="en-US" sz="1400" dirty="0"/>
          </a:p>
          <a:p>
            <a:pPr marL="285750" indent="-285750">
              <a:buFont typeface="Arial" pitchFamily="34" charset="0"/>
              <a:buChar char="•"/>
            </a:pPr>
            <a:r>
              <a:rPr lang="en-US" sz="1400" dirty="0" smtClean="0"/>
              <a:t>Battalion Commanders that have units </a:t>
            </a:r>
            <a:br>
              <a:rPr lang="en-US" sz="1400" dirty="0" smtClean="0"/>
            </a:br>
            <a:r>
              <a:rPr lang="en-US" sz="1400" dirty="0" smtClean="0"/>
              <a:t>that do not close out their subsistence</a:t>
            </a:r>
            <a:br>
              <a:rPr lang="en-US" sz="1400" dirty="0" smtClean="0"/>
            </a:br>
            <a:r>
              <a:rPr lang="en-US" sz="1400" dirty="0" smtClean="0"/>
              <a:t>request within the accounting window</a:t>
            </a:r>
            <a:br>
              <a:rPr lang="en-US" sz="1400" dirty="0" smtClean="0"/>
            </a:br>
            <a:r>
              <a:rPr lang="en-US" sz="1400" dirty="0" smtClean="0"/>
              <a:t>will be required to submit to the </a:t>
            </a:r>
            <a:br>
              <a:rPr lang="en-US" sz="1400" dirty="0" smtClean="0"/>
            </a:br>
            <a:r>
              <a:rPr lang="en-US" sz="1400" dirty="0" smtClean="0"/>
              <a:t>GOCOM a memorandum explaining </a:t>
            </a:r>
            <a:br>
              <a:rPr lang="en-US" sz="1400" dirty="0" smtClean="0"/>
            </a:br>
            <a:r>
              <a:rPr lang="en-US" sz="1400" dirty="0" smtClean="0"/>
              <a:t>why the unit failed to close out their</a:t>
            </a:r>
            <a:br>
              <a:rPr lang="en-US" sz="1400" dirty="0" smtClean="0"/>
            </a:br>
            <a:r>
              <a:rPr lang="en-US" sz="1400" dirty="0" smtClean="0"/>
              <a:t>subsistence request and measures to</a:t>
            </a:r>
            <a:br>
              <a:rPr lang="en-US" sz="1400" dirty="0" smtClean="0"/>
            </a:br>
            <a:r>
              <a:rPr lang="en-US" sz="1400" dirty="0" smtClean="0"/>
              <a:t>prevent future occurrences. </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aphicFrame>
        <p:nvGraphicFramePr>
          <p:cNvPr id="3" name="Table 2"/>
          <p:cNvGraphicFramePr>
            <a:graphicFrameLocks noGrp="1"/>
          </p:cNvGraphicFramePr>
          <p:nvPr>
            <p:extLst>
              <p:ext uri="{D42A27DB-BD31-4B8C-83A1-F6EECF244321}">
                <p14:modId xmlns:p14="http://schemas.microsoft.com/office/powerpoint/2010/main" xmlns="" val="496679679"/>
              </p:ext>
            </p:extLst>
          </p:nvPr>
        </p:nvGraphicFramePr>
        <p:xfrm>
          <a:off x="3855085" y="2438403"/>
          <a:ext cx="3612515" cy="3679855"/>
        </p:xfrm>
        <a:graphic>
          <a:graphicData uri="http://schemas.openxmlformats.org/drawingml/2006/table">
            <a:tbl>
              <a:tblPr firstRow="1" firstCol="1" bandRow="1">
                <a:tableStyleId>{5C22544A-7EE6-4342-B048-85BDC9FD1C3A}</a:tableStyleId>
              </a:tblPr>
              <a:tblGrid>
                <a:gridCol w="1940190"/>
                <a:gridCol w="1672325"/>
              </a:tblGrid>
              <a:tr h="650275">
                <a:tc>
                  <a:txBody>
                    <a:bodyPr/>
                    <a:lstStyle/>
                    <a:p>
                      <a:pPr marL="0" marR="0" algn="ctr">
                        <a:lnSpc>
                          <a:spcPct val="115000"/>
                        </a:lnSpc>
                        <a:spcBef>
                          <a:spcPts val="0"/>
                        </a:spcBef>
                        <a:spcAft>
                          <a:spcPts val="600"/>
                        </a:spcAft>
                      </a:pPr>
                      <a:r>
                        <a:rPr lang="en-US" sz="900" dirty="0">
                          <a:effectLst/>
                        </a:rPr>
                        <a:t>Accounting Period</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Closed out Date</a:t>
                      </a:r>
                      <a:endParaRPr lang="en-US" sz="1100" dirty="0">
                        <a:effectLst/>
                      </a:endParaRPr>
                    </a:p>
                    <a:p>
                      <a:pPr marL="0" marR="0" algn="ctr">
                        <a:lnSpc>
                          <a:spcPct val="115000"/>
                        </a:lnSpc>
                        <a:spcBef>
                          <a:spcPts val="0"/>
                        </a:spcBef>
                        <a:spcAft>
                          <a:spcPts val="600"/>
                        </a:spcAft>
                      </a:pPr>
                      <a:r>
                        <a:rPr lang="en-US" sz="900" dirty="0">
                          <a:effectLst/>
                        </a:rPr>
                        <a:t>Accounts Locked</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January</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March</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February</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April</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March</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May</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April</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June</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May</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July</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June</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August</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July</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September</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August</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October</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September</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November</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October</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December</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November</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January</a:t>
                      </a:r>
                      <a:endParaRPr lang="en-US" sz="1100" dirty="0">
                        <a:effectLst/>
                        <a:latin typeface="Calibri"/>
                        <a:ea typeface="Calibri"/>
                        <a:cs typeface="Times New Roman"/>
                      </a:endParaRPr>
                    </a:p>
                  </a:txBody>
                  <a:tcPr marL="68580" marR="68580" marT="0" marB="0" anchor="ctr"/>
                </a:tc>
              </a:tr>
              <a:tr h="252465">
                <a:tc>
                  <a:txBody>
                    <a:bodyPr/>
                    <a:lstStyle/>
                    <a:p>
                      <a:pPr marL="0" marR="0" algn="ctr">
                        <a:lnSpc>
                          <a:spcPct val="115000"/>
                        </a:lnSpc>
                        <a:spcBef>
                          <a:spcPts val="0"/>
                        </a:spcBef>
                        <a:spcAft>
                          <a:spcPts val="600"/>
                        </a:spcAft>
                      </a:pPr>
                      <a:r>
                        <a:rPr lang="en-US" sz="900" dirty="0">
                          <a:effectLst/>
                        </a:rPr>
                        <a:t>December</a:t>
                      </a:r>
                      <a:endParaRPr lang="en-US" sz="1100" dirty="0">
                        <a:effectLst/>
                        <a:latin typeface="Calibri"/>
                        <a:ea typeface="Calibri"/>
                        <a:cs typeface="Times New Roman"/>
                      </a:endParaRPr>
                    </a:p>
                  </a:txBody>
                  <a:tcPr marL="68580" marR="68580" marT="0" marB="0" anchor="ctr"/>
                </a:tc>
                <a:tc>
                  <a:txBody>
                    <a:bodyPr/>
                    <a:lstStyle/>
                    <a:p>
                      <a:pPr marL="0" marR="0" algn="ctr">
                        <a:lnSpc>
                          <a:spcPct val="115000"/>
                        </a:lnSpc>
                        <a:spcBef>
                          <a:spcPts val="0"/>
                        </a:spcBef>
                        <a:spcAft>
                          <a:spcPts val="600"/>
                        </a:spcAft>
                      </a:pPr>
                      <a:r>
                        <a:rPr lang="en-US" sz="900" dirty="0">
                          <a:effectLst/>
                        </a:rPr>
                        <a:t>15 February</a:t>
                      </a:r>
                      <a:endParaRPr lang="en-US" sz="1100" dirty="0">
                        <a:effectLst/>
                        <a:latin typeface="Calibri"/>
                        <a:ea typeface="Calibri"/>
                        <a:cs typeface="Times New Roman"/>
                      </a:endParaRPr>
                    </a:p>
                  </a:txBody>
                  <a:tcPr marL="68580" marR="68580" marT="0" marB="0" anchor="ctr"/>
                </a:tc>
              </a:tr>
            </a:tbl>
          </a:graphicData>
        </a:graphic>
      </p:graphicFrame>
      <p:grpSp>
        <p:nvGrpSpPr>
          <p:cNvPr id="8"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0"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1"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8"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59"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0"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1"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2"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4"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79"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2"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3"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65"/>
            <p:cNvGrpSpPr>
              <a:grpSpLocks/>
            </p:cNvGrpSpPr>
            <p:nvPr/>
          </p:nvGrpSpPr>
          <p:grpSpPr bwMode="auto">
            <a:xfrm>
              <a:off x="226" y="481"/>
              <a:ext cx="196" cy="30"/>
              <a:chOff x="226" y="481"/>
              <a:chExt cx="196" cy="30"/>
            </a:xfrm>
          </p:grpSpPr>
          <p:grpSp>
            <p:nvGrpSpPr>
              <p:cNvPr id="10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4" name="Straight Connector 19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538809315"/>
      </p:ext>
    </p:extLst>
  </p:cSld>
  <p:clrMapOvr>
    <a:masterClrMapping/>
  </p:clrMapOvr>
  <p:transition spd="med">
    <p:fade/>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solidFill>
                  <a:prstClr val="black"/>
                </a:solidFill>
              </a:rPr>
              <a:t>REQUIRED DOCUMENTATION</a:t>
            </a:r>
            <a:endParaRPr lang="en-US" dirty="0">
              <a:solidFill>
                <a:prstClr val="black"/>
              </a:solidFill>
            </a:endParaRPr>
          </a:p>
        </p:txBody>
      </p:sp>
      <p:sp>
        <p:nvSpPr>
          <p:cNvPr id="7" name="TextBox 6"/>
          <p:cNvSpPr txBox="1"/>
          <p:nvPr/>
        </p:nvSpPr>
        <p:spPr>
          <a:xfrm>
            <a:off x="224642" y="1447800"/>
            <a:ext cx="7928758" cy="5262979"/>
          </a:xfrm>
          <a:prstGeom prst="rect">
            <a:avLst/>
          </a:prstGeom>
          <a:noFill/>
        </p:spPr>
        <p:txBody>
          <a:bodyPr wrap="square" rtlCol="0">
            <a:spAutoFit/>
          </a:bodyPr>
          <a:lstStyle/>
          <a:p>
            <a:pPr lvl="0"/>
            <a:endParaRPr lang="en-US" sz="1400" dirty="0" smtClean="0"/>
          </a:p>
          <a:p>
            <a:pPr marL="800100" lvl="1" indent="-342900">
              <a:buFont typeface="Arial" pitchFamily="34" charset="0"/>
              <a:buChar char="•"/>
            </a:pPr>
            <a:r>
              <a:rPr lang="en-US" sz="1400" dirty="0" smtClean="0"/>
              <a:t>The following documents, at a minimum, are required to be maintain on file (hardcopy or digitally) by the unit for a period of two years:</a:t>
            </a:r>
          </a:p>
          <a:p>
            <a:pPr marL="800100" lvl="1" indent="-342900"/>
            <a:endParaRPr lang="en-US" sz="1400" dirty="0" smtClean="0"/>
          </a:p>
          <a:p>
            <a:pPr lvl="2">
              <a:buFont typeface="Arial" pitchFamily="34" charset="0"/>
              <a:buChar char="•"/>
            </a:pPr>
            <a:r>
              <a:rPr lang="en-US" sz="1400" dirty="0" smtClean="0"/>
              <a:t>  Training Schedule</a:t>
            </a:r>
          </a:p>
          <a:p>
            <a:pPr lvl="2">
              <a:buFont typeface="Arial" pitchFamily="34" charset="0"/>
              <a:buChar char="•"/>
            </a:pPr>
            <a:r>
              <a:rPr lang="en-US" sz="1400" dirty="0" smtClean="0"/>
              <a:t>   DA 1687, Authorizing the commander’s representative to SUBMIT a Grocery Order.</a:t>
            </a:r>
          </a:p>
          <a:p>
            <a:pPr lvl="2">
              <a:buFont typeface="Arial" pitchFamily="34" charset="0"/>
              <a:buChar char="•"/>
            </a:pPr>
            <a:r>
              <a:rPr lang="en-US" sz="1400" dirty="0" smtClean="0"/>
              <a:t>  DA Form 5913 Strength &amp; Feeder Report, only If consolidating with another unit. </a:t>
            </a:r>
          </a:p>
          <a:p>
            <a:pPr lvl="2">
              <a:buFont typeface="Arial" pitchFamily="34" charset="0"/>
              <a:buChar char="•"/>
            </a:pPr>
            <a:r>
              <a:rPr lang="en-US" sz="1400" dirty="0" smtClean="0"/>
              <a:t>  Copy of </a:t>
            </a:r>
            <a:r>
              <a:rPr lang="en-US" sz="1400" b="1" u="sng" dirty="0" smtClean="0"/>
              <a:t>itemized</a:t>
            </a:r>
            <a:r>
              <a:rPr lang="en-US" sz="1400" dirty="0" smtClean="0"/>
              <a:t> invoice and/or detailed vendor invoice, GPC receipt, headcount report and a closed grocery  support.</a:t>
            </a:r>
          </a:p>
          <a:p>
            <a:pPr lvl="2">
              <a:buFont typeface="Arial" pitchFamily="34" charset="0"/>
              <a:buChar char="•"/>
            </a:pPr>
            <a:r>
              <a:rPr lang="en-US" sz="1400" dirty="0" smtClean="0"/>
              <a:t>  Completed Production Schedule on AFMIS.</a:t>
            </a:r>
          </a:p>
          <a:p>
            <a:pPr lvl="2">
              <a:buFont typeface="Arial" pitchFamily="34" charset="0"/>
              <a:buChar char="•"/>
            </a:pPr>
            <a:r>
              <a:rPr lang="en-US" sz="1400" dirty="0" smtClean="0"/>
              <a:t>  Completed Kitchen Requisition and Returns on AFMIS.</a:t>
            </a:r>
          </a:p>
          <a:p>
            <a:pPr lvl="2">
              <a:buFont typeface="Arial" pitchFamily="34" charset="0"/>
              <a:buChar char="•"/>
            </a:pPr>
            <a:r>
              <a:rPr lang="en-US" sz="1400" dirty="0" smtClean="0"/>
              <a:t>  DA Form 7458 Risk Management Data Log – Cooking</a:t>
            </a:r>
          </a:p>
          <a:p>
            <a:pPr lvl="2">
              <a:buFont typeface="Arial" pitchFamily="34" charset="0"/>
              <a:buChar char="•"/>
            </a:pPr>
            <a:r>
              <a:rPr lang="en-US" sz="1400" dirty="0" smtClean="0"/>
              <a:t>  DA Form 7459 Risk Management Data Log – Storage (Hot/Cold).</a:t>
            </a:r>
          </a:p>
          <a:p>
            <a:pPr lvl="2">
              <a:buFont typeface="Arial" pitchFamily="34" charset="0"/>
              <a:buChar char="•"/>
            </a:pPr>
            <a:r>
              <a:rPr lang="en-US" sz="1400" dirty="0" smtClean="0"/>
              <a:t>  Completed “end of the month” Inventory Report on AFMIS.</a:t>
            </a:r>
          </a:p>
          <a:p>
            <a:pPr lvl="2">
              <a:buFont typeface="Arial" pitchFamily="34" charset="0"/>
              <a:buChar char="•"/>
            </a:pPr>
            <a:r>
              <a:rPr lang="en-US" sz="1400" dirty="0" smtClean="0"/>
              <a:t>  92G sustainment training documentation.</a:t>
            </a:r>
          </a:p>
          <a:p>
            <a:pPr lvl="2">
              <a:buFont typeface="Arial" pitchFamily="34" charset="0"/>
              <a:buChar char="•"/>
            </a:pPr>
            <a:r>
              <a:rPr lang="en-US" sz="1400" dirty="0" smtClean="0"/>
              <a:t>  DA Form 7566 Composite Risk Management Worksheet.</a:t>
            </a:r>
          </a:p>
          <a:p>
            <a:pPr lvl="3"/>
            <a:endParaRPr lang="en-US" sz="1400" dirty="0" smtClean="0"/>
          </a:p>
          <a:p>
            <a:pPr lvl="1"/>
            <a:r>
              <a:rPr lang="en-US" sz="1400" dirty="0" smtClean="0"/>
              <a:t> </a:t>
            </a:r>
          </a:p>
          <a:p>
            <a:pPr marL="800100" lvl="1" indent="-342900">
              <a:buFont typeface="Arial" pitchFamily="34" charset="0"/>
              <a:buChar char="•"/>
            </a:pPr>
            <a:r>
              <a:rPr lang="en-US" sz="1400" dirty="0" smtClean="0"/>
              <a:t>The following documents are required to be submitted to the GOCOMs:</a:t>
            </a:r>
          </a:p>
          <a:p>
            <a:pPr marL="800100" lvl="1" indent="-342900">
              <a:buFont typeface="Arial" pitchFamily="34" charset="0"/>
              <a:buChar char="•"/>
            </a:pPr>
            <a:endParaRPr lang="en-US" sz="1400" dirty="0" smtClean="0"/>
          </a:p>
          <a:p>
            <a:pPr lvl="2">
              <a:buFont typeface="Arial" pitchFamily="34" charset="0"/>
              <a:buChar char="•"/>
            </a:pPr>
            <a:r>
              <a:rPr lang="en-US" sz="1400" dirty="0" smtClean="0"/>
              <a:t>   DA 1687 authorizing a commander’s representative to submit/close a request in AFMIS.</a:t>
            </a:r>
          </a:p>
          <a:p>
            <a:pPr lvl="2">
              <a:buFont typeface="Arial" pitchFamily="34" charset="0"/>
              <a:buChar char="•"/>
            </a:pPr>
            <a:r>
              <a:rPr lang="en-US" sz="1400" dirty="0" smtClean="0"/>
              <a:t>  DA 5913 Strength  &amp; Feeder Report, only If consolidating with another unit.</a:t>
            </a:r>
          </a:p>
          <a:p>
            <a:pPr lvl="2">
              <a:buFont typeface="Arial" pitchFamily="34" charset="0"/>
              <a:buChar char="•"/>
            </a:pPr>
            <a:r>
              <a:rPr lang="en-US" sz="1400" dirty="0" smtClean="0"/>
              <a:t>  Copy of the </a:t>
            </a:r>
            <a:r>
              <a:rPr lang="en-US" sz="1400" b="1" u="sng" dirty="0" smtClean="0"/>
              <a:t>itemized</a:t>
            </a:r>
            <a:r>
              <a:rPr lang="en-US" sz="1400" dirty="0" smtClean="0"/>
              <a:t> invoice and/or detailed vendor invoice and GPC Receipt.  </a:t>
            </a:r>
          </a:p>
          <a:p>
            <a:pPr lvl="2">
              <a:buFont typeface="Arial" pitchFamily="34" charset="0"/>
              <a:buChar char="•"/>
            </a:pPr>
            <a:r>
              <a:rPr lang="en-US" sz="1400" dirty="0" smtClean="0"/>
              <a:t>  Copy of approved and closed AFMIS Requests.</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grpSp>
        <p:nvGrpSpPr>
          <p:cNvPr id="4" name="Group 7"/>
          <p:cNvGrpSpPr>
            <a:grpSpLocks/>
          </p:cNvGrpSpPr>
          <p:nvPr/>
        </p:nvGrpSpPr>
        <p:grpSpPr bwMode="auto">
          <a:xfrm>
            <a:off x="152400" y="152400"/>
            <a:ext cx="1219200" cy="1114425"/>
            <a:chOff x="33" y="60"/>
            <a:chExt cx="577" cy="559"/>
          </a:xfrm>
        </p:grpSpPr>
        <p:sp>
          <p:nvSpPr>
            <p:cNvPr id="9" name="Freeform 8"/>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0" name="Freeform 9"/>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1" name="Freeform 10"/>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2" name="Freeform 11"/>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3" name="Freeform 12"/>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 name="Group 211"/>
            <p:cNvGrpSpPr>
              <a:grpSpLocks/>
            </p:cNvGrpSpPr>
            <p:nvPr/>
          </p:nvGrpSpPr>
          <p:grpSpPr bwMode="auto">
            <a:xfrm>
              <a:off x="207" y="555"/>
              <a:ext cx="26" cy="35"/>
              <a:chOff x="207" y="555"/>
              <a:chExt cx="26" cy="35"/>
            </a:xfrm>
          </p:grpSpPr>
          <p:sp>
            <p:nvSpPr>
              <p:cNvPr id="188"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6" name="Group 22"/>
            <p:cNvGrpSpPr>
              <a:grpSpLocks/>
            </p:cNvGrpSpPr>
            <p:nvPr/>
          </p:nvGrpSpPr>
          <p:grpSpPr bwMode="auto">
            <a:xfrm>
              <a:off x="232" y="565"/>
              <a:ext cx="19" cy="28"/>
              <a:chOff x="232" y="565"/>
              <a:chExt cx="19" cy="28"/>
            </a:xfrm>
          </p:grpSpPr>
          <p:sp>
            <p:nvSpPr>
              <p:cNvPr id="186"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5"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8" name="Group 26"/>
            <p:cNvGrpSpPr>
              <a:grpSpLocks/>
            </p:cNvGrpSpPr>
            <p:nvPr/>
          </p:nvGrpSpPr>
          <p:grpSpPr bwMode="auto">
            <a:xfrm>
              <a:off x="321" y="574"/>
              <a:ext cx="26" cy="30"/>
              <a:chOff x="321" y="574"/>
              <a:chExt cx="26" cy="30"/>
            </a:xfrm>
          </p:grpSpPr>
          <p:sp>
            <p:nvSpPr>
              <p:cNvPr id="184"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7"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1"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2"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 name="Group 42"/>
            <p:cNvGrpSpPr>
              <a:grpSpLocks/>
            </p:cNvGrpSpPr>
            <p:nvPr/>
          </p:nvGrpSpPr>
          <p:grpSpPr bwMode="auto">
            <a:xfrm>
              <a:off x="132" y="137"/>
              <a:ext cx="26" cy="33"/>
              <a:chOff x="132" y="137"/>
              <a:chExt cx="26" cy="33"/>
            </a:xfrm>
          </p:grpSpPr>
          <p:sp>
            <p:nvSpPr>
              <p:cNvPr id="182"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4" name="Group 45"/>
            <p:cNvGrpSpPr>
              <a:grpSpLocks/>
            </p:cNvGrpSpPr>
            <p:nvPr/>
          </p:nvGrpSpPr>
          <p:grpSpPr bwMode="auto">
            <a:xfrm>
              <a:off x="147" y="119"/>
              <a:ext cx="31" cy="32"/>
              <a:chOff x="147" y="119"/>
              <a:chExt cx="31" cy="32"/>
            </a:xfrm>
          </p:grpSpPr>
          <p:sp>
            <p:nvSpPr>
              <p:cNvPr id="180"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1"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2"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6" name="Group 52"/>
            <p:cNvGrpSpPr>
              <a:grpSpLocks/>
            </p:cNvGrpSpPr>
            <p:nvPr/>
          </p:nvGrpSpPr>
          <p:grpSpPr bwMode="auto">
            <a:xfrm>
              <a:off x="293" y="71"/>
              <a:ext cx="21" cy="29"/>
              <a:chOff x="293" y="71"/>
              <a:chExt cx="21" cy="29"/>
            </a:xfrm>
          </p:grpSpPr>
          <p:sp>
            <p:nvSpPr>
              <p:cNvPr id="178"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9"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48" name="Group 55"/>
            <p:cNvGrpSpPr>
              <a:grpSpLocks/>
            </p:cNvGrpSpPr>
            <p:nvPr/>
          </p:nvGrpSpPr>
          <p:grpSpPr bwMode="auto">
            <a:xfrm>
              <a:off x="334" y="71"/>
              <a:ext cx="30" cy="32"/>
              <a:chOff x="334" y="71"/>
              <a:chExt cx="30" cy="32"/>
            </a:xfrm>
          </p:grpSpPr>
          <p:sp>
            <p:nvSpPr>
              <p:cNvPr id="176"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77"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55"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56"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49" name="Group 68"/>
            <p:cNvGrpSpPr>
              <a:grpSpLocks/>
            </p:cNvGrpSpPr>
            <p:nvPr/>
          </p:nvGrpSpPr>
          <p:grpSpPr bwMode="auto">
            <a:xfrm>
              <a:off x="101" y="265"/>
              <a:ext cx="213" cy="117"/>
              <a:chOff x="101" y="265"/>
              <a:chExt cx="213" cy="117"/>
            </a:xfrm>
          </p:grpSpPr>
          <p:sp>
            <p:nvSpPr>
              <p:cNvPr id="174"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5"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0" name="Group 71"/>
            <p:cNvGrpSpPr>
              <a:grpSpLocks/>
            </p:cNvGrpSpPr>
            <p:nvPr/>
          </p:nvGrpSpPr>
          <p:grpSpPr bwMode="auto">
            <a:xfrm>
              <a:off x="206" y="293"/>
              <a:ext cx="109" cy="70"/>
              <a:chOff x="206" y="293"/>
              <a:chExt cx="109" cy="70"/>
            </a:xfrm>
          </p:grpSpPr>
          <p:sp>
            <p:nvSpPr>
              <p:cNvPr id="172"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3"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1" name="Group 74"/>
            <p:cNvGrpSpPr>
              <a:grpSpLocks/>
            </p:cNvGrpSpPr>
            <p:nvPr/>
          </p:nvGrpSpPr>
          <p:grpSpPr bwMode="auto">
            <a:xfrm>
              <a:off x="313" y="262"/>
              <a:ext cx="226" cy="120"/>
              <a:chOff x="313" y="262"/>
              <a:chExt cx="226" cy="120"/>
            </a:xfrm>
          </p:grpSpPr>
          <p:sp>
            <p:nvSpPr>
              <p:cNvPr id="170"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1"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2" name="Group 77"/>
            <p:cNvGrpSpPr>
              <a:grpSpLocks/>
            </p:cNvGrpSpPr>
            <p:nvPr/>
          </p:nvGrpSpPr>
          <p:grpSpPr bwMode="auto">
            <a:xfrm>
              <a:off x="313" y="290"/>
              <a:ext cx="115" cy="72"/>
              <a:chOff x="313" y="290"/>
              <a:chExt cx="115" cy="72"/>
            </a:xfrm>
          </p:grpSpPr>
          <p:sp>
            <p:nvSpPr>
              <p:cNvPr id="168"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69"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054" name="Group 80"/>
            <p:cNvGrpSpPr>
              <a:grpSpLocks/>
            </p:cNvGrpSpPr>
            <p:nvPr/>
          </p:nvGrpSpPr>
          <p:grpSpPr bwMode="auto">
            <a:xfrm>
              <a:off x="264" y="288"/>
              <a:ext cx="93" cy="109"/>
              <a:chOff x="264" y="288"/>
              <a:chExt cx="93" cy="109"/>
            </a:xfrm>
          </p:grpSpPr>
          <p:sp>
            <p:nvSpPr>
              <p:cNvPr id="166"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67"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3"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055" name="Group 84"/>
            <p:cNvGrpSpPr>
              <a:grpSpLocks/>
            </p:cNvGrpSpPr>
            <p:nvPr/>
          </p:nvGrpSpPr>
          <p:grpSpPr bwMode="auto">
            <a:xfrm>
              <a:off x="273" y="265"/>
              <a:ext cx="27" cy="16"/>
              <a:chOff x="273" y="265"/>
              <a:chExt cx="27" cy="16"/>
            </a:xfrm>
          </p:grpSpPr>
          <p:sp>
            <p:nvSpPr>
              <p:cNvPr id="164"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65"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65"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66"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67"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68"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69"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0"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1"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2"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3"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4"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5"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8"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056" name="Group 101"/>
            <p:cNvGrpSpPr>
              <a:grpSpLocks/>
            </p:cNvGrpSpPr>
            <p:nvPr/>
          </p:nvGrpSpPr>
          <p:grpSpPr bwMode="auto">
            <a:xfrm>
              <a:off x="248" y="386"/>
              <a:ext cx="125" cy="123"/>
              <a:chOff x="248" y="386"/>
              <a:chExt cx="125" cy="123"/>
            </a:xfrm>
          </p:grpSpPr>
          <p:sp>
            <p:nvSpPr>
              <p:cNvPr id="122"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3"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4"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5"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6"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7"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8"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29"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0"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9"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2"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3"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0"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1"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2"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3"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4"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5"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7"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7" name="Group 156"/>
            <p:cNvGrpSpPr>
              <a:grpSpLocks/>
            </p:cNvGrpSpPr>
            <p:nvPr/>
          </p:nvGrpSpPr>
          <p:grpSpPr bwMode="auto">
            <a:xfrm>
              <a:off x="372" y="175"/>
              <a:ext cx="91" cy="83"/>
              <a:chOff x="372" y="175"/>
              <a:chExt cx="91" cy="83"/>
            </a:xfrm>
          </p:grpSpPr>
          <p:sp>
            <p:nvSpPr>
              <p:cNvPr id="120"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1"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58" name="Group 159"/>
            <p:cNvGrpSpPr>
              <a:grpSpLocks/>
            </p:cNvGrpSpPr>
            <p:nvPr/>
          </p:nvGrpSpPr>
          <p:grpSpPr bwMode="auto">
            <a:xfrm>
              <a:off x="171" y="173"/>
              <a:ext cx="91" cy="85"/>
              <a:chOff x="171" y="173"/>
              <a:chExt cx="91" cy="85"/>
            </a:xfrm>
          </p:grpSpPr>
          <p:sp>
            <p:nvSpPr>
              <p:cNvPr id="118"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19"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4"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059" name="Group 165"/>
            <p:cNvGrpSpPr>
              <a:grpSpLocks/>
            </p:cNvGrpSpPr>
            <p:nvPr/>
          </p:nvGrpSpPr>
          <p:grpSpPr bwMode="auto">
            <a:xfrm>
              <a:off x="226" y="481"/>
              <a:ext cx="196" cy="30"/>
              <a:chOff x="226" y="481"/>
              <a:chExt cx="196" cy="30"/>
            </a:xfrm>
          </p:grpSpPr>
          <p:grpSp>
            <p:nvGrpSpPr>
              <p:cNvPr id="2060" name="Group 166"/>
              <p:cNvGrpSpPr>
                <a:grpSpLocks/>
              </p:cNvGrpSpPr>
              <p:nvPr/>
            </p:nvGrpSpPr>
            <p:grpSpPr bwMode="auto">
              <a:xfrm>
                <a:off x="226" y="481"/>
                <a:ext cx="68" cy="30"/>
                <a:chOff x="226" y="481"/>
                <a:chExt cx="68" cy="30"/>
              </a:xfrm>
            </p:grpSpPr>
            <p:sp>
              <p:nvSpPr>
                <p:cNvPr id="116"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1" name="Group 169"/>
              <p:cNvGrpSpPr>
                <a:grpSpLocks/>
              </p:cNvGrpSpPr>
              <p:nvPr/>
            </p:nvGrpSpPr>
            <p:grpSpPr bwMode="auto">
              <a:xfrm>
                <a:off x="244" y="482"/>
                <a:ext cx="83" cy="29"/>
                <a:chOff x="244" y="482"/>
                <a:chExt cx="83" cy="29"/>
              </a:xfrm>
            </p:grpSpPr>
            <p:sp>
              <p:nvSpPr>
                <p:cNvPr id="114"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2" name="Group 172"/>
              <p:cNvGrpSpPr>
                <a:grpSpLocks/>
              </p:cNvGrpSpPr>
              <p:nvPr/>
            </p:nvGrpSpPr>
            <p:grpSpPr bwMode="auto">
              <a:xfrm>
                <a:off x="271" y="482"/>
                <a:ext cx="81" cy="29"/>
                <a:chOff x="271" y="482"/>
                <a:chExt cx="81" cy="29"/>
              </a:xfrm>
            </p:grpSpPr>
            <p:sp>
              <p:nvSpPr>
                <p:cNvPr id="112"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3"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3" name="Group 175"/>
              <p:cNvGrpSpPr>
                <a:grpSpLocks/>
              </p:cNvGrpSpPr>
              <p:nvPr/>
            </p:nvGrpSpPr>
            <p:grpSpPr bwMode="auto">
              <a:xfrm>
                <a:off x="300" y="482"/>
                <a:ext cx="87" cy="29"/>
                <a:chOff x="300" y="482"/>
                <a:chExt cx="87" cy="29"/>
              </a:xfrm>
            </p:grpSpPr>
            <p:sp>
              <p:nvSpPr>
                <p:cNvPr id="110"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1"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64" name="Group 178"/>
              <p:cNvGrpSpPr>
                <a:grpSpLocks/>
              </p:cNvGrpSpPr>
              <p:nvPr/>
            </p:nvGrpSpPr>
            <p:grpSpPr bwMode="auto">
              <a:xfrm>
                <a:off x="334" y="482"/>
                <a:ext cx="80" cy="29"/>
                <a:chOff x="334" y="482"/>
                <a:chExt cx="80" cy="29"/>
              </a:xfrm>
            </p:grpSpPr>
            <p:sp>
              <p:nvSpPr>
                <p:cNvPr id="108"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09"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065" name="Group 181"/>
              <p:cNvGrpSpPr>
                <a:grpSpLocks/>
              </p:cNvGrpSpPr>
              <p:nvPr/>
            </p:nvGrpSpPr>
            <p:grpSpPr bwMode="auto">
              <a:xfrm>
                <a:off x="363" y="482"/>
                <a:ext cx="59" cy="29"/>
                <a:chOff x="363" y="482"/>
                <a:chExt cx="59" cy="29"/>
              </a:xfrm>
            </p:grpSpPr>
            <p:sp>
              <p:nvSpPr>
                <p:cNvPr id="106"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07"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98"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99"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0"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1"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2"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cxnSp>
        <p:nvCxnSpPr>
          <p:cNvPr id="194" name="Straight Connector 193"/>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1538809315"/>
      </p:ext>
    </p:extLst>
  </p:cSld>
  <p:clrMapOvr>
    <a:masterClrMapping/>
  </p:clrMapOvr>
  <p:transition spd="med">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646331"/>
          </a:xfrm>
          <a:prstGeom prst="rect">
            <a:avLst/>
          </a:prstGeom>
          <a:noFill/>
        </p:spPr>
        <p:txBody>
          <a:bodyPr wrap="square" rtlCol="0">
            <a:spAutoFit/>
          </a:bodyPr>
          <a:lstStyle/>
          <a:p>
            <a:pPr algn="ctr"/>
            <a:r>
              <a:rPr lang="en-US" dirty="0" smtClean="0"/>
              <a:t>CREATING A GROCERY ORDER</a:t>
            </a:r>
          </a:p>
          <a:p>
            <a:pPr algn="ctr"/>
            <a:endParaRPr lang="en-US" dirty="0" smtClean="0"/>
          </a:p>
        </p:txBody>
      </p:sp>
      <p:sp>
        <p:nvSpPr>
          <p:cNvPr id="7" name="TextBox 6"/>
          <p:cNvSpPr txBox="1"/>
          <p:nvPr/>
        </p:nvSpPr>
        <p:spPr>
          <a:xfrm>
            <a:off x="228600" y="1981200"/>
            <a:ext cx="2819400" cy="3754874"/>
          </a:xfrm>
          <a:prstGeom prst="rect">
            <a:avLst/>
          </a:prstGeom>
          <a:noFill/>
        </p:spPr>
        <p:txBody>
          <a:bodyPr wrap="square" rtlCol="0">
            <a:spAutoFit/>
          </a:bodyPr>
          <a:lstStyle/>
          <a:p>
            <a:pPr marL="285750" indent="-285750">
              <a:buFont typeface="Arial" pitchFamily="34" charset="0"/>
              <a:buChar char="•"/>
            </a:pPr>
            <a:r>
              <a:rPr lang="en-US" sz="1400" dirty="0" smtClean="0"/>
              <a:t>Initiate a grocery order for</a:t>
            </a:r>
          </a:p>
          <a:p>
            <a:pPr marL="285750" indent="-285750"/>
            <a:r>
              <a:rPr lang="en-US" sz="1400" dirty="0" smtClean="0"/>
              <a:t>	raw subsistence by clicking on the “Grocery Support” link under ORDERS/RECEIPTS</a:t>
            </a:r>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To generate a grocery order</a:t>
            </a:r>
          </a:p>
          <a:p>
            <a:pPr marL="285750" indent="-285750"/>
            <a:r>
              <a:rPr lang="en-US" sz="1400" dirty="0" smtClean="0"/>
              <a:t>	 click on the “Generate Grocery Order” link</a:t>
            </a:r>
            <a:br>
              <a:rPr lang="en-US" sz="1400" dirty="0" smtClean="0"/>
            </a:br>
            <a:endParaRPr lang="en-US" sz="1400" dirty="0" smtClean="0"/>
          </a:p>
          <a:p>
            <a:pPr marL="285750" indent="-285750">
              <a:buFont typeface="Arial" pitchFamily="34" charset="0"/>
              <a:buChar char="•"/>
            </a:pPr>
            <a:endParaRPr lang="en-US" sz="1400" i="1" dirty="0" smtClean="0"/>
          </a:p>
          <a:p>
            <a:pPr marL="285750" indent="-285750">
              <a:buFont typeface="Arial" pitchFamily="34" charset="0"/>
              <a:buChar char="•"/>
            </a:pPr>
            <a:endParaRPr lang="en-US" sz="1400" i="1" dirty="0" smtClean="0"/>
          </a:p>
        </p:txBody>
      </p:sp>
      <p:pic>
        <p:nvPicPr>
          <p:cNvPr id="1026" name="Picture 2"/>
          <p:cNvPicPr>
            <a:picLocks noChangeAspect="1" noChangeArrowheads="1"/>
          </p:cNvPicPr>
          <p:nvPr/>
        </p:nvPicPr>
        <p:blipFill>
          <a:blip r:embed="rId2" cstate="print"/>
          <a:srcRect r="12612" b="62431"/>
          <a:stretch>
            <a:fillRect/>
          </a:stretch>
        </p:blipFill>
        <p:spPr bwMode="auto">
          <a:xfrm>
            <a:off x="2971800" y="1752600"/>
            <a:ext cx="5867400" cy="2133600"/>
          </a:xfrm>
          <a:prstGeom prst="rect">
            <a:avLst/>
          </a:prstGeom>
          <a:noFill/>
          <a:ln w="25400">
            <a:solidFill>
              <a:schemeClr val="bg2">
                <a:lumMod val="25000"/>
              </a:schemeClr>
            </a:solidFill>
            <a:miter lim="800000"/>
            <a:headEnd/>
            <a:tailEnd/>
          </a:ln>
        </p:spPr>
      </p:pic>
      <p:pic>
        <p:nvPicPr>
          <p:cNvPr id="1032" name="Picture 8"/>
          <p:cNvPicPr>
            <a:picLocks noChangeAspect="1" noChangeArrowheads="1"/>
          </p:cNvPicPr>
          <p:nvPr/>
        </p:nvPicPr>
        <p:blipFill>
          <a:blip r:embed="rId3" cstate="print"/>
          <a:srcRect r="-826" b="70984"/>
          <a:stretch>
            <a:fillRect/>
          </a:stretch>
        </p:blipFill>
        <p:spPr bwMode="auto">
          <a:xfrm>
            <a:off x="2971800" y="4038600"/>
            <a:ext cx="5943600" cy="1981200"/>
          </a:xfrm>
          <a:prstGeom prst="rect">
            <a:avLst/>
          </a:prstGeom>
          <a:noFill/>
          <a:ln w="25400">
            <a:solidFill>
              <a:schemeClr val="bg2">
                <a:lumMod val="25000"/>
              </a:schemeClr>
            </a:solidFill>
            <a:miter lim="800000"/>
            <a:headEnd/>
            <a:tailEnd/>
          </a:ln>
        </p:spPr>
      </p:pic>
      <p:sp>
        <p:nvSpPr>
          <p:cNvPr id="12" name="Oval 11"/>
          <p:cNvSpPr/>
          <p:nvPr/>
        </p:nvSpPr>
        <p:spPr>
          <a:xfrm>
            <a:off x="5105400" y="2590800"/>
            <a:ext cx="8382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Oval 12"/>
          <p:cNvSpPr/>
          <p:nvPr/>
        </p:nvSpPr>
        <p:spPr>
          <a:xfrm>
            <a:off x="5257800" y="5181600"/>
            <a:ext cx="838200" cy="3048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cxnSp>
        <p:nvCxnSpPr>
          <p:cNvPr id="15" name="Straight Arrow Connector 14"/>
          <p:cNvCxnSpPr/>
          <p:nvPr/>
        </p:nvCxnSpPr>
        <p:spPr>
          <a:xfrm flipV="1">
            <a:off x="2514600" y="2743200"/>
            <a:ext cx="2590800" cy="76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7" name="Straight Arrow Connector 16"/>
          <p:cNvCxnSpPr>
            <a:endCxn id="13" idx="2"/>
          </p:cNvCxnSpPr>
          <p:nvPr/>
        </p:nvCxnSpPr>
        <p:spPr>
          <a:xfrm>
            <a:off x="2590800" y="4800600"/>
            <a:ext cx="2667000" cy="5334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nvGrpSpPr>
          <p:cNvPr id="10" name="Group 9"/>
          <p:cNvGrpSpPr>
            <a:grpSpLocks/>
          </p:cNvGrpSpPr>
          <p:nvPr/>
        </p:nvGrpSpPr>
        <p:grpSpPr bwMode="auto">
          <a:xfrm>
            <a:off x="152400" y="152400"/>
            <a:ext cx="1219200" cy="1114425"/>
            <a:chOff x="33" y="60"/>
            <a:chExt cx="577" cy="559"/>
          </a:xfrm>
        </p:grpSpPr>
        <p:sp>
          <p:nvSpPr>
            <p:cNvPr id="11" name="Freeform 10"/>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9" name="Group 28"/>
            <p:cNvGrpSpPr>
              <a:grpSpLocks/>
            </p:cNvGrpSpPr>
            <p:nvPr/>
          </p:nvGrpSpPr>
          <p:grpSpPr bwMode="auto">
            <a:xfrm>
              <a:off x="207" y="555"/>
              <a:ext cx="26" cy="35"/>
              <a:chOff x="207" y="555"/>
              <a:chExt cx="26" cy="35"/>
            </a:xfrm>
          </p:grpSpPr>
          <p:sp>
            <p:nvSpPr>
              <p:cNvPr id="194"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0" name="Group 22"/>
            <p:cNvGrpSpPr>
              <a:grpSpLocks/>
            </p:cNvGrpSpPr>
            <p:nvPr/>
          </p:nvGrpSpPr>
          <p:grpSpPr bwMode="auto">
            <a:xfrm>
              <a:off x="232" y="565"/>
              <a:ext cx="19" cy="28"/>
              <a:chOff x="232" y="565"/>
              <a:chExt cx="19" cy="28"/>
            </a:xfrm>
          </p:grpSpPr>
          <p:sp>
            <p:nvSpPr>
              <p:cNvPr id="192"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1"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26"/>
            <p:cNvGrpSpPr>
              <a:grpSpLocks/>
            </p:cNvGrpSpPr>
            <p:nvPr/>
          </p:nvGrpSpPr>
          <p:grpSpPr bwMode="auto">
            <a:xfrm>
              <a:off x="321" y="574"/>
              <a:ext cx="26" cy="30"/>
              <a:chOff x="321" y="574"/>
              <a:chExt cx="26" cy="30"/>
            </a:xfrm>
          </p:grpSpPr>
          <p:sp>
            <p:nvSpPr>
              <p:cNvPr id="190"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3"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6" name="Group 42"/>
            <p:cNvGrpSpPr>
              <a:grpSpLocks/>
            </p:cNvGrpSpPr>
            <p:nvPr/>
          </p:nvGrpSpPr>
          <p:grpSpPr bwMode="auto">
            <a:xfrm>
              <a:off x="132" y="137"/>
              <a:ext cx="26" cy="33"/>
              <a:chOff x="132" y="137"/>
              <a:chExt cx="26" cy="33"/>
            </a:xfrm>
          </p:grpSpPr>
          <p:sp>
            <p:nvSpPr>
              <p:cNvPr id="188"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7" name="Group 45"/>
            <p:cNvGrpSpPr>
              <a:grpSpLocks/>
            </p:cNvGrpSpPr>
            <p:nvPr/>
          </p:nvGrpSpPr>
          <p:grpSpPr bwMode="auto">
            <a:xfrm>
              <a:off x="147" y="119"/>
              <a:ext cx="31" cy="32"/>
              <a:chOff x="147" y="119"/>
              <a:chExt cx="31" cy="32"/>
            </a:xfrm>
          </p:grpSpPr>
          <p:sp>
            <p:nvSpPr>
              <p:cNvPr id="186"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8"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2" name="Group 52"/>
            <p:cNvGrpSpPr>
              <a:grpSpLocks/>
            </p:cNvGrpSpPr>
            <p:nvPr/>
          </p:nvGrpSpPr>
          <p:grpSpPr bwMode="auto">
            <a:xfrm>
              <a:off x="293" y="71"/>
              <a:ext cx="21" cy="29"/>
              <a:chOff x="293" y="71"/>
              <a:chExt cx="21" cy="29"/>
            </a:xfrm>
          </p:grpSpPr>
          <p:sp>
            <p:nvSpPr>
              <p:cNvPr id="184"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3" name="Group 55"/>
            <p:cNvGrpSpPr>
              <a:grpSpLocks/>
            </p:cNvGrpSpPr>
            <p:nvPr/>
          </p:nvGrpSpPr>
          <p:grpSpPr bwMode="auto">
            <a:xfrm>
              <a:off x="334" y="71"/>
              <a:ext cx="30" cy="32"/>
              <a:chOff x="334" y="71"/>
              <a:chExt cx="30" cy="32"/>
            </a:xfrm>
          </p:grpSpPr>
          <p:sp>
            <p:nvSpPr>
              <p:cNvPr id="182"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3"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4"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1"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2"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4" name="Group 68"/>
            <p:cNvGrpSpPr>
              <a:grpSpLocks/>
            </p:cNvGrpSpPr>
            <p:nvPr/>
          </p:nvGrpSpPr>
          <p:grpSpPr bwMode="auto">
            <a:xfrm>
              <a:off x="101" y="265"/>
              <a:ext cx="213" cy="117"/>
              <a:chOff x="101" y="265"/>
              <a:chExt cx="213" cy="117"/>
            </a:xfrm>
          </p:grpSpPr>
          <p:sp>
            <p:nvSpPr>
              <p:cNvPr id="180"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1"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5" name="Group 71"/>
            <p:cNvGrpSpPr>
              <a:grpSpLocks/>
            </p:cNvGrpSpPr>
            <p:nvPr/>
          </p:nvGrpSpPr>
          <p:grpSpPr bwMode="auto">
            <a:xfrm>
              <a:off x="206" y="293"/>
              <a:ext cx="109" cy="70"/>
              <a:chOff x="206" y="293"/>
              <a:chExt cx="109" cy="70"/>
            </a:xfrm>
          </p:grpSpPr>
          <p:sp>
            <p:nvSpPr>
              <p:cNvPr id="178"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9"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6" name="Group 74"/>
            <p:cNvGrpSpPr>
              <a:grpSpLocks/>
            </p:cNvGrpSpPr>
            <p:nvPr/>
          </p:nvGrpSpPr>
          <p:grpSpPr bwMode="auto">
            <a:xfrm>
              <a:off x="313" y="262"/>
              <a:ext cx="226" cy="120"/>
              <a:chOff x="313" y="262"/>
              <a:chExt cx="226" cy="120"/>
            </a:xfrm>
          </p:grpSpPr>
          <p:sp>
            <p:nvSpPr>
              <p:cNvPr id="176"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7"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7" name="Group 77"/>
            <p:cNvGrpSpPr>
              <a:grpSpLocks/>
            </p:cNvGrpSpPr>
            <p:nvPr/>
          </p:nvGrpSpPr>
          <p:grpSpPr bwMode="auto">
            <a:xfrm>
              <a:off x="313" y="290"/>
              <a:ext cx="115" cy="72"/>
              <a:chOff x="313" y="290"/>
              <a:chExt cx="115" cy="72"/>
            </a:xfrm>
          </p:grpSpPr>
          <p:sp>
            <p:nvSpPr>
              <p:cNvPr id="174"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5"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8" name="Group 80"/>
            <p:cNvGrpSpPr>
              <a:grpSpLocks/>
            </p:cNvGrpSpPr>
            <p:nvPr/>
          </p:nvGrpSpPr>
          <p:grpSpPr bwMode="auto">
            <a:xfrm>
              <a:off x="264" y="288"/>
              <a:ext cx="93" cy="109"/>
              <a:chOff x="264" y="288"/>
              <a:chExt cx="93" cy="109"/>
            </a:xfrm>
          </p:grpSpPr>
          <p:sp>
            <p:nvSpPr>
              <p:cNvPr id="172"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3"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9"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0" name="Group 84"/>
            <p:cNvGrpSpPr>
              <a:grpSpLocks/>
            </p:cNvGrpSpPr>
            <p:nvPr/>
          </p:nvGrpSpPr>
          <p:grpSpPr bwMode="auto">
            <a:xfrm>
              <a:off x="273" y="265"/>
              <a:ext cx="27" cy="16"/>
              <a:chOff x="273" y="265"/>
              <a:chExt cx="27" cy="16"/>
            </a:xfrm>
          </p:grpSpPr>
          <p:sp>
            <p:nvSpPr>
              <p:cNvPr id="170"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1"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1"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2"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3"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4"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5"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6"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7"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2"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3"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4"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5" name="Group 101"/>
            <p:cNvGrpSpPr>
              <a:grpSpLocks/>
            </p:cNvGrpSpPr>
            <p:nvPr/>
          </p:nvGrpSpPr>
          <p:grpSpPr bwMode="auto">
            <a:xfrm>
              <a:off x="248" y="386"/>
              <a:ext cx="125" cy="123"/>
              <a:chOff x="248" y="386"/>
              <a:chExt cx="125" cy="123"/>
            </a:xfrm>
          </p:grpSpPr>
          <p:sp>
            <p:nvSpPr>
              <p:cNvPr id="128"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9"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5"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6"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6"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7"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8"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2"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4"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6"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8" name="Group 156"/>
            <p:cNvGrpSpPr>
              <a:grpSpLocks/>
            </p:cNvGrpSpPr>
            <p:nvPr/>
          </p:nvGrpSpPr>
          <p:grpSpPr bwMode="auto">
            <a:xfrm>
              <a:off x="372" y="175"/>
              <a:ext cx="91" cy="83"/>
              <a:chOff x="372" y="175"/>
              <a:chExt cx="91" cy="83"/>
            </a:xfrm>
          </p:grpSpPr>
          <p:sp>
            <p:nvSpPr>
              <p:cNvPr id="126"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7"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9" name="Group 159"/>
            <p:cNvGrpSpPr>
              <a:grpSpLocks/>
            </p:cNvGrpSpPr>
            <p:nvPr/>
          </p:nvGrpSpPr>
          <p:grpSpPr bwMode="auto">
            <a:xfrm>
              <a:off x="171" y="173"/>
              <a:ext cx="91" cy="85"/>
              <a:chOff x="171" y="173"/>
              <a:chExt cx="91" cy="85"/>
            </a:xfrm>
          </p:grpSpPr>
          <p:sp>
            <p:nvSpPr>
              <p:cNvPr id="124"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5"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0"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3" name="Group 165"/>
            <p:cNvGrpSpPr>
              <a:grpSpLocks/>
            </p:cNvGrpSpPr>
            <p:nvPr/>
          </p:nvGrpSpPr>
          <p:grpSpPr bwMode="auto">
            <a:xfrm>
              <a:off x="226" y="481"/>
              <a:ext cx="196" cy="30"/>
              <a:chOff x="226" y="481"/>
              <a:chExt cx="196" cy="30"/>
            </a:xfrm>
          </p:grpSpPr>
          <p:grpSp>
            <p:nvGrpSpPr>
              <p:cNvPr id="106" name="Group 166"/>
              <p:cNvGrpSpPr>
                <a:grpSpLocks/>
              </p:cNvGrpSpPr>
              <p:nvPr/>
            </p:nvGrpSpPr>
            <p:grpSpPr bwMode="auto">
              <a:xfrm>
                <a:off x="226" y="481"/>
                <a:ext cx="68" cy="30"/>
                <a:chOff x="226" y="481"/>
                <a:chExt cx="68" cy="30"/>
              </a:xfrm>
            </p:grpSpPr>
            <p:sp>
              <p:nvSpPr>
                <p:cNvPr id="122"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3"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7" name="Group 169"/>
              <p:cNvGrpSpPr>
                <a:grpSpLocks/>
              </p:cNvGrpSpPr>
              <p:nvPr/>
            </p:nvGrpSpPr>
            <p:grpSpPr bwMode="auto">
              <a:xfrm>
                <a:off x="244" y="482"/>
                <a:ext cx="83" cy="29"/>
                <a:chOff x="244" y="482"/>
                <a:chExt cx="83" cy="29"/>
              </a:xfrm>
            </p:grpSpPr>
            <p:sp>
              <p:nvSpPr>
                <p:cNvPr id="120"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1"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8" name="Group 172"/>
              <p:cNvGrpSpPr>
                <a:grpSpLocks/>
              </p:cNvGrpSpPr>
              <p:nvPr/>
            </p:nvGrpSpPr>
            <p:grpSpPr bwMode="auto">
              <a:xfrm>
                <a:off x="271" y="482"/>
                <a:ext cx="81" cy="29"/>
                <a:chOff x="271" y="482"/>
                <a:chExt cx="81" cy="29"/>
              </a:xfrm>
            </p:grpSpPr>
            <p:sp>
              <p:nvSpPr>
                <p:cNvPr id="118"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9"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75"/>
              <p:cNvGrpSpPr>
                <a:grpSpLocks/>
              </p:cNvGrpSpPr>
              <p:nvPr/>
            </p:nvGrpSpPr>
            <p:grpSpPr bwMode="auto">
              <a:xfrm>
                <a:off x="300" y="482"/>
                <a:ext cx="87" cy="29"/>
                <a:chOff x="300" y="482"/>
                <a:chExt cx="87" cy="29"/>
              </a:xfrm>
            </p:grpSpPr>
            <p:sp>
              <p:nvSpPr>
                <p:cNvPr id="116"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7"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0" name="Group 178"/>
              <p:cNvGrpSpPr>
                <a:grpSpLocks/>
              </p:cNvGrpSpPr>
              <p:nvPr/>
            </p:nvGrpSpPr>
            <p:grpSpPr bwMode="auto">
              <a:xfrm>
                <a:off x="334" y="482"/>
                <a:ext cx="80" cy="29"/>
                <a:chOff x="334" y="482"/>
                <a:chExt cx="80" cy="29"/>
              </a:xfrm>
            </p:grpSpPr>
            <p:sp>
              <p:nvSpPr>
                <p:cNvPr id="114"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5"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1" name="Group 181"/>
              <p:cNvGrpSpPr>
                <a:grpSpLocks/>
              </p:cNvGrpSpPr>
              <p:nvPr/>
            </p:nvGrpSpPr>
            <p:grpSpPr bwMode="auto">
              <a:xfrm>
                <a:off x="363" y="482"/>
                <a:ext cx="59" cy="29"/>
                <a:chOff x="363" y="482"/>
                <a:chExt cx="59" cy="29"/>
              </a:xfrm>
            </p:grpSpPr>
            <p:sp>
              <p:nvSpPr>
                <p:cNvPr id="112"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3"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4"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5"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6"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7"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9"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1" name="Straight Connector 200"/>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880827099"/>
      </p:ext>
    </p:extLst>
  </p:cSld>
  <p:clrMapOvr>
    <a:masterClrMapping/>
  </p:clrMapOvr>
  <p:transition spd="med">
    <p:fade/>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0" y="2967335"/>
            <a:ext cx="9144000" cy="923330"/>
          </a:xfrm>
          <a:prstGeom prst="rect">
            <a:avLst/>
          </a:prstGeom>
          <a:noFill/>
        </p:spPr>
        <p:txBody>
          <a:bodyPr wrap="square" lIns="91440" tIns="45720" rIns="91440" bIns="45720">
            <a:spAutoFit/>
            <a:scene3d>
              <a:camera prst="orthographicFront"/>
              <a:lightRig rig="brightRoom" dir="t"/>
            </a:scene3d>
            <a:sp3d contourW="6350" prstMaterial="plastic">
              <a:bevelT w="20320" h="20320" prst="angle"/>
              <a:contourClr>
                <a:schemeClr val="accent1">
                  <a:tint val="100000"/>
                  <a:shade val="100000"/>
                  <a:hueMod val="100000"/>
                  <a:satMod val="100000"/>
                </a:schemeClr>
              </a:contourClr>
            </a:sp3d>
          </a:bodyPr>
          <a:lstStyle/>
          <a:p>
            <a:pPr algn="ctr"/>
            <a:r>
              <a:rPr lang="en-US" sz="5400" b="1" cap="all" spc="0" dirty="0" smtClean="0">
                <a:ln/>
                <a:solidFill>
                  <a:schemeClr val="accent1"/>
                </a:solidFill>
                <a:effectLst>
                  <a:outerShdw blurRad="19685" dist="12700" dir="5400000" algn="tl" rotWithShape="0">
                    <a:schemeClr val="accent1">
                      <a:satMod val="130000"/>
                      <a:alpha val="60000"/>
                    </a:schemeClr>
                  </a:outerShdw>
                  <a:reflection blurRad="10000" stA="55000" endPos="48000" dist="500" dir="5400000" sy="-100000" algn="bl" rotWithShape="0"/>
                </a:effectLst>
              </a:rPr>
              <a:t>QUESTIONS?</a:t>
            </a:r>
          </a:p>
        </p:txBody>
      </p:sp>
      <p:sp>
        <p:nvSpPr>
          <p:cNvPr id="3" name="TextBox 2"/>
          <p:cNvSpPr txBox="1"/>
          <p:nvPr/>
        </p:nvSpPr>
        <p:spPr>
          <a:xfrm>
            <a:off x="1066800" y="4800600"/>
            <a:ext cx="7239000" cy="1600438"/>
          </a:xfrm>
          <a:prstGeom prst="rect">
            <a:avLst/>
          </a:prstGeom>
          <a:noFill/>
        </p:spPr>
        <p:txBody>
          <a:bodyPr wrap="square" rtlCol="0">
            <a:spAutoFit/>
          </a:bodyPr>
          <a:lstStyle/>
          <a:p>
            <a:pPr lvl="1"/>
            <a:r>
              <a:rPr lang="en-US" dirty="0" smtClean="0"/>
              <a:t>                                      Point of Contacts:</a:t>
            </a:r>
          </a:p>
          <a:p>
            <a:pPr lvl="1"/>
            <a:r>
              <a:rPr lang="en-US" sz="1600" dirty="0" smtClean="0"/>
              <a:t>1LT Brendan W. Jones                                              CW2 Nakia Dukes</a:t>
            </a:r>
          </a:p>
          <a:p>
            <a:pPr lvl="1"/>
            <a:r>
              <a:rPr lang="en-US" sz="1600" dirty="0" smtClean="0"/>
              <a:t>518-786-4840			               518-786-4363</a:t>
            </a:r>
          </a:p>
          <a:p>
            <a:pPr lvl="1"/>
            <a:r>
              <a:rPr lang="en-US" sz="1600" dirty="0" smtClean="0">
                <a:hlinkClick r:id="rId3"/>
              </a:rPr>
              <a:t>Brendan.w.jones2.civ@mail.mil</a:t>
            </a:r>
            <a:r>
              <a:rPr lang="en-US" sz="1600" dirty="0" smtClean="0"/>
              <a:t> 	               </a:t>
            </a:r>
            <a:r>
              <a:rPr lang="en-US" sz="1600" dirty="0" smtClean="0">
                <a:hlinkClick r:id="rId4"/>
              </a:rPr>
              <a:t>nakia.j.dukes.mil@mail.mil </a:t>
            </a:r>
            <a:r>
              <a:rPr lang="en-US" sz="1600" dirty="0" smtClean="0"/>
              <a:t>	</a:t>
            </a:r>
            <a:endParaRPr lang="en-US" dirty="0" smtClean="0"/>
          </a:p>
          <a:p>
            <a:pPr lvl="1"/>
            <a:endParaRPr lang="en-US" sz="1600" dirty="0"/>
          </a:p>
        </p:txBody>
      </p:sp>
      <p:grpSp>
        <p:nvGrpSpPr>
          <p:cNvPr id="186" name="Group 185"/>
          <p:cNvGrpSpPr>
            <a:grpSpLocks/>
          </p:cNvGrpSpPr>
          <p:nvPr/>
        </p:nvGrpSpPr>
        <p:grpSpPr bwMode="auto">
          <a:xfrm>
            <a:off x="152400" y="152400"/>
            <a:ext cx="1219200" cy="1114425"/>
            <a:chOff x="33" y="60"/>
            <a:chExt cx="577" cy="559"/>
          </a:xfrm>
        </p:grpSpPr>
        <p:sp>
          <p:nvSpPr>
            <p:cNvPr id="187" name="Freeform 186"/>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88" name="Freeform 187"/>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89" name="Freeform 188"/>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0" name="Freeform 189"/>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1" name="Freeform 190"/>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2" name="Freeform 191"/>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3" name="Freeform 192"/>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4" name="Freeform 193"/>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5" name="Freeform 194"/>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6" name="Freeform 195"/>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7" name="Freeform 196"/>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8" name="Freeform 197"/>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9" name="Freeform 198"/>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0" name="Freeform 199"/>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1" name="Group 211"/>
            <p:cNvGrpSpPr>
              <a:grpSpLocks/>
            </p:cNvGrpSpPr>
            <p:nvPr/>
          </p:nvGrpSpPr>
          <p:grpSpPr bwMode="auto">
            <a:xfrm>
              <a:off x="207" y="555"/>
              <a:ext cx="26" cy="35"/>
              <a:chOff x="207" y="555"/>
              <a:chExt cx="26" cy="35"/>
            </a:xfrm>
          </p:grpSpPr>
          <p:sp>
            <p:nvSpPr>
              <p:cNvPr id="366"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67"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02" name="Group 22"/>
            <p:cNvGrpSpPr>
              <a:grpSpLocks/>
            </p:cNvGrpSpPr>
            <p:nvPr/>
          </p:nvGrpSpPr>
          <p:grpSpPr bwMode="auto">
            <a:xfrm>
              <a:off x="232" y="565"/>
              <a:ext cx="19" cy="28"/>
              <a:chOff x="232" y="565"/>
              <a:chExt cx="19" cy="28"/>
            </a:xfrm>
          </p:grpSpPr>
          <p:sp>
            <p:nvSpPr>
              <p:cNvPr id="364"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65"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03"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04" name="Group 26"/>
            <p:cNvGrpSpPr>
              <a:grpSpLocks/>
            </p:cNvGrpSpPr>
            <p:nvPr/>
          </p:nvGrpSpPr>
          <p:grpSpPr bwMode="auto">
            <a:xfrm>
              <a:off x="321" y="574"/>
              <a:ext cx="26" cy="30"/>
              <a:chOff x="321" y="574"/>
              <a:chExt cx="26" cy="30"/>
            </a:xfrm>
          </p:grpSpPr>
          <p:sp>
            <p:nvSpPr>
              <p:cNvPr id="362"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63"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05"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6"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7"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8"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9"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0"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1"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2"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3"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4"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5"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6"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7"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18" name="Group 42"/>
            <p:cNvGrpSpPr>
              <a:grpSpLocks/>
            </p:cNvGrpSpPr>
            <p:nvPr/>
          </p:nvGrpSpPr>
          <p:grpSpPr bwMode="auto">
            <a:xfrm>
              <a:off x="132" y="137"/>
              <a:ext cx="26" cy="33"/>
              <a:chOff x="132" y="137"/>
              <a:chExt cx="26" cy="33"/>
            </a:xfrm>
          </p:grpSpPr>
          <p:sp>
            <p:nvSpPr>
              <p:cNvPr id="360"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61"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19" name="Group 45"/>
            <p:cNvGrpSpPr>
              <a:grpSpLocks/>
            </p:cNvGrpSpPr>
            <p:nvPr/>
          </p:nvGrpSpPr>
          <p:grpSpPr bwMode="auto">
            <a:xfrm>
              <a:off x="147" y="119"/>
              <a:ext cx="31" cy="32"/>
              <a:chOff x="147" y="119"/>
              <a:chExt cx="31" cy="32"/>
            </a:xfrm>
          </p:grpSpPr>
          <p:sp>
            <p:nvSpPr>
              <p:cNvPr id="358"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59"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20"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1"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2"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3"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24" name="Group 52"/>
            <p:cNvGrpSpPr>
              <a:grpSpLocks/>
            </p:cNvGrpSpPr>
            <p:nvPr/>
          </p:nvGrpSpPr>
          <p:grpSpPr bwMode="auto">
            <a:xfrm>
              <a:off x="293" y="71"/>
              <a:ext cx="21" cy="29"/>
              <a:chOff x="293" y="71"/>
              <a:chExt cx="21" cy="29"/>
            </a:xfrm>
          </p:grpSpPr>
          <p:sp>
            <p:nvSpPr>
              <p:cNvPr id="356"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57"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25" name="Group 55"/>
            <p:cNvGrpSpPr>
              <a:grpSpLocks/>
            </p:cNvGrpSpPr>
            <p:nvPr/>
          </p:nvGrpSpPr>
          <p:grpSpPr bwMode="auto">
            <a:xfrm>
              <a:off x="334" y="71"/>
              <a:ext cx="30" cy="32"/>
              <a:chOff x="334" y="71"/>
              <a:chExt cx="30" cy="32"/>
            </a:xfrm>
          </p:grpSpPr>
          <p:sp>
            <p:nvSpPr>
              <p:cNvPr id="354"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355"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226"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7"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8"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9"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0"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1"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2"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233"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234"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5"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36" name="Group 68"/>
            <p:cNvGrpSpPr>
              <a:grpSpLocks/>
            </p:cNvGrpSpPr>
            <p:nvPr/>
          </p:nvGrpSpPr>
          <p:grpSpPr bwMode="auto">
            <a:xfrm>
              <a:off x="101" y="265"/>
              <a:ext cx="213" cy="117"/>
              <a:chOff x="101" y="265"/>
              <a:chExt cx="213" cy="117"/>
            </a:xfrm>
          </p:grpSpPr>
          <p:sp>
            <p:nvSpPr>
              <p:cNvPr id="352"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353"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37" name="Group 71"/>
            <p:cNvGrpSpPr>
              <a:grpSpLocks/>
            </p:cNvGrpSpPr>
            <p:nvPr/>
          </p:nvGrpSpPr>
          <p:grpSpPr bwMode="auto">
            <a:xfrm>
              <a:off x="206" y="293"/>
              <a:ext cx="109" cy="70"/>
              <a:chOff x="206" y="293"/>
              <a:chExt cx="109" cy="70"/>
            </a:xfrm>
          </p:grpSpPr>
          <p:sp>
            <p:nvSpPr>
              <p:cNvPr id="350"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351"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38" name="Group 74"/>
            <p:cNvGrpSpPr>
              <a:grpSpLocks/>
            </p:cNvGrpSpPr>
            <p:nvPr/>
          </p:nvGrpSpPr>
          <p:grpSpPr bwMode="auto">
            <a:xfrm>
              <a:off x="313" y="262"/>
              <a:ext cx="226" cy="120"/>
              <a:chOff x="313" y="262"/>
              <a:chExt cx="226" cy="120"/>
            </a:xfrm>
          </p:grpSpPr>
          <p:sp>
            <p:nvSpPr>
              <p:cNvPr id="348"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349"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39" name="Group 77"/>
            <p:cNvGrpSpPr>
              <a:grpSpLocks/>
            </p:cNvGrpSpPr>
            <p:nvPr/>
          </p:nvGrpSpPr>
          <p:grpSpPr bwMode="auto">
            <a:xfrm>
              <a:off x="313" y="290"/>
              <a:ext cx="115" cy="72"/>
              <a:chOff x="313" y="290"/>
              <a:chExt cx="115" cy="72"/>
            </a:xfrm>
          </p:grpSpPr>
          <p:sp>
            <p:nvSpPr>
              <p:cNvPr id="346"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347"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240" name="Group 80"/>
            <p:cNvGrpSpPr>
              <a:grpSpLocks/>
            </p:cNvGrpSpPr>
            <p:nvPr/>
          </p:nvGrpSpPr>
          <p:grpSpPr bwMode="auto">
            <a:xfrm>
              <a:off x="264" y="288"/>
              <a:ext cx="93" cy="109"/>
              <a:chOff x="264" y="288"/>
              <a:chExt cx="93" cy="109"/>
            </a:xfrm>
          </p:grpSpPr>
          <p:sp>
            <p:nvSpPr>
              <p:cNvPr id="344"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345"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241"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242" name="Group 84"/>
            <p:cNvGrpSpPr>
              <a:grpSpLocks/>
            </p:cNvGrpSpPr>
            <p:nvPr/>
          </p:nvGrpSpPr>
          <p:grpSpPr bwMode="auto">
            <a:xfrm>
              <a:off x="273" y="265"/>
              <a:ext cx="27" cy="16"/>
              <a:chOff x="273" y="265"/>
              <a:chExt cx="27" cy="16"/>
            </a:xfrm>
          </p:grpSpPr>
          <p:sp>
            <p:nvSpPr>
              <p:cNvPr id="342"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343"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243"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244"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45"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46"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247"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48"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249"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50"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251"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52"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253"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54"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255"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56"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257" name="Group 101"/>
            <p:cNvGrpSpPr>
              <a:grpSpLocks/>
            </p:cNvGrpSpPr>
            <p:nvPr/>
          </p:nvGrpSpPr>
          <p:grpSpPr bwMode="auto">
            <a:xfrm>
              <a:off x="248" y="386"/>
              <a:ext cx="125" cy="123"/>
              <a:chOff x="248" y="386"/>
              <a:chExt cx="125" cy="123"/>
            </a:xfrm>
          </p:grpSpPr>
          <p:sp>
            <p:nvSpPr>
              <p:cNvPr id="300"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301"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2"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3"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4"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5"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6"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07"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08"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09"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10"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11"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12"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3"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4"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5"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6"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7"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8"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19"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0"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1"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2"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3"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4"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5"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6"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27"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8"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29"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0"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1"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2"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3"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4"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5"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6"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7"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338"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39"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40"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341"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258"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259"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60"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1"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2"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3"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264"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5"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266"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7"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268"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69"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70" name="Group 156"/>
            <p:cNvGrpSpPr>
              <a:grpSpLocks/>
            </p:cNvGrpSpPr>
            <p:nvPr/>
          </p:nvGrpSpPr>
          <p:grpSpPr bwMode="auto">
            <a:xfrm>
              <a:off x="372" y="175"/>
              <a:ext cx="91" cy="83"/>
              <a:chOff x="372" y="175"/>
              <a:chExt cx="91" cy="83"/>
            </a:xfrm>
          </p:grpSpPr>
          <p:sp>
            <p:nvSpPr>
              <p:cNvPr id="298"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99"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71" name="Group 159"/>
            <p:cNvGrpSpPr>
              <a:grpSpLocks/>
            </p:cNvGrpSpPr>
            <p:nvPr/>
          </p:nvGrpSpPr>
          <p:grpSpPr bwMode="auto">
            <a:xfrm>
              <a:off x="171" y="173"/>
              <a:ext cx="91" cy="85"/>
              <a:chOff x="171" y="173"/>
              <a:chExt cx="91" cy="85"/>
            </a:xfrm>
          </p:grpSpPr>
          <p:sp>
            <p:nvSpPr>
              <p:cNvPr id="296"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297"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272"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73"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274"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275" name="Group 165"/>
            <p:cNvGrpSpPr>
              <a:grpSpLocks/>
            </p:cNvGrpSpPr>
            <p:nvPr/>
          </p:nvGrpSpPr>
          <p:grpSpPr bwMode="auto">
            <a:xfrm>
              <a:off x="226" y="481"/>
              <a:ext cx="196" cy="30"/>
              <a:chOff x="226" y="481"/>
              <a:chExt cx="196" cy="30"/>
            </a:xfrm>
          </p:grpSpPr>
          <p:grpSp>
            <p:nvGrpSpPr>
              <p:cNvPr id="278" name="Group 166"/>
              <p:cNvGrpSpPr>
                <a:grpSpLocks/>
              </p:cNvGrpSpPr>
              <p:nvPr/>
            </p:nvGrpSpPr>
            <p:grpSpPr bwMode="auto">
              <a:xfrm>
                <a:off x="226" y="481"/>
                <a:ext cx="68" cy="30"/>
                <a:chOff x="226" y="481"/>
                <a:chExt cx="68" cy="30"/>
              </a:xfrm>
            </p:grpSpPr>
            <p:sp>
              <p:nvSpPr>
                <p:cNvPr id="294"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295"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79" name="Group 169"/>
              <p:cNvGrpSpPr>
                <a:grpSpLocks/>
              </p:cNvGrpSpPr>
              <p:nvPr/>
            </p:nvGrpSpPr>
            <p:grpSpPr bwMode="auto">
              <a:xfrm>
                <a:off x="244" y="482"/>
                <a:ext cx="83" cy="29"/>
                <a:chOff x="244" y="482"/>
                <a:chExt cx="83" cy="29"/>
              </a:xfrm>
            </p:grpSpPr>
            <p:sp>
              <p:nvSpPr>
                <p:cNvPr id="292"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293"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0" name="Group 172"/>
              <p:cNvGrpSpPr>
                <a:grpSpLocks/>
              </p:cNvGrpSpPr>
              <p:nvPr/>
            </p:nvGrpSpPr>
            <p:grpSpPr bwMode="auto">
              <a:xfrm>
                <a:off x="271" y="482"/>
                <a:ext cx="81" cy="29"/>
                <a:chOff x="271" y="482"/>
                <a:chExt cx="81" cy="29"/>
              </a:xfrm>
            </p:grpSpPr>
            <p:sp>
              <p:nvSpPr>
                <p:cNvPr id="290"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291"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81" name="Group 175"/>
              <p:cNvGrpSpPr>
                <a:grpSpLocks/>
              </p:cNvGrpSpPr>
              <p:nvPr/>
            </p:nvGrpSpPr>
            <p:grpSpPr bwMode="auto">
              <a:xfrm>
                <a:off x="300" y="482"/>
                <a:ext cx="87" cy="29"/>
                <a:chOff x="300" y="482"/>
                <a:chExt cx="87" cy="29"/>
              </a:xfrm>
            </p:grpSpPr>
            <p:sp>
              <p:nvSpPr>
                <p:cNvPr id="288"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289"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82" name="Group 178"/>
              <p:cNvGrpSpPr>
                <a:grpSpLocks/>
              </p:cNvGrpSpPr>
              <p:nvPr/>
            </p:nvGrpSpPr>
            <p:grpSpPr bwMode="auto">
              <a:xfrm>
                <a:off x="334" y="482"/>
                <a:ext cx="80" cy="29"/>
                <a:chOff x="334" y="482"/>
                <a:chExt cx="80" cy="29"/>
              </a:xfrm>
            </p:grpSpPr>
            <p:sp>
              <p:nvSpPr>
                <p:cNvPr id="286"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287"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283" name="Group 181"/>
              <p:cNvGrpSpPr>
                <a:grpSpLocks/>
              </p:cNvGrpSpPr>
              <p:nvPr/>
            </p:nvGrpSpPr>
            <p:grpSpPr bwMode="auto">
              <a:xfrm>
                <a:off x="363" y="482"/>
                <a:ext cx="59" cy="29"/>
                <a:chOff x="363" y="482"/>
                <a:chExt cx="59" cy="29"/>
              </a:xfrm>
            </p:grpSpPr>
            <p:sp>
              <p:nvSpPr>
                <p:cNvPr id="284"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285"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276"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7"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368"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369"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370"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p>
        </p:txBody>
      </p:sp>
    </p:spTree>
  </p:cSld>
  <p:clrMapOvr>
    <a:masterClrMapping/>
  </p:clrMapOvr>
  <p:transition spd="med">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t>CREATING A GROCERY ORDER</a:t>
            </a:r>
          </a:p>
        </p:txBody>
      </p:sp>
      <p:sp>
        <p:nvSpPr>
          <p:cNvPr id="7" name="TextBox 6"/>
          <p:cNvSpPr txBox="1"/>
          <p:nvPr/>
        </p:nvSpPr>
        <p:spPr>
          <a:xfrm>
            <a:off x="228600" y="1981201"/>
            <a:ext cx="2819400" cy="4185761"/>
          </a:xfrm>
          <a:prstGeom prst="rect">
            <a:avLst/>
          </a:prstGeom>
          <a:noFill/>
        </p:spPr>
        <p:txBody>
          <a:bodyPr wrap="square" rtlCol="0">
            <a:spAutoFit/>
          </a:bodyPr>
          <a:lstStyle/>
          <a:p>
            <a:pPr marL="285750" indent="-285750">
              <a:buFont typeface="Arial" pitchFamily="34" charset="0"/>
              <a:buChar char="•"/>
            </a:pPr>
            <a:r>
              <a:rPr lang="en-US" sz="1400" dirty="0" smtClean="0"/>
              <a:t>RDD (Required Delivery Date) enter the date the raw subsistence needs to be delivered or picked up from the vendor. If you enter an RDD that already exists you will receive an error message to inform you that a request for that date already exists and that you will need to select another RDD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Under “Meal Date” enter all of the dates that you will be serving meals for this request by enter the date or click on the calendar icon        selecting the date and then click on the ADD button. </a:t>
            </a:r>
          </a:p>
          <a:p>
            <a:pPr marL="285750" indent="-285750">
              <a:buFont typeface="Arial" pitchFamily="34" charset="0"/>
              <a:buChar char="•"/>
            </a:pPr>
            <a:endParaRPr lang="en-US" sz="1400" i="1" dirty="0" smtClean="0"/>
          </a:p>
        </p:txBody>
      </p:sp>
      <p:pic>
        <p:nvPicPr>
          <p:cNvPr id="2051" name="Picture 3"/>
          <p:cNvPicPr>
            <a:picLocks noChangeAspect="1" noChangeArrowheads="1"/>
          </p:cNvPicPr>
          <p:nvPr/>
        </p:nvPicPr>
        <p:blipFill>
          <a:blip r:embed="rId2" cstate="print"/>
          <a:srcRect b="46525"/>
          <a:stretch>
            <a:fillRect/>
          </a:stretch>
        </p:blipFill>
        <p:spPr bwMode="auto">
          <a:xfrm>
            <a:off x="3124200" y="1981200"/>
            <a:ext cx="5486400" cy="3429000"/>
          </a:xfrm>
          <a:prstGeom prst="rect">
            <a:avLst/>
          </a:prstGeom>
          <a:noFill/>
          <a:ln w="25400">
            <a:solidFill>
              <a:schemeClr val="bg2">
                <a:lumMod val="25000"/>
              </a:schemeClr>
            </a:solidFill>
            <a:miter lim="800000"/>
            <a:headEnd/>
            <a:tailEnd/>
          </a:ln>
        </p:spPr>
      </p:pic>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2054" name="Picture 6" descr="C:\Users\eric.clyne\Documents\USERDOCS\43Band\ArtWork\Capture\smallcalendar.gif"/>
          <p:cNvPicPr>
            <a:picLocks noChangeAspect="1" noChangeArrowheads="1"/>
          </p:cNvPicPr>
          <p:nvPr/>
        </p:nvPicPr>
        <p:blipFill>
          <a:blip r:embed="rId3" cstate="print"/>
          <a:srcRect/>
          <a:stretch>
            <a:fillRect/>
          </a:stretch>
        </p:blipFill>
        <p:spPr bwMode="auto">
          <a:xfrm>
            <a:off x="1593008" y="5181600"/>
            <a:ext cx="304800" cy="266700"/>
          </a:xfrm>
          <a:prstGeom prst="rect">
            <a:avLst/>
          </a:prstGeom>
          <a:noFill/>
        </p:spPr>
      </p:pic>
      <p:cxnSp>
        <p:nvCxnSpPr>
          <p:cNvPr id="16" name="Straight Arrow Connector 15"/>
          <p:cNvCxnSpPr/>
          <p:nvPr/>
        </p:nvCxnSpPr>
        <p:spPr>
          <a:xfrm flipV="1">
            <a:off x="2971800" y="5105400"/>
            <a:ext cx="1524000" cy="4572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8" name="Straight Arrow Connector 17"/>
          <p:cNvCxnSpPr/>
          <p:nvPr/>
        </p:nvCxnSpPr>
        <p:spPr>
          <a:xfrm>
            <a:off x="2819400" y="2209800"/>
            <a:ext cx="457200" cy="13716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4876800" y="5715000"/>
            <a:ext cx="3657600" cy="523220"/>
          </a:xfrm>
          <a:prstGeom prst="rect">
            <a:avLst/>
          </a:prstGeom>
          <a:noFill/>
        </p:spPr>
        <p:txBody>
          <a:bodyPr wrap="square" rtlCol="0">
            <a:spAutoFit/>
          </a:bodyPr>
          <a:lstStyle/>
          <a:p>
            <a:pPr>
              <a:buFont typeface="Arial" pitchFamily="34" charset="0"/>
              <a:buChar char="•"/>
            </a:pPr>
            <a:r>
              <a:rPr lang="en-US" sz="1400" i="1" dirty="0" smtClean="0"/>
              <a:t>Once you have all of the dates entered click on the CONTINUE Button.</a:t>
            </a:r>
          </a:p>
        </p:txBody>
      </p:sp>
      <p:cxnSp>
        <p:nvCxnSpPr>
          <p:cNvPr id="21" name="Straight Arrow Connector 20"/>
          <p:cNvCxnSpPr/>
          <p:nvPr/>
        </p:nvCxnSpPr>
        <p:spPr>
          <a:xfrm flipH="1" flipV="1">
            <a:off x="6096000" y="3429000"/>
            <a:ext cx="76200" cy="22860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grpSp>
        <p:nvGrpSpPr>
          <p:cNvPr id="12" name="Group 11"/>
          <p:cNvGrpSpPr>
            <a:grpSpLocks/>
          </p:cNvGrpSpPr>
          <p:nvPr/>
        </p:nvGrpSpPr>
        <p:grpSpPr bwMode="auto">
          <a:xfrm>
            <a:off x="152400" y="152400"/>
            <a:ext cx="1219200" cy="1114425"/>
            <a:chOff x="33" y="60"/>
            <a:chExt cx="577" cy="559"/>
          </a:xfrm>
        </p:grpSpPr>
        <p:sp>
          <p:nvSpPr>
            <p:cNvPr id="13" name="Freeform 1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0" name="Freeform 29"/>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1" name="Group 30"/>
            <p:cNvGrpSpPr>
              <a:grpSpLocks/>
            </p:cNvGrpSpPr>
            <p:nvPr/>
          </p:nvGrpSpPr>
          <p:grpSpPr bwMode="auto">
            <a:xfrm>
              <a:off x="207" y="555"/>
              <a:ext cx="26" cy="35"/>
              <a:chOff x="207" y="555"/>
              <a:chExt cx="26" cy="35"/>
            </a:xfrm>
          </p:grpSpPr>
          <p:sp>
            <p:nvSpPr>
              <p:cNvPr id="196"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7"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2" name="Group 22"/>
            <p:cNvGrpSpPr>
              <a:grpSpLocks/>
            </p:cNvGrpSpPr>
            <p:nvPr/>
          </p:nvGrpSpPr>
          <p:grpSpPr bwMode="auto">
            <a:xfrm>
              <a:off x="232" y="565"/>
              <a:ext cx="19" cy="28"/>
              <a:chOff x="232" y="565"/>
              <a:chExt cx="19" cy="28"/>
            </a:xfrm>
          </p:grpSpPr>
          <p:sp>
            <p:nvSpPr>
              <p:cNvPr id="194"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5"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3"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4" name="Group 26"/>
            <p:cNvGrpSpPr>
              <a:grpSpLocks/>
            </p:cNvGrpSpPr>
            <p:nvPr/>
          </p:nvGrpSpPr>
          <p:grpSpPr bwMode="auto">
            <a:xfrm>
              <a:off x="321" y="574"/>
              <a:ext cx="26" cy="30"/>
              <a:chOff x="321" y="574"/>
              <a:chExt cx="26" cy="30"/>
            </a:xfrm>
          </p:grpSpPr>
          <p:sp>
            <p:nvSpPr>
              <p:cNvPr id="192"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3"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5"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8" name="Group 42"/>
            <p:cNvGrpSpPr>
              <a:grpSpLocks/>
            </p:cNvGrpSpPr>
            <p:nvPr/>
          </p:nvGrpSpPr>
          <p:grpSpPr bwMode="auto">
            <a:xfrm>
              <a:off x="132" y="137"/>
              <a:ext cx="26" cy="33"/>
              <a:chOff x="132" y="137"/>
              <a:chExt cx="26" cy="33"/>
            </a:xfrm>
          </p:grpSpPr>
          <p:sp>
            <p:nvSpPr>
              <p:cNvPr id="190"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1"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9" name="Group 45"/>
            <p:cNvGrpSpPr>
              <a:grpSpLocks/>
            </p:cNvGrpSpPr>
            <p:nvPr/>
          </p:nvGrpSpPr>
          <p:grpSpPr bwMode="auto">
            <a:xfrm>
              <a:off x="147" y="119"/>
              <a:ext cx="31" cy="32"/>
              <a:chOff x="147" y="119"/>
              <a:chExt cx="31" cy="32"/>
            </a:xfrm>
          </p:grpSpPr>
          <p:sp>
            <p:nvSpPr>
              <p:cNvPr id="188"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9"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0"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4" name="Group 52"/>
            <p:cNvGrpSpPr>
              <a:grpSpLocks/>
            </p:cNvGrpSpPr>
            <p:nvPr/>
          </p:nvGrpSpPr>
          <p:grpSpPr bwMode="auto">
            <a:xfrm>
              <a:off x="293" y="71"/>
              <a:ext cx="21" cy="29"/>
              <a:chOff x="293" y="71"/>
              <a:chExt cx="21" cy="29"/>
            </a:xfrm>
          </p:grpSpPr>
          <p:sp>
            <p:nvSpPr>
              <p:cNvPr id="186"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7"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5" name="Group 55"/>
            <p:cNvGrpSpPr>
              <a:grpSpLocks/>
            </p:cNvGrpSpPr>
            <p:nvPr/>
          </p:nvGrpSpPr>
          <p:grpSpPr bwMode="auto">
            <a:xfrm>
              <a:off x="334" y="71"/>
              <a:ext cx="30" cy="32"/>
              <a:chOff x="334" y="71"/>
              <a:chExt cx="30" cy="32"/>
            </a:xfrm>
          </p:grpSpPr>
          <p:sp>
            <p:nvSpPr>
              <p:cNvPr id="184"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5"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6"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3"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4"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5"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6" name="Group 68"/>
            <p:cNvGrpSpPr>
              <a:grpSpLocks/>
            </p:cNvGrpSpPr>
            <p:nvPr/>
          </p:nvGrpSpPr>
          <p:grpSpPr bwMode="auto">
            <a:xfrm>
              <a:off x="101" y="265"/>
              <a:ext cx="213" cy="117"/>
              <a:chOff x="101" y="265"/>
              <a:chExt cx="213" cy="117"/>
            </a:xfrm>
          </p:grpSpPr>
          <p:sp>
            <p:nvSpPr>
              <p:cNvPr id="182"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3"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7" name="Group 71"/>
            <p:cNvGrpSpPr>
              <a:grpSpLocks/>
            </p:cNvGrpSpPr>
            <p:nvPr/>
          </p:nvGrpSpPr>
          <p:grpSpPr bwMode="auto">
            <a:xfrm>
              <a:off x="206" y="293"/>
              <a:ext cx="109" cy="70"/>
              <a:chOff x="206" y="293"/>
              <a:chExt cx="109" cy="70"/>
            </a:xfrm>
          </p:grpSpPr>
          <p:sp>
            <p:nvSpPr>
              <p:cNvPr id="180"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1"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8" name="Group 74"/>
            <p:cNvGrpSpPr>
              <a:grpSpLocks/>
            </p:cNvGrpSpPr>
            <p:nvPr/>
          </p:nvGrpSpPr>
          <p:grpSpPr bwMode="auto">
            <a:xfrm>
              <a:off x="313" y="262"/>
              <a:ext cx="226" cy="120"/>
              <a:chOff x="313" y="262"/>
              <a:chExt cx="226" cy="120"/>
            </a:xfrm>
          </p:grpSpPr>
          <p:sp>
            <p:nvSpPr>
              <p:cNvPr id="178"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9"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9" name="Group 77"/>
            <p:cNvGrpSpPr>
              <a:grpSpLocks/>
            </p:cNvGrpSpPr>
            <p:nvPr/>
          </p:nvGrpSpPr>
          <p:grpSpPr bwMode="auto">
            <a:xfrm>
              <a:off x="313" y="290"/>
              <a:ext cx="115" cy="72"/>
              <a:chOff x="313" y="290"/>
              <a:chExt cx="115" cy="72"/>
            </a:xfrm>
          </p:grpSpPr>
          <p:sp>
            <p:nvSpPr>
              <p:cNvPr id="176"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7"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0" name="Group 80"/>
            <p:cNvGrpSpPr>
              <a:grpSpLocks/>
            </p:cNvGrpSpPr>
            <p:nvPr/>
          </p:nvGrpSpPr>
          <p:grpSpPr bwMode="auto">
            <a:xfrm>
              <a:off x="264" y="288"/>
              <a:ext cx="93" cy="109"/>
              <a:chOff x="264" y="288"/>
              <a:chExt cx="93" cy="109"/>
            </a:xfrm>
          </p:grpSpPr>
          <p:sp>
            <p:nvSpPr>
              <p:cNvPr id="174"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5"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1"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2" name="Group 84"/>
            <p:cNvGrpSpPr>
              <a:grpSpLocks/>
            </p:cNvGrpSpPr>
            <p:nvPr/>
          </p:nvGrpSpPr>
          <p:grpSpPr bwMode="auto">
            <a:xfrm>
              <a:off x="273" y="265"/>
              <a:ext cx="27" cy="16"/>
              <a:chOff x="273" y="265"/>
              <a:chExt cx="27" cy="16"/>
            </a:xfrm>
          </p:grpSpPr>
          <p:sp>
            <p:nvSpPr>
              <p:cNvPr id="172"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3"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3"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4"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5"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6"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7"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8"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9"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0"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1"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2"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3"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4"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5"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6"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7" name="Group 101"/>
            <p:cNvGrpSpPr>
              <a:grpSpLocks/>
            </p:cNvGrpSpPr>
            <p:nvPr/>
          </p:nvGrpSpPr>
          <p:grpSpPr bwMode="auto">
            <a:xfrm>
              <a:off x="248" y="386"/>
              <a:ext cx="125" cy="123"/>
              <a:chOff x="248" y="386"/>
              <a:chExt cx="125" cy="123"/>
            </a:xfrm>
          </p:grpSpPr>
          <p:sp>
            <p:nvSpPr>
              <p:cNvPr id="130"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1"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8"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8"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9"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0"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4"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5"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6"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7"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8"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9"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0" name="Group 156"/>
            <p:cNvGrpSpPr>
              <a:grpSpLocks/>
            </p:cNvGrpSpPr>
            <p:nvPr/>
          </p:nvGrpSpPr>
          <p:grpSpPr bwMode="auto">
            <a:xfrm>
              <a:off x="372" y="175"/>
              <a:ext cx="91" cy="83"/>
              <a:chOff x="372" y="175"/>
              <a:chExt cx="91" cy="83"/>
            </a:xfrm>
          </p:grpSpPr>
          <p:sp>
            <p:nvSpPr>
              <p:cNvPr id="128"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9"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1" name="Group 159"/>
            <p:cNvGrpSpPr>
              <a:grpSpLocks/>
            </p:cNvGrpSpPr>
            <p:nvPr/>
          </p:nvGrpSpPr>
          <p:grpSpPr bwMode="auto">
            <a:xfrm>
              <a:off x="171" y="173"/>
              <a:ext cx="91" cy="85"/>
              <a:chOff x="171" y="173"/>
              <a:chExt cx="91" cy="85"/>
            </a:xfrm>
          </p:grpSpPr>
          <p:sp>
            <p:nvSpPr>
              <p:cNvPr id="126"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7"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2"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5" name="Group 165"/>
            <p:cNvGrpSpPr>
              <a:grpSpLocks/>
            </p:cNvGrpSpPr>
            <p:nvPr/>
          </p:nvGrpSpPr>
          <p:grpSpPr bwMode="auto">
            <a:xfrm>
              <a:off x="226" y="481"/>
              <a:ext cx="196" cy="30"/>
              <a:chOff x="226" y="481"/>
              <a:chExt cx="196" cy="30"/>
            </a:xfrm>
          </p:grpSpPr>
          <p:grpSp>
            <p:nvGrpSpPr>
              <p:cNvPr id="108" name="Group 166"/>
              <p:cNvGrpSpPr>
                <a:grpSpLocks/>
              </p:cNvGrpSpPr>
              <p:nvPr/>
            </p:nvGrpSpPr>
            <p:grpSpPr bwMode="auto">
              <a:xfrm>
                <a:off x="226" y="481"/>
                <a:ext cx="68" cy="30"/>
                <a:chOff x="226" y="481"/>
                <a:chExt cx="68" cy="30"/>
              </a:xfrm>
            </p:grpSpPr>
            <p:sp>
              <p:nvSpPr>
                <p:cNvPr id="124"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5"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9" name="Group 169"/>
              <p:cNvGrpSpPr>
                <a:grpSpLocks/>
              </p:cNvGrpSpPr>
              <p:nvPr/>
            </p:nvGrpSpPr>
            <p:grpSpPr bwMode="auto">
              <a:xfrm>
                <a:off x="244" y="482"/>
                <a:ext cx="83" cy="29"/>
                <a:chOff x="244" y="482"/>
                <a:chExt cx="83" cy="29"/>
              </a:xfrm>
            </p:grpSpPr>
            <p:sp>
              <p:nvSpPr>
                <p:cNvPr id="122"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3"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0" name="Group 172"/>
              <p:cNvGrpSpPr>
                <a:grpSpLocks/>
              </p:cNvGrpSpPr>
              <p:nvPr/>
            </p:nvGrpSpPr>
            <p:grpSpPr bwMode="auto">
              <a:xfrm>
                <a:off x="271" y="482"/>
                <a:ext cx="81" cy="29"/>
                <a:chOff x="271" y="482"/>
                <a:chExt cx="81" cy="29"/>
              </a:xfrm>
            </p:grpSpPr>
            <p:sp>
              <p:nvSpPr>
                <p:cNvPr id="120"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1"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1" name="Group 175"/>
              <p:cNvGrpSpPr>
                <a:grpSpLocks/>
              </p:cNvGrpSpPr>
              <p:nvPr/>
            </p:nvGrpSpPr>
            <p:grpSpPr bwMode="auto">
              <a:xfrm>
                <a:off x="300" y="482"/>
                <a:ext cx="87" cy="29"/>
                <a:chOff x="300" y="482"/>
                <a:chExt cx="87" cy="29"/>
              </a:xfrm>
            </p:grpSpPr>
            <p:sp>
              <p:nvSpPr>
                <p:cNvPr id="118"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9"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2" name="Group 178"/>
              <p:cNvGrpSpPr>
                <a:grpSpLocks/>
              </p:cNvGrpSpPr>
              <p:nvPr/>
            </p:nvGrpSpPr>
            <p:grpSpPr bwMode="auto">
              <a:xfrm>
                <a:off x="334" y="482"/>
                <a:ext cx="80" cy="29"/>
                <a:chOff x="334" y="482"/>
                <a:chExt cx="80" cy="29"/>
              </a:xfrm>
            </p:grpSpPr>
            <p:sp>
              <p:nvSpPr>
                <p:cNvPr id="116"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7"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3" name="Group 181"/>
              <p:cNvGrpSpPr>
                <a:grpSpLocks/>
              </p:cNvGrpSpPr>
              <p:nvPr/>
            </p:nvGrpSpPr>
            <p:grpSpPr bwMode="auto">
              <a:xfrm>
                <a:off x="363" y="482"/>
                <a:ext cx="59" cy="29"/>
                <a:chOff x="363" y="482"/>
                <a:chExt cx="59" cy="29"/>
              </a:xfrm>
            </p:grpSpPr>
            <p:sp>
              <p:nvSpPr>
                <p:cNvPr id="114"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5"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6"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7"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8"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9"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0"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2" name="Straight Connector 201"/>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880827099"/>
      </p:ext>
    </p:extLst>
  </p:cSld>
  <p:clrMapOvr>
    <a:masterClrMapping/>
  </p:clrMapOvr>
  <p:transition spd="med">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t>CREATING A GROCERY ORDER</a:t>
            </a:r>
            <a:endParaRPr lang="en-US" dirty="0"/>
          </a:p>
        </p:txBody>
      </p:sp>
      <p:sp>
        <p:nvSpPr>
          <p:cNvPr id="7" name="TextBox 6"/>
          <p:cNvSpPr txBox="1"/>
          <p:nvPr/>
        </p:nvSpPr>
        <p:spPr>
          <a:xfrm>
            <a:off x="228600" y="1981200"/>
            <a:ext cx="2819400" cy="3754874"/>
          </a:xfrm>
          <a:prstGeom prst="rect">
            <a:avLst/>
          </a:prstGeom>
          <a:noFill/>
        </p:spPr>
        <p:txBody>
          <a:bodyPr wrap="square" rtlCol="0">
            <a:spAutoFit/>
          </a:bodyPr>
          <a:lstStyle/>
          <a:p>
            <a:pPr marL="285750" indent="-285750">
              <a:buFont typeface="Arial" pitchFamily="34" charset="0"/>
              <a:buChar char="•"/>
            </a:pPr>
            <a:r>
              <a:rPr lang="en-US" sz="1400" dirty="0" smtClean="0"/>
              <a:t>Select the date  the meal will be served.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meal for that Date, Breakfast, Lunch or Dinner</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Menu Name from the drop down menu (21 DAY NYARNG Menu.)</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Menu Day.  </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Once you have selected the meal click on the ADD button. Repeat these steps to add additional meals.</a:t>
            </a:r>
          </a:p>
          <a:p>
            <a:pPr marL="285750" indent="-285750">
              <a:buFont typeface="Arial" pitchFamily="34" charset="0"/>
              <a:buChar char="•"/>
            </a:pPr>
            <a:endParaRPr lang="en-US" sz="1400" i="1" dirty="0" smtClean="0"/>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2055" name="Picture 7"/>
          <p:cNvPicPr>
            <a:picLocks noChangeAspect="1" noChangeArrowheads="1"/>
          </p:cNvPicPr>
          <p:nvPr/>
        </p:nvPicPr>
        <p:blipFill>
          <a:blip r:embed="rId2" cstate="print"/>
          <a:srcRect t="48061" b="31505"/>
          <a:stretch>
            <a:fillRect/>
          </a:stretch>
        </p:blipFill>
        <p:spPr bwMode="auto">
          <a:xfrm>
            <a:off x="3124200" y="1828800"/>
            <a:ext cx="5676900" cy="1447800"/>
          </a:xfrm>
          <a:prstGeom prst="rect">
            <a:avLst/>
          </a:prstGeom>
          <a:noFill/>
          <a:ln w="25400">
            <a:solidFill>
              <a:schemeClr val="bg2">
                <a:lumMod val="25000"/>
              </a:schemeClr>
            </a:solidFill>
            <a:miter lim="800000"/>
            <a:headEnd/>
            <a:tailEnd/>
          </a:ln>
        </p:spPr>
      </p:pic>
      <p:pic>
        <p:nvPicPr>
          <p:cNvPr id="2056" name="Picture 8"/>
          <p:cNvPicPr>
            <a:picLocks noChangeAspect="1" noChangeArrowheads="1"/>
          </p:cNvPicPr>
          <p:nvPr/>
        </p:nvPicPr>
        <p:blipFill>
          <a:blip r:embed="rId3" cstate="print"/>
          <a:srcRect t="49450" b="30116"/>
          <a:stretch>
            <a:fillRect/>
          </a:stretch>
        </p:blipFill>
        <p:spPr bwMode="auto">
          <a:xfrm>
            <a:off x="3124200" y="3352800"/>
            <a:ext cx="5715000" cy="1371600"/>
          </a:xfrm>
          <a:prstGeom prst="rect">
            <a:avLst/>
          </a:prstGeom>
          <a:noFill/>
          <a:ln w="25400">
            <a:solidFill>
              <a:schemeClr val="bg2">
                <a:lumMod val="25000"/>
              </a:schemeClr>
            </a:solidFill>
            <a:miter lim="800000"/>
            <a:headEnd/>
            <a:tailEnd/>
          </a:ln>
        </p:spPr>
      </p:pic>
      <p:cxnSp>
        <p:nvCxnSpPr>
          <p:cNvPr id="10" name="Straight Arrow Connector 9"/>
          <p:cNvCxnSpPr/>
          <p:nvPr/>
        </p:nvCxnSpPr>
        <p:spPr>
          <a:xfrm>
            <a:off x="1447800" y="2362200"/>
            <a:ext cx="1676400" cy="2286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a:off x="2743200" y="2971800"/>
            <a:ext cx="914400" cy="9144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pic>
        <p:nvPicPr>
          <p:cNvPr id="2051" name="Picture 3" descr="D:\Users\brendan.jones\AppData\Local\Microsoft\Windows\Temporary Internet Files\Content.Outlook\9AEIIPYJ\Capture9.PNG"/>
          <p:cNvPicPr>
            <a:picLocks noChangeAspect="1" noChangeArrowheads="1"/>
          </p:cNvPicPr>
          <p:nvPr/>
        </p:nvPicPr>
        <p:blipFill>
          <a:blip r:embed="rId4" cstate="print"/>
          <a:srcRect/>
          <a:stretch>
            <a:fillRect/>
          </a:stretch>
        </p:blipFill>
        <p:spPr bwMode="auto">
          <a:xfrm>
            <a:off x="3124200" y="4800600"/>
            <a:ext cx="5791200" cy="1824789"/>
          </a:xfrm>
          <a:prstGeom prst="rect">
            <a:avLst/>
          </a:prstGeom>
          <a:noFill/>
          <a:ln w="25400">
            <a:solidFill>
              <a:schemeClr val="bg2">
                <a:lumMod val="25000"/>
              </a:schemeClr>
            </a:solidFill>
          </a:ln>
        </p:spPr>
      </p:pic>
      <p:cxnSp>
        <p:nvCxnSpPr>
          <p:cNvPr id="27" name="Straight Arrow Connector 26"/>
          <p:cNvCxnSpPr/>
          <p:nvPr/>
        </p:nvCxnSpPr>
        <p:spPr>
          <a:xfrm flipV="1">
            <a:off x="2667000" y="5410200"/>
            <a:ext cx="457200" cy="4572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30" name="Straight Arrow Connector 29"/>
          <p:cNvCxnSpPr/>
          <p:nvPr/>
        </p:nvCxnSpPr>
        <p:spPr>
          <a:xfrm>
            <a:off x="2590800" y="3733800"/>
            <a:ext cx="2667000" cy="1905000"/>
          </a:xfrm>
          <a:prstGeom prst="straightConnector1">
            <a:avLst/>
          </a:prstGeom>
          <a:ln w="254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5257800" y="5715000"/>
            <a:ext cx="838200" cy="2286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4" name="Group 13"/>
          <p:cNvGrpSpPr>
            <a:grpSpLocks/>
          </p:cNvGrpSpPr>
          <p:nvPr/>
        </p:nvGrpSpPr>
        <p:grpSpPr bwMode="auto">
          <a:xfrm>
            <a:off x="152400" y="152400"/>
            <a:ext cx="1219200" cy="1114425"/>
            <a:chOff x="33" y="60"/>
            <a:chExt cx="577" cy="559"/>
          </a:xfrm>
        </p:grpSpPr>
        <p:sp>
          <p:nvSpPr>
            <p:cNvPr id="15" name="Freeform 14"/>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2" name="Group 31"/>
            <p:cNvGrpSpPr>
              <a:grpSpLocks/>
            </p:cNvGrpSpPr>
            <p:nvPr/>
          </p:nvGrpSpPr>
          <p:grpSpPr bwMode="auto">
            <a:xfrm>
              <a:off x="207" y="555"/>
              <a:ext cx="26" cy="35"/>
              <a:chOff x="207" y="555"/>
              <a:chExt cx="26" cy="35"/>
            </a:xfrm>
          </p:grpSpPr>
          <p:sp>
            <p:nvSpPr>
              <p:cNvPr id="197"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8"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3" name="Group 22"/>
            <p:cNvGrpSpPr>
              <a:grpSpLocks/>
            </p:cNvGrpSpPr>
            <p:nvPr/>
          </p:nvGrpSpPr>
          <p:grpSpPr bwMode="auto">
            <a:xfrm>
              <a:off x="232" y="565"/>
              <a:ext cx="19" cy="28"/>
              <a:chOff x="232" y="565"/>
              <a:chExt cx="19" cy="28"/>
            </a:xfrm>
          </p:grpSpPr>
          <p:sp>
            <p:nvSpPr>
              <p:cNvPr id="195"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5" name="Group 26"/>
            <p:cNvGrpSpPr>
              <a:grpSpLocks/>
            </p:cNvGrpSpPr>
            <p:nvPr/>
          </p:nvGrpSpPr>
          <p:grpSpPr bwMode="auto">
            <a:xfrm>
              <a:off x="321" y="574"/>
              <a:ext cx="26" cy="30"/>
              <a:chOff x="321" y="574"/>
              <a:chExt cx="26" cy="30"/>
            </a:xfrm>
          </p:grpSpPr>
          <p:sp>
            <p:nvSpPr>
              <p:cNvPr id="193"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6"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7"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9" name="Group 42"/>
            <p:cNvGrpSpPr>
              <a:grpSpLocks/>
            </p:cNvGrpSpPr>
            <p:nvPr/>
          </p:nvGrpSpPr>
          <p:grpSpPr bwMode="auto">
            <a:xfrm>
              <a:off x="132" y="137"/>
              <a:ext cx="26" cy="33"/>
              <a:chOff x="132" y="137"/>
              <a:chExt cx="26" cy="33"/>
            </a:xfrm>
          </p:grpSpPr>
          <p:sp>
            <p:nvSpPr>
              <p:cNvPr id="191"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0" name="Group 45"/>
            <p:cNvGrpSpPr>
              <a:grpSpLocks/>
            </p:cNvGrpSpPr>
            <p:nvPr/>
          </p:nvGrpSpPr>
          <p:grpSpPr bwMode="auto">
            <a:xfrm>
              <a:off x="147" y="119"/>
              <a:ext cx="31" cy="32"/>
              <a:chOff x="147" y="119"/>
              <a:chExt cx="31" cy="32"/>
            </a:xfrm>
          </p:grpSpPr>
          <p:sp>
            <p:nvSpPr>
              <p:cNvPr id="189"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1"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3"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5" name="Group 52"/>
            <p:cNvGrpSpPr>
              <a:grpSpLocks/>
            </p:cNvGrpSpPr>
            <p:nvPr/>
          </p:nvGrpSpPr>
          <p:grpSpPr bwMode="auto">
            <a:xfrm>
              <a:off x="293" y="71"/>
              <a:ext cx="21" cy="29"/>
              <a:chOff x="293" y="71"/>
              <a:chExt cx="21" cy="29"/>
            </a:xfrm>
          </p:grpSpPr>
          <p:sp>
            <p:nvSpPr>
              <p:cNvPr id="187"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6" name="Group 55"/>
            <p:cNvGrpSpPr>
              <a:grpSpLocks/>
            </p:cNvGrpSpPr>
            <p:nvPr/>
          </p:nvGrpSpPr>
          <p:grpSpPr bwMode="auto">
            <a:xfrm>
              <a:off x="334" y="71"/>
              <a:ext cx="30" cy="32"/>
              <a:chOff x="334" y="71"/>
              <a:chExt cx="30" cy="32"/>
            </a:xfrm>
          </p:grpSpPr>
          <p:sp>
            <p:nvSpPr>
              <p:cNvPr id="185"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7"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3"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4"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5"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6"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7" name="Group 68"/>
            <p:cNvGrpSpPr>
              <a:grpSpLocks/>
            </p:cNvGrpSpPr>
            <p:nvPr/>
          </p:nvGrpSpPr>
          <p:grpSpPr bwMode="auto">
            <a:xfrm>
              <a:off x="101" y="265"/>
              <a:ext cx="213" cy="117"/>
              <a:chOff x="101" y="265"/>
              <a:chExt cx="213" cy="117"/>
            </a:xfrm>
          </p:grpSpPr>
          <p:sp>
            <p:nvSpPr>
              <p:cNvPr id="183"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4"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71"/>
            <p:cNvGrpSpPr>
              <a:grpSpLocks/>
            </p:cNvGrpSpPr>
            <p:nvPr/>
          </p:nvGrpSpPr>
          <p:grpSpPr bwMode="auto">
            <a:xfrm>
              <a:off x="206" y="293"/>
              <a:ext cx="109" cy="70"/>
              <a:chOff x="206" y="293"/>
              <a:chExt cx="109" cy="70"/>
            </a:xfrm>
          </p:grpSpPr>
          <p:sp>
            <p:nvSpPr>
              <p:cNvPr id="181"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2"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9" name="Group 74"/>
            <p:cNvGrpSpPr>
              <a:grpSpLocks/>
            </p:cNvGrpSpPr>
            <p:nvPr/>
          </p:nvGrpSpPr>
          <p:grpSpPr bwMode="auto">
            <a:xfrm>
              <a:off x="313" y="262"/>
              <a:ext cx="226" cy="120"/>
              <a:chOff x="313" y="262"/>
              <a:chExt cx="226" cy="120"/>
            </a:xfrm>
          </p:grpSpPr>
          <p:sp>
            <p:nvSpPr>
              <p:cNvPr id="179"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70" name="Group 77"/>
            <p:cNvGrpSpPr>
              <a:grpSpLocks/>
            </p:cNvGrpSpPr>
            <p:nvPr/>
          </p:nvGrpSpPr>
          <p:grpSpPr bwMode="auto">
            <a:xfrm>
              <a:off x="313" y="290"/>
              <a:ext cx="115" cy="72"/>
              <a:chOff x="313" y="290"/>
              <a:chExt cx="115" cy="72"/>
            </a:xfrm>
          </p:grpSpPr>
          <p:sp>
            <p:nvSpPr>
              <p:cNvPr id="177"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71" name="Group 80"/>
            <p:cNvGrpSpPr>
              <a:grpSpLocks/>
            </p:cNvGrpSpPr>
            <p:nvPr/>
          </p:nvGrpSpPr>
          <p:grpSpPr bwMode="auto">
            <a:xfrm>
              <a:off x="264" y="288"/>
              <a:ext cx="93" cy="109"/>
              <a:chOff x="264" y="288"/>
              <a:chExt cx="93" cy="109"/>
            </a:xfrm>
          </p:grpSpPr>
          <p:sp>
            <p:nvSpPr>
              <p:cNvPr id="175"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6"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2"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3" name="Group 84"/>
            <p:cNvGrpSpPr>
              <a:grpSpLocks/>
            </p:cNvGrpSpPr>
            <p:nvPr/>
          </p:nvGrpSpPr>
          <p:grpSpPr bwMode="auto">
            <a:xfrm>
              <a:off x="273" y="265"/>
              <a:ext cx="27" cy="16"/>
              <a:chOff x="273" y="265"/>
              <a:chExt cx="27" cy="16"/>
            </a:xfrm>
          </p:grpSpPr>
          <p:sp>
            <p:nvSpPr>
              <p:cNvPr id="173"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4"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4"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5"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6"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7"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8"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5"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6"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8" name="Group 101"/>
            <p:cNvGrpSpPr>
              <a:grpSpLocks/>
            </p:cNvGrpSpPr>
            <p:nvPr/>
          </p:nvGrpSpPr>
          <p:grpSpPr bwMode="auto">
            <a:xfrm>
              <a:off x="248" y="386"/>
              <a:ext cx="125" cy="123"/>
              <a:chOff x="248" y="386"/>
              <a:chExt cx="125" cy="123"/>
            </a:xfrm>
          </p:grpSpPr>
          <p:sp>
            <p:nvSpPr>
              <p:cNvPr id="131"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2"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8"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9"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2"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3"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9"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0"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9"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1"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2"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9"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0"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1"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3"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7"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9"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1" name="Group 156"/>
            <p:cNvGrpSpPr>
              <a:grpSpLocks/>
            </p:cNvGrpSpPr>
            <p:nvPr/>
          </p:nvGrpSpPr>
          <p:grpSpPr bwMode="auto">
            <a:xfrm>
              <a:off x="372" y="175"/>
              <a:ext cx="91" cy="83"/>
              <a:chOff x="372" y="175"/>
              <a:chExt cx="91" cy="83"/>
            </a:xfrm>
          </p:grpSpPr>
          <p:sp>
            <p:nvSpPr>
              <p:cNvPr id="129"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30"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2" name="Group 159"/>
            <p:cNvGrpSpPr>
              <a:grpSpLocks/>
            </p:cNvGrpSpPr>
            <p:nvPr/>
          </p:nvGrpSpPr>
          <p:grpSpPr bwMode="auto">
            <a:xfrm>
              <a:off x="171" y="173"/>
              <a:ext cx="91" cy="85"/>
              <a:chOff x="171" y="173"/>
              <a:chExt cx="91" cy="85"/>
            </a:xfrm>
          </p:grpSpPr>
          <p:sp>
            <p:nvSpPr>
              <p:cNvPr id="127"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3"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4"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5"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6" name="Group 165"/>
            <p:cNvGrpSpPr>
              <a:grpSpLocks/>
            </p:cNvGrpSpPr>
            <p:nvPr/>
          </p:nvGrpSpPr>
          <p:grpSpPr bwMode="auto">
            <a:xfrm>
              <a:off x="226" y="481"/>
              <a:ext cx="196" cy="30"/>
              <a:chOff x="226" y="481"/>
              <a:chExt cx="196" cy="30"/>
            </a:xfrm>
          </p:grpSpPr>
          <p:grpSp>
            <p:nvGrpSpPr>
              <p:cNvPr id="109" name="Group 166"/>
              <p:cNvGrpSpPr>
                <a:grpSpLocks/>
              </p:cNvGrpSpPr>
              <p:nvPr/>
            </p:nvGrpSpPr>
            <p:grpSpPr bwMode="auto">
              <a:xfrm>
                <a:off x="226" y="481"/>
                <a:ext cx="68" cy="30"/>
                <a:chOff x="226" y="481"/>
                <a:chExt cx="68" cy="30"/>
              </a:xfrm>
            </p:grpSpPr>
            <p:sp>
              <p:nvSpPr>
                <p:cNvPr id="125"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6"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69"/>
              <p:cNvGrpSpPr>
                <a:grpSpLocks/>
              </p:cNvGrpSpPr>
              <p:nvPr/>
            </p:nvGrpSpPr>
            <p:grpSpPr bwMode="auto">
              <a:xfrm>
                <a:off x="244" y="482"/>
                <a:ext cx="83" cy="29"/>
                <a:chOff x="244" y="482"/>
                <a:chExt cx="83" cy="29"/>
              </a:xfrm>
            </p:grpSpPr>
            <p:sp>
              <p:nvSpPr>
                <p:cNvPr id="123"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4"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2"/>
              <p:cNvGrpSpPr>
                <a:grpSpLocks/>
              </p:cNvGrpSpPr>
              <p:nvPr/>
            </p:nvGrpSpPr>
            <p:grpSpPr bwMode="auto">
              <a:xfrm>
                <a:off x="271" y="482"/>
                <a:ext cx="81" cy="29"/>
                <a:chOff x="271" y="482"/>
                <a:chExt cx="81" cy="29"/>
              </a:xfrm>
            </p:grpSpPr>
            <p:sp>
              <p:nvSpPr>
                <p:cNvPr id="121"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2" name="Group 175"/>
              <p:cNvGrpSpPr>
                <a:grpSpLocks/>
              </p:cNvGrpSpPr>
              <p:nvPr/>
            </p:nvGrpSpPr>
            <p:grpSpPr bwMode="auto">
              <a:xfrm>
                <a:off x="300" y="482"/>
                <a:ext cx="87" cy="29"/>
                <a:chOff x="300" y="482"/>
                <a:chExt cx="87" cy="29"/>
              </a:xfrm>
            </p:grpSpPr>
            <p:sp>
              <p:nvSpPr>
                <p:cNvPr id="119"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3" name="Group 178"/>
              <p:cNvGrpSpPr>
                <a:grpSpLocks/>
              </p:cNvGrpSpPr>
              <p:nvPr/>
            </p:nvGrpSpPr>
            <p:grpSpPr bwMode="auto">
              <a:xfrm>
                <a:off x="334" y="482"/>
                <a:ext cx="80" cy="29"/>
                <a:chOff x="334" y="482"/>
                <a:chExt cx="80" cy="29"/>
              </a:xfrm>
            </p:grpSpPr>
            <p:sp>
              <p:nvSpPr>
                <p:cNvPr id="117"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4" name="Group 181"/>
              <p:cNvGrpSpPr>
                <a:grpSpLocks/>
              </p:cNvGrpSpPr>
              <p:nvPr/>
            </p:nvGrpSpPr>
            <p:grpSpPr bwMode="auto">
              <a:xfrm>
                <a:off x="363" y="482"/>
                <a:ext cx="59" cy="29"/>
                <a:chOff x="363" y="482"/>
                <a:chExt cx="59" cy="29"/>
              </a:xfrm>
            </p:grpSpPr>
            <p:sp>
              <p:nvSpPr>
                <p:cNvPr id="115"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7"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8"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9" name="Rectangle 186"/>
          <p:cNvSpPr>
            <a:spLocks noChangeArrowheads="1"/>
          </p:cNvSpPr>
          <p:nvPr/>
        </p:nvSpPr>
        <p:spPr bwMode="auto">
          <a:xfrm flipV="1">
            <a:off x="14478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200"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201"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sp>
        <p:nvSpPr>
          <p:cNvPr id="202" name="Rectangle 3"/>
          <p:cNvSpPr>
            <a:spLocks noChangeArrowheads="1"/>
          </p:cNvSpPr>
          <p:nvPr/>
        </p:nvSpPr>
        <p:spPr bwMode="auto">
          <a:xfrm>
            <a:off x="1600200" y="533401"/>
            <a:ext cx="6172200" cy="533400"/>
          </a:xfrm>
          <a:prstGeom prst="rect">
            <a:avLst/>
          </a:prstGeom>
          <a:noFill/>
          <a:ln w="9525">
            <a:noFill/>
            <a:miter lim="800000"/>
            <a:headEnd/>
            <a:tailEnd/>
          </a:ln>
        </p:spPr>
        <p:txBody>
          <a:bodyPr/>
          <a:lstStyle/>
          <a:p>
            <a:pPr algn="ctr"/>
            <a:endParaRPr lang="en-US" sz="2400" b="1" dirty="0"/>
          </a:p>
        </p:txBody>
      </p:sp>
      <p:cxnSp>
        <p:nvCxnSpPr>
          <p:cNvPr id="205" name="Straight Connector 204"/>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8077200" y="3733800"/>
            <a:ext cx="685800" cy="533400"/>
          </a:xfrm>
          <a:prstGeom prst="rect">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xmlns="" val="3880827099"/>
      </p:ext>
    </p:extLst>
  </p:cSld>
  <p:clrMapOvr>
    <a:masterClrMapping/>
  </p:clrMapOvr>
  <p:transition spd="med">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990600"/>
            <a:ext cx="9144000" cy="369332"/>
          </a:xfrm>
          <a:prstGeom prst="rect">
            <a:avLst/>
          </a:prstGeom>
          <a:noFill/>
        </p:spPr>
        <p:txBody>
          <a:bodyPr wrap="square" rtlCol="0">
            <a:spAutoFit/>
          </a:bodyPr>
          <a:lstStyle/>
          <a:p>
            <a:pPr algn="ctr"/>
            <a:r>
              <a:rPr lang="en-US" dirty="0" smtClean="0"/>
              <a:t>CREATING A GROCERY ORDER</a:t>
            </a:r>
            <a:endParaRPr lang="en-US" dirty="0"/>
          </a:p>
        </p:txBody>
      </p:sp>
      <p:sp>
        <p:nvSpPr>
          <p:cNvPr id="7" name="TextBox 6"/>
          <p:cNvSpPr txBox="1"/>
          <p:nvPr/>
        </p:nvSpPr>
        <p:spPr>
          <a:xfrm>
            <a:off x="228600" y="1981200"/>
            <a:ext cx="2819400" cy="3323987"/>
          </a:xfrm>
          <a:prstGeom prst="rect">
            <a:avLst/>
          </a:prstGeom>
          <a:noFill/>
        </p:spPr>
        <p:txBody>
          <a:bodyPr wrap="square" rtlCol="0">
            <a:spAutoFit/>
          </a:bodyPr>
          <a:lstStyle/>
          <a:p>
            <a:pPr marL="285750" indent="-285750">
              <a:buFont typeface="Arial" pitchFamily="34" charset="0"/>
              <a:buChar char="•"/>
            </a:pPr>
            <a:r>
              <a:rPr lang="en-US" sz="1400" b="1" u="sng" dirty="0" smtClean="0"/>
              <a:t>Note: </a:t>
            </a:r>
            <a:r>
              <a:rPr lang="en-US" sz="1400" dirty="0" smtClean="0"/>
              <a:t>If you exit this window without generating the request all data will be lost.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Enter Projected Headcount for each day.</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Click on the “Generate” button to build the grocery list (This does not submit your request only build the grocery list.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If consolidating, the lead unit will enter the total Projected Headcount for all units.  </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2051" name="Picture 3"/>
          <p:cNvPicPr>
            <a:picLocks noChangeAspect="1" noChangeArrowheads="1"/>
          </p:cNvPicPr>
          <p:nvPr/>
        </p:nvPicPr>
        <p:blipFill rotWithShape="1">
          <a:blip r:embed="rId2" cstate="print">
            <a:extLst>
              <a:ext uri="{28A0092B-C50C-407E-A947-70E740481C1C}">
                <a14:useLocalDpi xmlns:a14="http://schemas.microsoft.com/office/drawing/2010/main" xmlns="" val="0"/>
              </a:ext>
            </a:extLst>
          </a:blip>
          <a:srcRect t="11232" b="11119"/>
          <a:stretch/>
        </p:blipFill>
        <p:spPr bwMode="auto">
          <a:xfrm>
            <a:off x="3048000" y="1752600"/>
            <a:ext cx="5834575" cy="4419600"/>
          </a:xfrm>
          <a:prstGeom prst="rect">
            <a:avLst/>
          </a:prstGeom>
          <a:noFill/>
          <a:ln w="25400">
            <a:solidFill>
              <a:schemeClr val="bg2">
                <a:lumMod val="25000"/>
              </a:schemeClr>
            </a:solid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dist="35921" dir="2700000" algn="ctr" rotWithShape="0">
                    <a:schemeClr val="bg2"/>
                  </a:outerShdw>
                </a:effectLst>
              </a14:hiddenEffects>
            </a:ext>
          </a:extLst>
        </p:spPr>
      </p:pic>
      <p:cxnSp>
        <p:nvCxnSpPr>
          <p:cNvPr id="12" name="Straight Arrow Connector 11"/>
          <p:cNvCxnSpPr/>
          <p:nvPr/>
        </p:nvCxnSpPr>
        <p:spPr>
          <a:xfrm flipV="1">
            <a:off x="2819400" y="2590800"/>
            <a:ext cx="381000" cy="9144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a:off x="6019800" y="1752600"/>
            <a:ext cx="2667000" cy="1384995"/>
          </a:xfrm>
          <a:prstGeom prst="rect">
            <a:avLst/>
          </a:prstGeom>
          <a:solidFill>
            <a:schemeClr val="bg1"/>
          </a:solidFill>
          <a:ln>
            <a:solidFill>
              <a:schemeClr val="tx1"/>
            </a:solidFill>
          </a:ln>
        </p:spPr>
        <p:txBody>
          <a:bodyPr wrap="square" rtlCol="0">
            <a:spAutoFit/>
          </a:bodyPr>
          <a:lstStyle/>
          <a:p>
            <a:r>
              <a:rPr lang="en-US" sz="1400" i="1" dirty="0" smtClean="0"/>
              <a:t>Enter your projected headcounts for all of the meals in the “Proj HC” data field.  If you try to generate the request without the headcount data completed you will receive an error message.</a:t>
            </a:r>
            <a:endParaRPr lang="en-US" dirty="0"/>
          </a:p>
        </p:txBody>
      </p:sp>
      <p:cxnSp>
        <p:nvCxnSpPr>
          <p:cNvPr id="17" name="Straight Arrow Connector 16"/>
          <p:cNvCxnSpPr/>
          <p:nvPr/>
        </p:nvCxnSpPr>
        <p:spPr>
          <a:xfrm flipH="1">
            <a:off x="5181600" y="3124200"/>
            <a:ext cx="838200" cy="5334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grpSp>
        <p:nvGrpSpPr>
          <p:cNvPr id="10" name="Group 9"/>
          <p:cNvGrpSpPr>
            <a:grpSpLocks/>
          </p:cNvGrpSpPr>
          <p:nvPr/>
        </p:nvGrpSpPr>
        <p:grpSpPr bwMode="auto">
          <a:xfrm>
            <a:off x="152400" y="152400"/>
            <a:ext cx="1219200" cy="1114425"/>
            <a:chOff x="33" y="60"/>
            <a:chExt cx="577" cy="559"/>
          </a:xfrm>
        </p:grpSpPr>
        <p:sp>
          <p:nvSpPr>
            <p:cNvPr id="11" name="Freeform 10"/>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4" name="Freeform 13"/>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5" name="Freeform 14"/>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0" name="Freeform 19"/>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28" name="Group 27"/>
            <p:cNvGrpSpPr>
              <a:grpSpLocks/>
            </p:cNvGrpSpPr>
            <p:nvPr/>
          </p:nvGrpSpPr>
          <p:grpSpPr bwMode="auto">
            <a:xfrm>
              <a:off x="207" y="555"/>
              <a:ext cx="26" cy="35"/>
              <a:chOff x="207" y="555"/>
              <a:chExt cx="26" cy="35"/>
            </a:xfrm>
          </p:grpSpPr>
          <p:sp>
            <p:nvSpPr>
              <p:cNvPr id="193"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29" name="Group 22"/>
            <p:cNvGrpSpPr>
              <a:grpSpLocks/>
            </p:cNvGrpSpPr>
            <p:nvPr/>
          </p:nvGrpSpPr>
          <p:grpSpPr bwMode="auto">
            <a:xfrm>
              <a:off x="232" y="565"/>
              <a:ext cx="19" cy="28"/>
              <a:chOff x="232" y="565"/>
              <a:chExt cx="19" cy="28"/>
            </a:xfrm>
          </p:grpSpPr>
          <p:sp>
            <p:nvSpPr>
              <p:cNvPr id="191"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0"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1" name="Group 26"/>
            <p:cNvGrpSpPr>
              <a:grpSpLocks/>
            </p:cNvGrpSpPr>
            <p:nvPr/>
          </p:nvGrpSpPr>
          <p:grpSpPr bwMode="auto">
            <a:xfrm>
              <a:off x="321" y="574"/>
              <a:ext cx="26" cy="30"/>
              <a:chOff x="321" y="574"/>
              <a:chExt cx="26" cy="30"/>
            </a:xfrm>
          </p:grpSpPr>
          <p:sp>
            <p:nvSpPr>
              <p:cNvPr id="189"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2"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3"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4"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5" name="Group 42"/>
            <p:cNvGrpSpPr>
              <a:grpSpLocks/>
            </p:cNvGrpSpPr>
            <p:nvPr/>
          </p:nvGrpSpPr>
          <p:grpSpPr bwMode="auto">
            <a:xfrm>
              <a:off x="132" y="137"/>
              <a:ext cx="26" cy="33"/>
              <a:chOff x="132" y="137"/>
              <a:chExt cx="26" cy="33"/>
            </a:xfrm>
          </p:grpSpPr>
          <p:sp>
            <p:nvSpPr>
              <p:cNvPr id="187"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6" name="Group 45"/>
            <p:cNvGrpSpPr>
              <a:grpSpLocks/>
            </p:cNvGrpSpPr>
            <p:nvPr/>
          </p:nvGrpSpPr>
          <p:grpSpPr bwMode="auto">
            <a:xfrm>
              <a:off x="147" y="119"/>
              <a:ext cx="31" cy="32"/>
              <a:chOff x="147" y="119"/>
              <a:chExt cx="31" cy="32"/>
            </a:xfrm>
          </p:grpSpPr>
          <p:sp>
            <p:nvSpPr>
              <p:cNvPr id="185"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7"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8"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9"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1" name="Group 52"/>
            <p:cNvGrpSpPr>
              <a:grpSpLocks/>
            </p:cNvGrpSpPr>
            <p:nvPr/>
          </p:nvGrpSpPr>
          <p:grpSpPr bwMode="auto">
            <a:xfrm>
              <a:off x="293" y="71"/>
              <a:ext cx="21" cy="29"/>
              <a:chOff x="293" y="71"/>
              <a:chExt cx="21" cy="29"/>
            </a:xfrm>
          </p:grpSpPr>
          <p:sp>
            <p:nvSpPr>
              <p:cNvPr id="183"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2" name="Group 55"/>
            <p:cNvGrpSpPr>
              <a:grpSpLocks/>
            </p:cNvGrpSpPr>
            <p:nvPr/>
          </p:nvGrpSpPr>
          <p:grpSpPr bwMode="auto">
            <a:xfrm>
              <a:off x="334" y="71"/>
              <a:ext cx="30" cy="32"/>
              <a:chOff x="334" y="71"/>
              <a:chExt cx="30" cy="32"/>
            </a:xfrm>
          </p:grpSpPr>
          <p:sp>
            <p:nvSpPr>
              <p:cNvPr id="181"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2"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3"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4"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5"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0"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1"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2"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3" name="Group 68"/>
            <p:cNvGrpSpPr>
              <a:grpSpLocks/>
            </p:cNvGrpSpPr>
            <p:nvPr/>
          </p:nvGrpSpPr>
          <p:grpSpPr bwMode="auto">
            <a:xfrm>
              <a:off x="101" y="265"/>
              <a:ext cx="213" cy="117"/>
              <a:chOff x="101" y="265"/>
              <a:chExt cx="213" cy="117"/>
            </a:xfrm>
          </p:grpSpPr>
          <p:sp>
            <p:nvSpPr>
              <p:cNvPr id="179"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0"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4" name="Group 71"/>
            <p:cNvGrpSpPr>
              <a:grpSpLocks/>
            </p:cNvGrpSpPr>
            <p:nvPr/>
          </p:nvGrpSpPr>
          <p:grpSpPr bwMode="auto">
            <a:xfrm>
              <a:off x="206" y="293"/>
              <a:ext cx="109" cy="70"/>
              <a:chOff x="206" y="293"/>
              <a:chExt cx="109" cy="70"/>
            </a:xfrm>
          </p:grpSpPr>
          <p:sp>
            <p:nvSpPr>
              <p:cNvPr id="177"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8"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5" name="Group 74"/>
            <p:cNvGrpSpPr>
              <a:grpSpLocks/>
            </p:cNvGrpSpPr>
            <p:nvPr/>
          </p:nvGrpSpPr>
          <p:grpSpPr bwMode="auto">
            <a:xfrm>
              <a:off x="313" y="262"/>
              <a:ext cx="226" cy="120"/>
              <a:chOff x="313" y="262"/>
              <a:chExt cx="226" cy="120"/>
            </a:xfrm>
          </p:grpSpPr>
          <p:sp>
            <p:nvSpPr>
              <p:cNvPr id="175"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6"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6" name="Group 77"/>
            <p:cNvGrpSpPr>
              <a:grpSpLocks/>
            </p:cNvGrpSpPr>
            <p:nvPr/>
          </p:nvGrpSpPr>
          <p:grpSpPr bwMode="auto">
            <a:xfrm>
              <a:off x="313" y="290"/>
              <a:ext cx="115" cy="72"/>
              <a:chOff x="313" y="290"/>
              <a:chExt cx="115" cy="72"/>
            </a:xfrm>
          </p:grpSpPr>
          <p:sp>
            <p:nvSpPr>
              <p:cNvPr id="173"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4"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7" name="Group 80"/>
            <p:cNvGrpSpPr>
              <a:grpSpLocks/>
            </p:cNvGrpSpPr>
            <p:nvPr/>
          </p:nvGrpSpPr>
          <p:grpSpPr bwMode="auto">
            <a:xfrm>
              <a:off x="264" y="288"/>
              <a:ext cx="93" cy="109"/>
              <a:chOff x="264" y="288"/>
              <a:chExt cx="93" cy="109"/>
            </a:xfrm>
          </p:grpSpPr>
          <p:sp>
            <p:nvSpPr>
              <p:cNvPr id="171"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2"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68"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69" name="Group 84"/>
            <p:cNvGrpSpPr>
              <a:grpSpLocks/>
            </p:cNvGrpSpPr>
            <p:nvPr/>
          </p:nvGrpSpPr>
          <p:grpSpPr bwMode="auto">
            <a:xfrm>
              <a:off x="273" y="265"/>
              <a:ext cx="27" cy="16"/>
              <a:chOff x="273" y="265"/>
              <a:chExt cx="27" cy="16"/>
            </a:xfrm>
          </p:grpSpPr>
          <p:sp>
            <p:nvSpPr>
              <p:cNvPr id="169"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0"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0"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1"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2"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3"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4"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5"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6"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3"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4" name="Group 101"/>
            <p:cNvGrpSpPr>
              <a:grpSpLocks/>
            </p:cNvGrpSpPr>
            <p:nvPr/>
          </p:nvGrpSpPr>
          <p:grpSpPr bwMode="auto">
            <a:xfrm>
              <a:off x="248" y="386"/>
              <a:ext cx="125" cy="123"/>
              <a:chOff x="248" y="386"/>
              <a:chExt cx="125" cy="123"/>
            </a:xfrm>
          </p:grpSpPr>
          <p:sp>
            <p:nvSpPr>
              <p:cNvPr id="127"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28"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29"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0"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4"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5"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6"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7"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0"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1"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4"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6"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7"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8"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5"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7"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5"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6"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7"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8"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89"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1"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3"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5"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7" name="Group 156"/>
            <p:cNvGrpSpPr>
              <a:grpSpLocks/>
            </p:cNvGrpSpPr>
            <p:nvPr/>
          </p:nvGrpSpPr>
          <p:grpSpPr bwMode="auto">
            <a:xfrm>
              <a:off x="372" y="175"/>
              <a:ext cx="91" cy="83"/>
              <a:chOff x="372" y="175"/>
              <a:chExt cx="91" cy="83"/>
            </a:xfrm>
          </p:grpSpPr>
          <p:sp>
            <p:nvSpPr>
              <p:cNvPr id="125"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6"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98" name="Group 159"/>
            <p:cNvGrpSpPr>
              <a:grpSpLocks/>
            </p:cNvGrpSpPr>
            <p:nvPr/>
          </p:nvGrpSpPr>
          <p:grpSpPr bwMode="auto">
            <a:xfrm>
              <a:off x="171" y="173"/>
              <a:ext cx="91" cy="85"/>
              <a:chOff x="171" y="173"/>
              <a:chExt cx="91" cy="85"/>
            </a:xfrm>
          </p:grpSpPr>
          <p:sp>
            <p:nvSpPr>
              <p:cNvPr id="123"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4"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99"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0"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1"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2" name="Group 165"/>
            <p:cNvGrpSpPr>
              <a:grpSpLocks/>
            </p:cNvGrpSpPr>
            <p:nvPr/>
          </p:nvGrpSpPr>
          <p:grpSpPr bwMode="auto">
            <a:xfrm>
              <a:off x="226" y="481"/>
              <a:ext cx="196" cy="30"/>
              <a:chOff x="226" y="481"/>
              <a:chExt cx="196" cy="30"/>
            </a:xfrm>
          </p:grpSpPr>
          <p:grpSp>
            <p:nvGrpSpPr>
              <p:cNvPr id="105" name="Group 166"/>
              <p:cNvGrpSpPr>
                <a:grpSpLocks/>
              </p:cNvGrpSpPr>
              <p:nvPr/>
            </p:nvGrpSpPr>
            <p:grpSpPr bwMode="auto">
              <a:xfrm>
                <a:off x="226" y="481"/>
                <a:ext cx="68" cy="30"/>
                <a:chOff x="226" y="481"/>
                <a:chExt cx="68" cy="30"/>
              </a:xfrm>
            </p:grpSpPr>
            <p:sp>
              <p:nvSpPr>
                <p:cNvPr id="121"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2"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6" name="Group 169"/>
              <p:cNvGrpSpPr>
                <a:grpSpLocks/>
              </p:cNvGrpSpPr>
              <p:nvPr/>
            </p:nvGrpSpPr>
            <p:grpSpPr bwMode="auto">
              <a:xfrm>
                <a:off x="244" y="482"/>
                <a:ext cx="83" cy="29"/>
                <a:chOff x="244" y="482"/>
                <a:chExt cx="83" cy="29"/>
              </a:xfrm>
            </p:grpSpPr>
            <p:sp>
              <p:nvSpPr>
                <p:cNvPr id="119"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0"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7" name="Group 172"/>
              <p:cNvGrpSpPr>
                <a:grpSpLocks/>
              </p:cNvGrpSpPr>
              <p:nvPr/>
            </p:nvGrpSpPr>
            <p:grpSpPr bwMode="auto">
              <a:xfrm>
                <a:off x="271" y="482"/>
                <a:ext cx="81" cy="29"/>
                <a:chOff x="271" y="482"/>
                <a:chExt cx="81" cy="29"/>
              </a:xfrm>
            </p:grpSpPr>
            <p:sp>
              <p:nvSpPr>
                <p:cNvPr id="117"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8"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75"/>
              <p:cNvGrpSpPr>
                <a:grpSpLocks/>
              </p:cNvGrpSpPr>
              <p:nvPr/>
            </p:nvGrpSpPr>
            <p:grpSpPr bwMode="auto">
              <a:xfrm>
                <a:off x="300" y="482"/>
                <a:ext cx="87" cy="29"/>
                <a:chOff x="300" y="482"/>
                <a:chExt cx="87" cy="29"/>
              </a:xfrm>
            </p:grpSpPr>
            <p:sp>
              <p:nvSpPr>
                <p:cNvPr id="115"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6"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9" name="Group 178"/>
              <p:cNvGrpSpPr>
                <a:grpSpLocks/>
              </p:cNvGrpSpPr>
              <p:nvPr/>
            </p:nvGrpSpPr>
            <p:grpSpPr bwMode="auto">
              <a:xfrm>
                <a:off x="334" y="482"/>
                <a:ext cx="80" cy="29"/>
                <a:chOff x="334" y="482"/>
                <a:chExt cx="80" cy="29"/>
              </a:xfrm>
            </p:grpSpPr>
            <p:sp>
              <p:nvSpPr>
                <p:cNvPr id="113"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4"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81"/>
              <p:cNvGrpSpPr>
                <a:grpSpLocks/>
              </p:cNvGrpSpPr>
              <p:nvPr/>
            </p:nvGrpSpPr>
            <p:grpSpPr bwMode="auto">
              <a:xfrm>
                <a:off x="363" y="482"/>
                <a:ext cx="59" cy="29"/>
                <a:chOff x="363" y="482"/>
                <a:chExt cx="59" cy="29"/>
              </a:xfrm>
            </p:grpSpPr>
            <p:sp>
              <p:nvSpPr>
                <p:cNvPr id="111"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2"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3"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4"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5" name="Rectangle 186"/>
          <p:cNvSpPr>
            <a:spLocks noChangeArrowheads="1"/>
          </p:cNvSpPr>
          <p:nvPr/>
        </p:nvSpPr>
        <p:spPr bwMode="auto">
          <a:xfrm flipV="1">
            <a:off x="1447800" y="228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6" name="Rectangle 187"/>
          <p:cNvSpPr>
            <a:spLocks noChangeArrowheads="1"/>
          </p:cNvSpPr>
          <p:nvPr/>
        </p:nvSpPr>
        <p:spPr bwMode="auto">
          <a:xfrm>
            <a:off x="1447800" y="914400"/>
            <a:ext cx="6172200" cy="76200"/>
          </a:xfrm>
          <a:prstGeom prst="rect">
            <a:avLst/>
          </a:prstGeom>
          <a:solidFill>
            <a:schemeClr val="tx2"/>
          </a:solidFill>
          <a:ln w="12700">
            <a:solidFill>
              <a:schemeClr val="tx2"/>
            </a:solidFill>
            <a:miter lim="800000"/>
            <a:headEnd/>
            <a:tailEnd/>
          </a:ln>
        </p:spPr>
        <p:txBody>
          <a:bodyPr wrap="none" anchor="ctr"/>
          <a:lstStyle/>
          <a:p>
            <a:pPr algn="ctr"/>
            <a:endParaRPr lang="en-US" dirty="0"/>
          </a:p>
        </p:txBody>
      </p:sp>
      <p:sp>
        <p:nvSpPr>
          <p:cNvPr id="197"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199" name="Straight Connector 198"/>
          <p:cNvCxnSpPr/>
          <p:nvPr/>
        </p:nvCxnSpPr>
        <p:spPr>
          <a:xfrm>
            <a:off x="0" y="1371600"/>
            <a:ext cx="9144000" cy="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0" y="1143000"/>
            <a:ext cx="9144000" cy="369332"/>
          </a:xfrm>
          <a:prstGeom prst="rect">
            <a:avLst/>
          </a:prstGeom>
          <a:noFill/>
        </p:spPr>
        <p:txBody>
          <a:bodyPr wrap="square" rtlCol="0">
            <a:spAutoFit/>
          </a:bodyPr>
          <a:lstStyle/>
          <a:p>
            <a:pPr algn="ctr"/>
            <a:r>
              <a:rPr lang="en-US" dirty="0">
                <a:solidFill>
                  <a:prstClr val="black"/>
                </a:solidFill>
              </a:rPr>
              <a:t>PREPARING REQUEST FOR APPROVAL</a:t>
            </a:r>
          </a:p>
        </p:txBody>
      </p:sp>
      <p:sp>
        <p:nvSpPr>
          <p:cNvPr id="7" name="TextBox 6"/>
          <p:cNvSpPr txBox="1"/>
          <p:nvPr/>
        </p:nvSpPr>
        <p:spPr>
          <a:xfrm>
            <a:off x="228600" y="1981200"/>
            <a:ext cx="2819400" cy="3108543"/>
          </a:xfrm>
          <a:prstGeom prst="rect">
            <a:avLst/>
          </a:prstGeom>
          <a:noFill/>
        </p:spPr>
        <p:txBody>
          <a:bodyPr wrap="square" rtlCol="0">
            <a:spAutoFit/>
          </a:bodyPr>
          <a:lstStyle/>
          <a:p>
            <a:pPr marL="285750" indent="-285750">
              <a:buFont typeface="Arial" pitchFamily="34" charset="0"/>
              <a:buChar char="•"/>
            </a:pPr>
            <a:r>
              <a:rPr lang="en-US" sz="1400" dirty="0" smtClean="0"/>
              <a:t>Select “</a:t>
            </a:r>
            <a:r>
              <a:rPr lang="en-US" sz="1400" b="1" dirty="0" smtClean="0"/>
              <a:t>Grocery Support</a:t>
            </a:r>
            <a:r>
              <a:rPr lang="en-US" sz="1400" dirty="0" smtClean="0"/>
              <a:t>” under Orders / Receipts section.</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a:t>
            </a:r>
            <a:r>
              <a:rPr lang="en-US" sz="1400" b="1" dirty="0" smtClean="0"/>
              <a:t>Grocery Orders</a:t>
            </a:r>
            <a:r>
              <a:rPr lang="en-US" sz="1400" dirty="0" smtClean="0"/>
              <a:t>”</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Execute a search for the grocery order.  If you select ALL under status, all grocery orders will be displayed.</a:t>
            </a:r>
          </a:p>
          <a:p>
            <a:pPr marL="285750" indent="-285750">
              <a:buFont typeface="Arial" pitchFamily="34" charset="0"/>
              <a:buChar char="•"/>
            </a:pPr>
            <a:endParaRPr lang="en-US" sz="1400" dirty="0" smtClean="0"/>
          </a:p>
          <a:p>
            <a:pPr marL="285750" indent="-285750">
              <a:buFont typeface="Arial" pitchFamily="34" charset="0"/>
              <a:buChar char="•"/>
            </a:pPr>
            <a:r>
              <a:rPr lang="en-US" sz="1400" dirty="0" smtClean="0"/>
              <a:t>Select the Grocery Order you need to process by clicking on the pencil          at the far left of the request.</a:t>
            </a:r>
          </a:p>
        </p:txBody>
      </p:sp>
      <p:sp>
        <p:nvSpPr>
          <p:cNvPr id="2053" name="AutoShape 5" descr="https://secleeafmisweb.sdcl.lee.army.mil/PROTECTED/AFMISWEBTRAINING/AFMISWEBTRAININGBALANCED3/Images/Icons/smallcalendar.gif">
            <a:hlinkClick r:id=""/>
          </p:cNvPr>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endParaRPr lang="en-US" dirty="0"/>
          </a:p>
        </p:txBody>
      </p:sp>
      <p:pic>
        <p:nvPicPr>
          <p:cNvPr id="10" name="Picture 9"/>
          <p:cNvPicPr/>
          <p:nvPr/>
        </p:nvPicPr>
        <p:blipFill>
          <a:blip r:embed="rId2" cstate="print"/>
          <a:srcRect t="9250" r="13333" b="54578"/>
          <a:stretch>
            <a:fillRect/>
          </a:stretch>
        </p:blipFill>
        <p:spPr bwMode="auto">
          <a:xfrm>
            <a:off x="3048000" y="1600200"/>
            <a:ext cx="5860081" cy="1828800"/>
          </a:xfrm>
          <a:prstGeom prst="rect">
            <a:avLst/>
          </a:prstGeom>
          <a:noFill/>
          <a:ln w="25400">
            <a:solidFill>
              <a:schemeClr val="bg2">
                <a:lumMod val="25000"/>
              </a:schemeClr>
            </a:solidFill>
            <a:miter lim="800000"/>
            <a:headEnd/>
            <a:tailEnd/>
          </a:ln>
        </p:spPr>
      </p:pic>
      <p:pic>
        <p:nvPicPr>
          <p:cNvPr id="14" name="Picture 13"/>
          <p:cNvPicPr/>
          <p:nvPr/>
        </p:nvPicPr>
        <p:blipFill rotWithShape="1">
          <a:blip r:embed="rId3" cstate="print"/>
          <a:srcRect t="14281" r="41138" b="46724"/>
          <a:stretch/>
        </p:blipFill>
        <p:spPr bwMode="auto">
          <a:xfrm>
            <a:off x="3048000" y="5029200"/>
            <a:ext cx="5867400" cy="1524000"/>
          </a:xfrm>
          <a:prstGeom prst="rect">
            <a:avLst/>
          </a:prstGeom>
          <a:ln w="25400">
            <a:solidFill>
              <a:schemeClr val="bg2">
                <a:lumMod val="25000"/>
              </a:schemeClr>
            </a:solidFill>
          </a:ln>
          <a:extLst>
            <a:ext uri="{53640926-AAD7-44D8-BBD7-CCE9431645EC}">
              <a14:shadowObscured xmlns:a14="http://schemas.microsoft.com/office/drawing/2010/main" xmlns=""/>
            </a:ext>
          </a:extLst>
        </p:spPr>
      </p:pic>
      <p:pic>
        <p:nvPicPr>
          <p:cNvPr id="15" name="Picture 14" descr="Edit"/>
          <p:cNvPicPr/>
          <p:nvPr/>
        </p:nvPicPr>
        <p:blipFill>
          <a:blip r:embed="rId4" cstate="print"/>
          <a:srcRect/>
          <a:stretch>
            <a:fillRect/>
          </a:stretch>
        </p:blipFill>
        <p:spPr bwMode="auto">
          <a:xfrm>
            <a:off x="1401730" y="4603899"/>
            <a:ext cx="228600" cy="186039"/>
          </a:xfrm>
          <a:prstGeom prst="rect">
            <a:avLst/>
          </a:prstGeom>
          <a:noFill/>
          <a:ln w="3175">
            <a:solidFill>
              <a:schemeClr val="tx1"/>
            </a:solidFill>
            <a:miter lim="800000"/>
            <a:headEnd/>
            <a:tailEnd/>
          </a:ln>
        </p:spPr>
      </p:pic>
      <p:cxnSp>
        <p:nvCxnSpPr>
          <p:cNvPr id="20" name="Straight Arrow Connector 19"/>
          <p:cNvCxnSpPr/>
          <p:nvPr/>
        </p:nvCxnSpPr>
        <p:spPr>
          <a:xfrm>
            <a:off x="1981200" y="4953000"/>
            <a:ext cx="1143000" cy="1371600"/>
          </a:xfrm>
          <a:prstGeom prst="straightConnector1">
            <a:avLst/>
          </a:prstGeom>
          <a:ln w="25400">
            <a:solidFill>
              <a:srgbClr val="C00000"/>
            </a:solidFill>
            <a:tailEnd type="arrow"/>
          </a:ln>
        </p:spPr>
        <p:style>
          <a:lnRef idx="1">
            <a:schemeClr val="accent1"/>
          </a:lnRef>
          <a:fillRef idx="0">
            <a:schemeClr val="accent1"/>
          </a:fillRef>
          <a:effectRef idx="0">
            <a:schemeClr val="accent1"/>
          </a:effectRef>
          <a:fontRef idx="minor">
            <a:schemeClr val="tx1"/>
          </a:fontRef>
        </p:style>
      </p:cxnSp>
      <p:grpSp>
        <p:nvGrpSpPr>
          <p:cNvPr id="12" name="Group 11"/>
          <p:cNvGrpSpPr>
            <a:grpSpLocks/>
          </p:cNvGrpSpPr>
          <p:nvPr/>
        </p:nvGrpSpPr>
        <p:grpSpPr bwMode="auto">
          <a:xfrm>
            <a:off x="152400" y="152400"/>
            <a:ext cx="1219200" cy="1114425"/>
            <a:chOff x="33" y="60"/>
            <a:chExt cx="577" cy="559"/>
          </a:xfrm>
        </p:grpSpPr>
        <p:sp>
          <p:nvSpPr>
            <p:cNvPr id="13" name="Freeform 12"/>
            <p:cNvSpPr>
              <a:spLocks/>
            </p:cNvSpPr>
            <p:nvPr/>
          </p:nvSpPr>
          <p:spPr bwMode="auto">
            <a:xfrm>
              <a:off x="33" y="60"/>
              <a:ext cx="575" cy="557"/>
            </a:xfrm>
            <a:custGeom>
              <a:avLst/>
              <a:gdLst>
                <a:gd name="T0" fmla="*/ 266 w 575"/>
                <a:gd name="T1" fmla="*/ 555 h 557"/>
                <a:gd name="T2" fmla="*/ 227 w 575"/>
                <a:gd name="T3" fmla="*/ 550 h 557"/>
                <a:gd name="T4" fmla="*/ 190 w 575"/>
                <a:gd name="T5" fmla="*/ 540 h 557"/>
                <a:gd name="T6" fmla="*/ 156 w 575"/>
                <a:gd name="T7" fmla="*/ 525 h 557"/>
                <a:gd name="T8" fmla="*/ 124 w 575"/>
                <a:gd name="T9" fmla="*/ 507 h 557"/>
                <a:gd name="T10" fmla="*/ 95 w 575"/>
                <a:gd name="T11" fmla="*/ 485 h 557"/>
                <a:gd name="T12" fmla="*/ 70 w 575"/>
                <a:gd name="T13" fmla="*/ 460 h 557"/>
                <a:gd name="T14" fmla="*/ 48 w 575"/>
                <a:gd name="T15" fmla="*/ 432 h 557"/>
                <a:gd name="T16" fmla="*/ 30 w 575"/>
                <a:gd name="T17" fmla="*/ 401 h 557"/>
                <a:gd name="T18" fmla="*/ 16 w 575"/>
                <a:gd name="T19" fmla="*/ 369 h 557"/>
                <a:gd name="T20" fmla="*/ 6 w 575"/>
                <a:gd name="T21" fmla="*/ 335 h 557"/>
                <a:gd name="T22" fmla="*/ 1 w 575"/>
                <a:gd name="T23" fmla="*/ 300 h 557"/>
                <a:gd name="T24" fmla="*/ 0 w 575"/>
                <a:gd name="T25" fmla="*/ 265 h 557"/>
                <a:gd name="T26" fmla="*/ 4 w 575"/>
                <a:gd name="T27" fmla="*/ 228 h 557"/>
                <a:gd name="T28" fmla="*/ 14 w 575"/>
                <a:gd name="T29" fmla="*/ 192 h 557"/>
                <a:gd name="T30" fmla="*/ 29 w 575"/>
                <a:gd name="T31" fmla="*/ 157 h 557"/>
                <a:gd name="T32" fmla="*/ 50 w 575"/>
                <a:gd name="T33" fmla="*/ 122 h 557"/>
                <a:gd name="T34" fmla="*/ 74 w 575"/>
                <a:gd name="T35" fmla="*/ 92 h 557"/>
                <a:gd name="T36" fmla="*/ 101 w 575"/>
                <a:gd name="T37" fmla="*/ 66 h 557"/>
                <a:gd name="T38" fmla="*/ 131 w 575"/>
                <a:gd name="T39" fmla="*/ 44 h 557"/>
                <a:gd name="T40" fmla="*/ 164 w 575"/>
                <a:gd name="T41" fmla="*/ 27 h 557"/>
                <a:gd name="T42" fmla="*/ 198 w 575"/>
                <a:gd name="T43" fmla="*/ 13 h 557"/>
                <a:gd name="T44" fmla="*/ 233 w 575"/>
                <a:gd name="T45" fmla="*/ 5 h 557"/>
                <a:gd name="T46" fmla="*/ 269 w 575"/>
                <a:gd name="T47" fmla="*/ 1 h 557"/>
                <a:gd name="T48" fmla="*/ 305 w 575"/>
                <a:gd name="T49" fmla="*/ 1 h 557"/>
                <a:gd name="T50" fmla="*/ 341 w 575"/>
                <a:gd name="T51" fmla="*/ 5 h 557"/>
                <a:gd name="T52" fmla="*/ 376 w 575"/>
                <a:gd name="T53" fmla="*/ 13 h 557"/>
                <a:gd name="T54" fmla="*/ 410 w 575"/>
                <a:gd name="T55" fmla="*/ 26 h 557"/>
                <a:gd name="T56" fmla="*/ 442 w 575"/>
                <a:gd name="T57" fmla="*/ 44 h 557"/>
                <a:gd name="T58" fmla="*/ 473 w 575"/>
                <a:gd name="T59" fmla="*/ 66 h 557"/>
                <a:gd name="T60" fmla="*/ 500 w 575"/>
                <a:gd name="T61" fmla="*/ 92 h 557"/>
                <a:gd name="T62" fmla="*/ 524 w 575"/>
                <a:gd name="T63" fmla="*/ 122 h 557"/>
                <a:gd name="T64" fmla="*/ 545 w 575"/>
                <a:gd name="T65" fmla="*/ 157 h 557"/>
                <a:gd name="T66" fmla="*/ 560 w 575"/>
                <a:gd name="T67" fmla="*/ 192 h 557"/>
                <a:gd name="T68" fmla="*/ 569 w 575"/>
                <a:gd name="T69" fmla="*/ 228 h 557"/>
                <a:gd name="T70" fmla="*/ 574 w 575"/>
                <a:gd name="T71" fmla="*/ 265 h 557"/>
                <a:gd name="T72" fmla="*/ 573 w 575"/>
                <a:gd name="T73" fmla="*/ 300 h 557"/>
                <a:gd name="T74" fmla="*/ 568 w 575"/>
                <a:gd name="T75" fmla="*/ 335 h 557"/>
                <a:gd name="T76" fmla="*/ 558 w 575"/>
                <a:gd name="T77" fmla="*/ 369 h 557"/>
                <a:gd name="T78" fmla="*/ 544 w 575"/>
                <a:gd name="T79" fmla="*/ 401 h 557"/>
                <a:gd name="T80" fmla="*/ 526 w 575"/>
                <a:gd name="T81" fmla="*/ 432 h 557"/>
                <a:gd name="T82" fmla="*/ 504 w 575"/>
                <a:gd name="T83" fmla="*/ 460 h 557"/>
                <a:gd name="T84" fmla="*/ 478 w 575"/>
                <a:gd name="T85" fmla="*/ 485 h 557"/>
                <a:gd name="T86" fmla="*/ 450 w 575"/>
                <a:gd name="T87" fmla="*/ 507 h 557"/>
                <a:gd name="T88" fmla="*/ 418 w 575"/>
                <a:gd name="T89" fmla="*/ 525 h 557"/>
                <a:gd name="T90" fmla="*/ 384 w 575"/>
                <a:gd name="T91" fmla="*/ 540 h 557"/>
                <a:gd name="T92" fmla="*/ 347 w 575"/>
                <a:gd name="T93" fmla="*/ 550 h 557"/>
                <a:gd name="T94" fmla="*/ 307 w 575"/>
                <a:gd name="T95" fmla="*/ 555 h 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5"/>
                <a:gd name="T145" fmla="*/ 0 h 557"/>
                <a:gd name="T146" fmla="*/ 575 w 575"/>
                <a:gd name="T147" fmla="*/ 557 h 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5" h="557">
                  <a:moveTo>
                    <a:pt x="287" y="556"/>
                  </a:moveTo>
                  <a:lnTo>
                    <a:pt x="266" y="555"/>
                  </a:lnTo>
                  <a:lnTo>
                    <a:pt x="247" y="553"/>
                  </a:lnTo>
                  <a:lnTo>
                    <a:pt x="227" y="550"/>
                  </a:lnTo>
                  <a:lnTo>
                    <a:pt x="208" y="546"/>
                  </a:lnTo>
                  <a:lnTo>
                    <a:pt x="190" y="540"/>
                  </a:lnTo>
                  <a:lnTo>
                    <a:pt x="173" y="534"/>
                  </a:lnTo>
                  <a:lnTo>
                    <a:pt x="156" y="525"/>
                  </a:lnTo>
                  <a:lnTo>
                    <a:pt x="140" y="517"/>
                  </a:lnTo>
                  <a:lnTo>
                    <a:pt x="124" y="507"/>
                  </a:lnTo>
                  <a:lnTo>
                    <a:pt x="109" y="496"/>
                  </a:lnTo>
                  <a:lnTo>
                    <a:pt x="95" y="485"/>
                  </a:lnTo>
                  <a:lnTo>
                    <a:pt x="82" y="473"/>
                  </a:lnTo>
                  <a:lnTo>
                    <a:pt x="70" y="460"/>
                  </a:lnTo>
                  <a:lnTo>
                    <a:pt x="59" y="446"/>
                  </a:lnTo>
                  <a:lnTo>
                    <a:pt x="48" y="432"/>
                  </a:lnTo>
                  <a:lnTo>
                    <a:pt x="39" y="417"/>
                  </a:lnTo>
                  <a:lnTo>
                    <a:pt x="30" y="401"/>
                  </a:lnTo>
                  <a:lnTo>
                    <a:pt x="23" y="386"/>
                  </a:lnTo>
                  <a:lnTo>
                    <a:pt x="16" y="369"/>
                  </a:lnTo>
                  <a:lnTo>
                    <a:pt x="11" y="352"/>
                  </a:lnTo>
                  <a:lnTo>
                    <a:pt x="6" y="335"/>
                  </a:lnTo>
                  <a:lnTo>
                    <a:pt x="3" y="318"/>
                  </a:lnTo>
                  <a:lnTo>
                    <a:pt x="1" y="300"/>
                  </a:lnTo>
                  <a:lnTo>
                    <a:pt x="0" y="282"/>
                  </a:lnTo>
                  <a:lnTo>
                    <a:pt x="0" y="265"/>
                  </a:lnTo>
                  <a:lnTo>
                    <a:pt x="2" y="246"/>
                  </a:lnTo>
                  <a:lnTo>
                    <a:pt x="4" y="228"/>
                  </a:lnTo>
                  <a:lnTo>
                    <a:pt x="9" y="210"/>
                  </a:lnTo>
                  <a:lnTo>
                    <a:pt x="14" y="192"/>
                  </a:lnTo>
                  <a:lnTo>
                    <a:pt x="21" y="174"/>
                  </a:lnTo>
                  <a:lnTo>
                    <a:pt x="29" y="157"/>
                  </a:lnTo>
                  <a:lnTo>
                    <a:pt x="39" y="139"/>
                  </a:lnTo>
                  <a:lnTo>
                    <a:pt x="50" y="122"/>
                  </a:lnTo>
                  <a:lnTo>
                    <a:pt x="61" y="106"/>
                  </a:lnTo>
                  <a:lnTo>
                    <a:pt x="74" y="92"/>
                  </a:lnTo>
                  <a:lnTo>
                    <a:pt x="87" y="78"/>
                  </a:lnTo>
                  <a:lnTo>
                    <a:pt x="101" y="66"/>
                  </a:lnTo>
                  <a:lnTo>
                    <a:pt x="116" y="54"/>
                  </a:lnTo>
                  <a:lnTo>
                    <a:pt x="131" y="44"/>
                  </a:lnTo>
                  <a:lnTo>
                    <a:pt x="147" y="35"/>
                  </a:lnTo>
                  <a:lnTo>
                    <a:pt x="164" y="27"/>
                  </a:lnTo>
                  <a:lnTo>
                    <a:pt x="181" y="20"/>
                  </a:lnTo>
                  <a:lnTo>
                    <a:pt x="198" y="13"/>
                  </a:lnTo>
                  <a:lnTo>
                    <a:pt x="215" y="9"/>
                  </a:lnTo>
                  <a:lnTo>
                    <a:pt x="233" y="5"/>
                  </a:lnTo>
                  <a:lnTo>
                    <a:pt x="251" y="2"/>
                  </a:lnTo>
                  <a:lnTo>
                    <a:pt x="269" y="1"/>
                  </a:lnTo>
                  <a:lnTo>
                    <a:pt x="287" y="0"/>
                  </a:lnTo>
                  <a:lnTo>
                    <a:pt x="305" y="1"/>
                  </a:lnTo>
                  <a:lnTo>
                    <a:pt x="323" y="2"/>
                  </a:lnTo>
                  <a:lnTo>
                    <a:pt x="341" y="5"/>
                  </a:lnTo>
                  <a:lnTo>
                    <a:pt x="359" y="8"/>
                  </a:lnTo>
                  <a:lnTo>
                    <a:pt x="376" y="13"/>
                  </a:lnTo>
                  <a:lnTo>
                    <a:pt x="393" y="20"/>
                  </a:lnTo>
                  <a:lnTo>
                    <a:pt x="410" y="26"/>
                  </a:lnTo>
                  <a:lnTo>
                    <a:pt x="426" y="35"/>
                  </a:lnTo>
                  <a:lnTo>
                    <a:pt x="442" y="44"/>
                  </a:lnTo>
                  <a:lnTo>
                    <a:pt x="458" y="54"/>
                  </a:lnTo>
                  <a:lnTo>
                    <a:pt x="473" y="66"/>
                  </a:lnTo>
                  <a:lnTo>
                    <a:pt x="487" y="78"/>
                  </a:lnTo>
                  <a:lnTo>
                    <a:pt x="500" y="92"/>
                  </a:lnTo>
                  <a:lnTo>
                    <a:pt x="513" y="106"/>
                  </a:lnTo>
                  <a:lnTo>
                    <a:pt x="524" y="122"/>
                  </a:lnTo>
                  <a:lnTo>
                    <a:pt x="535" y="139"/>
                  </a:lnTo>
                  <a:lnTo>
                    <a:pt x="545" y="157"/>
                  </a:lnTo>
                  <a:lnTo>
                    <a:pt x="553" y="174"/>
                  </a:lnTo>
                  <a:lnTo>
                    <a:pt x="560" y="192"/>
                  </a:lnTo>
                  <a:lnTo>
                    <a:pt x="565" y="210"/>
                  </a:lnTo>
                  <a:lnTo>
                    <a:pt x="569" y="228"/>
                  </a:lnTo>
                  <a:lnTo>
                    <a:pt x="572" y="246"/>
                  </a:lnTo>
                  <a:lnTo>
                    <a:pt x="574" y="265"/>
                  </a:lnTo>
                  <a:lnTo>
                    <a:pt x="574" y="282"/>
                  </a:lnTo>
                  <a:lnTo>
                    <a:pt x="573" y="300"/>
                  </a:lnTo>
                  <a:lnTo>
                    <a:pt x="571" y="318"/>
                  </a:lnTo>
                  <a:lnTo>
                    <a:pt x="568" y="335"/>
                  </a:lnTo>
                  <a:lnTo>
                    <a:pt x="563" y="352"/>
                  </a:lnTo>
                  <a:lnTo>
                    <a:pt x="558" y="369"/>
                  </a:lnTo>
                  <a:lnTo>
                    <a:pt x="551" y="386"/>
                  </a:lnTo>
                  <a:lnTo>
                    <a:pt x="544" y="401"/>
                  </a:lnTo>
                  <a:lnTo>
                    <a:pt x="535" y="417"/>
                  </a:lnTo>
                  <a:lnTo>
                    <a:pt x="526" y="432"/>
                  </a:lnTo>
                  <a:lnTo>
                    <a:pt x="515" y="446"/>
                  </a:lnTo>
                  <a:lnTo>
                    <a:pt x="504" y="460"/>
                  </a:lnTo>
                  <a:lnTo>
                    <a:pt x="492" y="473"/>
                  </a:lnTo>
                  <a:lnTo>
                    <a:pt x="478" y="485"/>
                  </a:lnTo>
                  <a:lnTo>
                    <a:pt x="464" y="496"/>
                  </a:lnTo>
                  <a:lnTo>
                    <a:pt x="450" y="507"/>
                  </a:lnTo>
                  <a:lnTo>
                    <a:pt x="434" y="517"/>
                  </a:lnTo>
                  <a:lnTo>
                    <a:pt x="418" y="525"/>
                  </a:lnTo>
                  <a:lnTo>
                    <a:pt x="401" y="534"/>
                  </a:lnTo>
                  <a:lnTo>
                    <a:pt x="384" y="540"/>
                  </a:lnTo>
                  <a:lnTo>
                    <a:pt x="365" y="546"/>
                  </a:lnTo>
                  <a:lnTo>
                    <a:pt x="347" y="550"/>
                  </a:lnTo>
                  <a:lnTo>
                    <a:pt x="327" y="553"/>
                  </a:lnTo>
                  <a:lnTo>
                    <a:pt x="307" y="555"/>
                  </a:lnTo>
                  <a:lnTo>
                    <a:pt x="287" y="556"/>
                  </a:lnTo>
                </a:path>
              </a:pathLst>
            </a:custGeom>
            <a:solidFill>
              <a:srgbClr val="F5D309"/>
            </a:solidFill>
            <a:ln w="12700" cap="rnd" cmpd="sng">
              <a:noFill/>
              <a:prstDash val="solid"/>
              <a:round/>
              <a:headEnd type="none" w="med" len="med"/>
              <a:tailEnd type="none" w="med" len="med"/>
            </a:ln>
          </p:spPr>
          <p:txBody>
            <a:bodyPr/>
            <a:lstStyle/>
            <a:p>
              <a:endParaRPr lang="en-US" dirty="0"/>
            </a:p>
          </p:txBody>
        </p:sp>
        <p:sp>
          <p:nvSpPr>
            <p:cNvPr id="16" name="Freeform 15"/>
            <p:cNvSpPr>
              <a:spLocks/>
            </p:cNvSpPr>
            <p:nvPr/>
          </p:nvSpPr>
          <p:spPr bwMode="auto">
            <a:xfrm>
              <a:off x="33" y="60"/>
              <a:ext cx="577" cy="559"/>
            </a:xfrm>
            <a:custGeom>
              <a:avLst/>
              <a:gdLst>
                <a:gd name="T0" fmla="*/ 267 w 577"/>
                <a:gd name="T1" fmla="*/ 557 h 559"/>
                <a:gd name="T2" fmla="*/ 228 w 577"/>
                <a:gd name="T3" fmla="*/ 552 h 559"/>
                <a:gd name="T4" fmla="*/ 191 w 577"/>
                <a:gd name="T5" fmla="*/ 542 h 559"/>
                <a:gd name="T6" fmla="*/ 156 w 577"/>
                <a:gd name="T7" fmla="*/ 528 h 559"/>
                <a:gd name="T8" fmla="*/ 125 w 577"/>
                <a:gd name="T9" fmla="*/ 509 h 559"/>
                <a:gd name="T10" fmla="*/ 96 w 577"/>
                <a:gd name="T11" fmla="*/ 487 h 559"/>
                <a:gd name="T12" fmla="*/ 70 w 577"/>
                <a:gd name="T13" fmla="*/ 462 h 559"/>
                <a:gd name="T14" fmla="*/ 48 w 577"/>
                <a:gd name="T15" fmla="*/ 434 h 559"/>
                <a:gd name="T16" fmla="*/ 30 w 577"/>
                <a:gd name="T17" fmla="*/ 403 h 559"/>
                <a:gd name="T18" fmla="*/ 16 w 577"/>
                <a:gd name="T19" fmla="*/ 371 h 559"/>
                <a:gd name="T20" fmla="*/ 6 w 577"/>
                <a:gd name="T21" fmla="*/ 337 h 559"/>
                <a:gd name="T22" fmla="*/ 1 w 577"/>
                <a:gd name="T23" fmla="*/ 301 h 559"/>
                <a:gd name="T24" fmla="*/ 0 w 577"/>
                <a:gd name="T25" fmla="*/ 265 h 559"/>
                <a:gd name="T26" fmla="*/ 4 w 577"/>
                <a:gd name="T27" fmla="*/ 229 h 559"/>
                <a:gd name="T28" fmla="*/ 14 w 577"/>
                <a:gd name="T29" fmla="*/ 193 h 559"/>
                <a:gd name="T30" fmla="*/ 29 w 577"/>
                <a:gd name="T31" fmla="*/ 157 h 559"/>
                <a:gd name="T32" fmla="*/ 50 w 577"/>
                <a:gd name="T33" fmla="*/ 123 h 559"/>
                <a:gd name="T34" fmla="*/ 74 w 577"/>
                <a:gd name="T35" fmla="*/ 92 h 559"/>
                <a:gd name="T36" fmla="*/ 102 w 577"/>
                <a:gd name="T37" fmla="*/ 66 h 559"/>
                <a:gd name="T38" fmla="*/ 132 w 577"/>
                <a:gd name="T39" fmla="*/ 44 h 559"/>
                <a:gd name="T40" fmla="*/ 164 w 577"/>
                <a:gd name="T41" fmla="*/ 27 h 559"/>
                <a:gd name="T42" fmla="*/ 198 w 577"/>
                <a:gd name="T43" fmla="*/ 13 h 559"/>
                <a:gd name="T44" fmla="*/ 234 w 577"/>
                <a:gd name="T45" fmla="*/ 5 h 559"/>
                <a:gd name="T46" fmla="*/ 270 w 577"/>
                <a:gd name="T47" fmla="*/ 1 h 559"/>
                <a:gd name="T48" fmla="*/ 306 w 577"/>
                <a:gd name="T49" fmla="*/ 1 h 559"/>
                <a:gd name="T50" fmla="*/ 342 w 577"/>
                <a:gd name="T51" fmla="*/ 5 h 559"/>
                <a:gd name="T52" fmla="*/ 377 w 577"/>
                <a:gd name="T53" fmla="*/ 13 h 559"/>
                <a:gd name="T54" fmla="*/ 412 w 577"/>
                <a:gd name="T55" fmla="*/ 26 h 559"/>
                <a:gd name="T56" fmla="*/ 444 w 577"/>
                <a:gd name="T57" fmla="*/ 44 h 559"/>
                <a:gd name="T58" fmla="*/ 474 w 577"/>
                <a:gd name="T59" fmla="*/ 66 h 559"/>
                <a:gd name="T60" fmla="*/ 502 w 577"/>
                <a:gd name="T61" fmla="*/ 92 h 559"/>
                <a:gd name="T62" fmla="*/ 526 w 577"/>
                <a:gd name="T63" fmla="*/ 123 h 559"/>
                <a:gd name="T64" fmla="*/ 547 w 577"/>
                <a:gd name="T65" fmla="*/ 157 h 559"/>
                <a:gd name="T66" fmla="*/ 562 w 577"/>
                <a:gd name="T67" fmla="*/ 193 h 559"/>
                <a:gd name="T68" fmla="*/ 571 w 577"/>
                <a:gd name="T69" fmla="*/ 229 h 559"/>
                <a:gd name="T70" fmla="*/ 576 w 577"/>
                <a:gd name="T71" fmla="*/ 265 h 559"/>
                <a:gd name="T72" fmla="*/ 575 w 577"/>
                <a:gd name="T73" fmla="*/ 301 h 559"/>
                <a:gd name="T74" fmla="*/ 570 w 577"/>
                <a:gd name="T75" fmla="*/ 337 h 559"/>
                <a:gd name="T76" fmla="*/ 560 w 577"/>
                <a:gd name="T77" fmla="*/ 371 h 559"/>
                <a:gd name="T78" fmla="*/ 546 w 577"/>
                <a:gd name="T79" fmla="*/ 403 h 559"/>
                <a:gd name="T80" fmla="*/ 528 w 577"/>
                <a:gd name="T81" fmla="*/ 434 h 559"/>
                <a:gd name="T82" fmla="*/ 506 w 577"/>
                <a:gd name="T83" fmla="*/ 462 h 559"/>
                <a:gd name="T84" fmla="*/ 480 w 577"/>
                <a:gd name="T85" fmla="*/ 487 h 559"/>
                <a:gd name="T86" fmla="*/ 451 w 577"/>
                <a:gd name="T87" fmla="*/ 509 h 559"/>
                <a:gd name="T88" fmla="*/ 420 w 577"/>
                <a:gd name="T89" fmla="*/ 528 h 559"/>
                <a:gd name="T90" fmla="*/ 385 w 577"/>
                <a:gd name="T91" fmla="*/ 542 h 559"/>
                <a:gd name="T92" fmla="*/ 348 w 577"/>
                <a:gd name="T93" fmla="*/ 552 h 559"/>
                <a:gd name="T94" fmla="*/ 309 w 577"/>
                <a:gd name="T95" fmla="*/ 557 h 55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77"/>
                <a:gd name="T145" fmla="*/ 0 h 559"/>
                <a:gd name="T146" fmla="*/ 577 w 577"/>
                <a:gd name="T147" fmla="*/ 559 h 55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77" h="559">
                  <a:moveTo>
                    <a:pt x="288" y="558"/>
                  </a:moveTo>
                  <a:lnTo>
                    <a:pt x="267" y="557"/>
                  </a:lnTo>
                  <a:lnTo>
                    <a:pt x="248" y="555"/>
                  </a:lnTo>
                  <a:lnTo>
                    <a:pt x="228" y="552"/>
                  </a:lnTo>
                  <a:lnTo>
                    <a:pt x="209" y="547"/>
                  </a:lnTo>
                  <a:lnTo>
                    <a:pt x="191" y="542"/>
                  </a:lnTo>
                  <a:lnTo>
                    <a:pt x="173" y="536"/>
                  </a:lnTo>
                  <a:lnTo>
                    <a:pt x="156" y="528"/>
                  </a:lnTo>
                  <a:lnTo>
                    <a:pt x="140" y="519"/>
                  </a:lnTo>
                  <a:lnTo>
                    <a:pt x="125" y="509"/>
                  </a:lnTo>
                  <a:lnTo>
                    <a:pt x="110" y="498"/>
                  </a:lnTo>
                  <a:lnTo>
                    <a:pt x="96" y="487"/>
                  </a:lnTo>
                  <a:lnTo>
                    <a:pt x="83" y="475"/>
                  </a:lnTo>
                  <a:lnTo>
                    <a:pt x="70" y="462"/>
                  </a:lnTo>
                  <a:lnTo>
                    <a:pt x="59" y="448"/>
                  </a:lnTo>
                  <a:lnTo>
                    <a:pt x="48" y="434"/>
                  </a:lnTo>
                  <a:lnTo>
                    <a:pt x="39" y="419"/>
                  </a:lnTo>
                  <a:lnTo>
                    <a:pt x="30" y="403"/>
                  </a:lnTo>
                  <a:lnTo>
                    <a:pt x="23" y="387"/>
                  </a:lnTo>
                  <a:lnTo>
                    <a:pt x="16" y="371"/>
                  </a:lnTo>
                  <a:lnTo>
                    <a:pt x="11" y="354"/>
                  </a:lnTo>
                  <a:lnTo>
                    <a:pt x="6" y="337"/>
                  </a:lnTo>
                  <a:lnTo>
                    <a:pt x="3" y="319"/>
                  </a:lnTo>
                  <a:lnTo>
                    <a:pt x="1" y="301"/>
                  </a:lnTo>
                  <a:lnTo>
                    <a:pt x="0" y="283"/>
                  </a:lnTo>
                  <a:lnTo>
                    <a:pt x="0" y="265"/>
                  </a:lnTo>
                  <a:lnTo>
                    <a:pt x="2" y="247"/>
                  </a:lnTo>
                  <a:lnTo>
                    <a:pt x="4" y="229"/>
                  </a:lnTo>
                  <a:lnTo>
                    <a:pt x="9" y="211"/>
                  </a:lnTo>
                  <a:lnTo>
                    <a:pt x="14" y="193"/>
                  </a:lnTo>
                  <a:lnTo>
                    <a:pt x="21" y="175"/>
                  </a:lnTo>
                  <a:lnTo>
                    <a:pt x="29" y="157"/>
                  </a:lnTo>
                  <a:lnTo>
                    <a:pt x="39" y="140"/>
                  </a:lnTo>
                  <a:lnTo>
                    <a:pt x="50" y="123"/>
                  </a:lnTo>
                  <a:lnTo>
                    <a:pt x="61" y="107"/>
                  </a:lnTo>
                  <a:lnTo>
                    <a:pt x="74" y="92"/>
                  </a:lnTo>
                  <a:lnTo>
                    <a:pt x="88" y="78"/>
                  </a:lnTo>
                  <a:lnTo>
                    <a:pt x="102" y="66"/>
                  </a:lnTo>
                  <a:lnTo>
                    <a:pt x="117" y="55"/>
                  </a:lnTo>
                  <a:lnTo>
                    <a:pt x="132" y="44"/>
                  </a:lnTo>
                  <a:lnTo>
                    <a:pt x="148" y="35"/>
                  </a:lnTo>
                  <a:lnTo>
                    <a:pt x="164" y="27"/>
                  </a:lnTo>
                  <a:lnTo>
                    <a:pt x="181" y="20"/>
                  </a:lnTo>
                  <a:lnTo>
                    <a:pt x="198" y="13"/>
                  </a:lnTo>
                  <a:lnTo>
                    <a:pt x="216" y="9"/>
                  </a:lnTo>
                  <a:lnTo>
                    <a:pt x="234" y="5"/>
                  </a:lnTo>
                  <a:lnTo>
                    <a:pt x="252" y="2"/>
                  </a:lnTo>
                  <a:lnTo>
                    <a:pt x="270" y="1"/>
                  </a:lnTo>
                  <a:lnTo>
                    <a:pt x="288" y="0"/>
                  </a:lnTo>
                  <a:lnTo>
                    <a:pt x="306" y="1"/>
                  </a:lnTo>
                  <a:lnTo>
                    <a:pt x="324" y="2"/>
                  </a:lnTo>
                  <a:lnTo>
                    <a:pt x="342" y="5"/>
                  </a:lnTo>
                  <a:lnTo>
                    <a:pt x="360" y="9"/>
                  </a:lnTo>
                  <a:lnTo>
                    <a:pt x="377" y="13"/>
                  </a:lnTo>
                  <a:lnTo>
                    <a:pt x="395" y="20"/>
                  </a:lnTo>
                  <a:lnTo>
                    <a:pt x="412" y="26"/>
                  </a:lnTo>
                  <a:lnTo>
                    <a:pt x="428" y="35"/>
                  </a:lnTo>
                  <a:lnTo>
                    <a:pt x="444" y="44"/>
                  </a:lnTo>
                  <a:lnTo>
                    <a:pt x="459" y="55"/>
                  </a:lnTo>
                  <a:lnTo>
                    <a:pt x="474" y="66"/>
                  </a:lnTo>
                  <a:lnTo>
                    <a:pt x="488" y="78"/>
                  </a:lnTo>
                  <a:lnTo>
                    <a:pt x="502" y="92"/>
                  </a:lnTo>
                  <a:lnTo>
                    <a:pt x="514" y="107"/>
                  </a:lnTo>
                  <a:lnTo>
                    <a:pt x="526" y="123"/>
                  </a:lnTo>
                  <a:lnTo>
                    <a:pt x="537" y="140"/>
                  </a:lnTo>
                  <a:lnTo>
                    <a:pt x="547" y="157"/>
                  </a:lnTo>
                  <a:lnTo>
                    <a:pt x="555" y="175"/>
                  </a:lnTo>
                  <a:lnTo>
                    <a:pt x="562" y="193"/>
                  </a:lnTo>
                  <a:lnTo>
                    <a:pt x="567" y="211"/>
                  </a:lnTo>
                  <a:lnTo>
                    <a:pt x="571" y="229"/>
                  </a:lnTo>
                  <a:lnTo>
                    <a:pt x="574" y="247"/>
                  </a:lnTo>
                  <a:lnTo>
                    <a:pt x="576" y="265"/>
                  </a:lnTo>
                  <a:lnTo>
                    <a:pt x="576" y="283"/>
                  </a:lnTo>
                  <a:lnTo>
                    <a:pt x="575" y="301"/>
                  </a:lnTo>
                  <a:lnTo>
                    <a:pt x="573" y="319"/>
                  </a:lnTo>
                  <a:lnTo>
                    <a:pt x="570" y="337"/>
                  </a:lnTo>
                  <a:lnTo>
                    <a:pt x="565" y="354"/>
                  </a:lnTo>
                  <a:lnTo>
                    <a:pt x="560" y="371"/>
                  </a:lnTo>
                  <a:lnTo>
                    <a:pt x="553" y="387"/>
                  </a:lnTo>
                  <a:lnTo>
                    <a:pt x="546" y="403"/>
                  </a:lnTo>
                  <a:lnTo>
                    <a:pt x="537" y="419"/>
                  </a:lnTo>
                  <a:lnTo>
                    <a:pt x="528" y="434"/>
                  </a:lnTo>
                  <a:lnTo>
                    <a:pt x="517" y="448"/>
                  </a:lnTo>
                  <a:lnTo>
                    <a:pt x="506" y="462"/>
                  </a:lnTo>
                  <a:lnTo>
                    <a:pt x="493" y="475"/>
                  </a:lnTo>
                  <a:lnTo>
                    <a:pt x="480" y="487"/>
                  </a:lnTo>
                  <a:lnTo>
                    <a:pt x="466" y="498"/>
                  </a:lnTo>
                  <a:lnTo>
                    <a:pt x="451" y="509"/>
                  </a:lnTo>
                  <a:lnTo>
                    <a:pt x="436" y="519"/>
                  </a:lnTo>
                  <a:lnTo>
                    <a:pt x="420" y="528"/>
                  </a:lnTo>
                  <a:lnTo>
                    <a:pt x="403" y="536"/>
                  </a:lnTo>
                  <a:lnTo>
                    <a:pt x="385" y="542"/>
                  </a:lnTo>
                  <a:lnTo>
                    <a:pt x="367" y="547"/>
                  </a:lnTo>
                  <a:lnTo>
                    <a:pt x="348" y="552"/>
                  </a:lnTo>
                  <a:lnTo>
                    <a:pt x="328" y="555"/>
                  </a:lnTo>
                  <a:lnTo>
                    <a:pt x="309" y="557"/>
                  </a:lnTo>
                  <a:lnTo>
                    <a:pt x="288" y="558"/>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17" name="Freeform 16"/>
            <p:cNvSpPr>
              <a:spLocks/>
            </p:cNvSpPr>
            <p:nvPr/>
          </p:nvSpPr>
          <p:spPr bwMode="auto">
            <a:xfrm>
              <a:off x="43" y="340"/>
              <a:ext cx="30" cy="23"/>
            </a:xfrm>
            <a:custGeom>
              <a:avLst/>
              <a:gdLst>
                <a:gd name="T0" fmla="*/ 25 w 30"/>
                <a:gd name="T1" fmla="*/ 3 h 23"/>
                <a:gd name="T2" fmla="*/ 4 w 30"/>
                <a:gd name="T3" fmla="*/ 4 h 23"/>
                <a:gd name="T4" fmla="*/ 1 w 30"/>
                <a:gd name="T5" fmla="*/ 4 h 23"/>
                <a:gd name="T6" fmla="*/ 1 w 30"/>
                <a:gd name="T7" fmla="*/ 1 h 23"/>
                <a:gd name="T8" fmla="*/ 0 w 30"/>
                <a:gd name="T9" fmla="*/ 1 h 23"/>
                <a:gd name="T10" fmla="*/ 1 w 30"/>
                <a:gd name="T11" fmla="*/ 10 h 23"/>
                <a:gd name="T12" fmla="*/ 2 w 30"/>
                <a:gd name="T13" fmla="*/ 15 h 23"/>
                <a:gd name="T14" fmla="*/ 5 w 30"/>
                <a:gd name="T15" fmla="*/ 19 h 23"/>
                <a:gd name="T16" fmla="*/ 9 w 30"/>
                <a:gd name="T17" fmla="*/ 21 h 23"/>
                <a:gd name="T18" fmla="*/ 12 w 30"/>
                <a:gd name="T19" fmla="*/ 22 h 23"/>
                <a:gd name="T20" fmla="*/ 16 w 30"/>
                <a:gd name="T21" fmla="*/ 22 h 23"/>
                <a:gd name="T22" fmla="*/ 19 w 30"/>
                <a:gd name="T23" fmla="*/ 22 h 23"/>
                <a:gd name="T24" fmla="*/ 22 w 30"/>
                <a:gd name="T25" fmla="*/ 21 h 23"/>
                <a:gd name="T26" fmla="*/ 26 w 30"/>
                <a:gd name="T27" fmla="*/ 18 h 23"/>
                <a:gd name="T28" fmla="*/ 29 w 30"/>
                <a:gd name="T29" fmla="*/ 14 h 23"/>
                <a:gd name="T30" fmla="*/ 29 w 30"/>
                <a:gd name="T31" fmla="*/ 9 h 23"/>
                <a:gd name="T32" fmla="*/ 28 w 30"/>
                <a:gd name="T33" fmla="*/ 0 h 23"/>
                <a:gd name="T34" fmla="*/ 28 w 30"/>
                <a:gd name="T35" fmla="*/ 0 h 23"/>
                <a:gd name="T36" fmla="*/ 27 w 30"/>
                <a:gd name="T37" fmla="*/ 2 h 23"/>
                <a:gd name="T38" fmla="*/ 25 w 30"/>
                <a:gd name="T39" fmla="*/ 3 h 23"/>
                <a:gd name="T40" fmla="*/ 25 w 30"/>
                <a:gd name="T41" fmla="*/ 6 h 23"/>
                <a:gd name="T42" fmla="*/ 27 w 30"/>
                <a:gd name="T43" fmla="*/ 7 h 23"/>
                <a:gd name="T44" fmla="*/ 27 w 30"/>
                <a:gd name="T45" fmla="*/ 9 h 23"/>
                <a:gd name="T46" fmla="*/ 27 w 30"/>
                <a:gd name="T47" fmla="*/ 13 h 23"/>
                <a:gd name="T48" fmla="*/ 25 w 30"/>
                <a:gd name="T49" fmla="*/ 16 h 23"/>
                <a:gd name="T50" fmla="*/ 21 w 30"/>
                <a:gd name="T51" fmla="*/ 18 h 23"/>
                <a:gd name="T52" fmla="*/ 15 w 30"/>
                <a:gd name="T53" fmla="*/ 19 h 23"/>
                <a:gd name="T54" fmla="*/ 10 w 30"/>
                <a:gd name="T55" fmla="*/ 18 h 23"/>
                <a:gd name="T56" fmla="*/ 8 w 30"/>
                <a:gd name="T57" fmla="*/ 18 h 23"/>
                <a:gd name="T58" fmla="*/ 6 w 30"/>
                <a:gd name="T59" fmla="*/ 17 h 23"/>
                <a:gd name="T60" fmla="*/ 3 w 30"/>
                <a:gd name="T61" fmla="*/ 14 h 23"/>
                <a:gd name="T62" fmla="*/ 2 w 30"/>
                <a:gd name="T63" fmla="*/ 10 h 23"/>
                <a:gd name="T64" fmla="*/ 2 w 30"/>
                <a:gd name="T65" fmla="*/ 8 h 23"/>
                <a:gd name="T66" fmla="*/ 4 w 30"/>
                <a:gd name="T67" fmla="*/ 7 h 23"/>
                <a:gd name="T68" fmla="*/ 25 w 30"/>
                <a:gd name="T69" fmla="*/ 6 h 23"/>
                <a:gd name="T70" fmla="*/ 25 w 30"/>
                <a:gd name="T71" fmla="*/ 3 h 2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23"/>
                <a:gd name="T110" fmla="*/ 30 w 30"/>
                <a:gd name="T111" fmla="*/ 23 h 2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23">
                  <a:moveTo>
                    <a:pt x="25" y="3"/>
                  </a:moveTo>
                  <a:lnTo>
                    <a:pt x="4" y="4"/>
                  </a:lnTo>
                  <a:lnTo>
                    <a:pt x="1" y="4"/>
                  </a:lnTo>
                  <a:lnTo>
                    <a:pt x="1" y="1"/>
                  </a:lnTo>
                  <a:lnTo>
                    <a:pt x="0" y="1"/>
                  </a:lnTo>
                  <a:lnTo>
                    <a:pt x="1" y="10"/>
                  </a:lnTo>
                  <a:lnTo>
                    <a:pt x="2" y="15"/>
                  </a:lnTo>
                  <a:lnTo>
                    <a:pt x="5" y="19"/>
                  </a:lnTo>
                  <a:lnTo>
                    <a:pt x="9" y="21"/>
                  </a:lnTo>
                  <a:lnTo>
                    <a:pt x="12" y="22"/>
                  </a:lnTo>
                  <a:lnTo>
                    <a:pt x="16" y="22"/>
                  </a:lnTo>
                  <a:lnTo>
                    <a:pt x="19" y="22"/>
                  </a:lnTo>
                  <a:lnTo>
                    <a:pt x="22" y="21"/>
                  </a:lnTo>
                  <a:lnTo>
                    <a:pt x="26" y="18"/>
                  </a:lnTo>
                  <a:lnTo>
                    <a:pt x="29" y="14"/>
                  </a:lnTo>
                  <a:lnTo>
                    <a:pt x="29" y="9"/>
                  </a:lnTo>
                  <a:lnTo>
                    <a:pt x="28" y="0"/>
                  </a:lnTo>
                  <a:lnTo>
                    <a:pt x="27" y="2"/>
                  </a:lnTo>
                  <a:lnTo>
                    <a:pt x="25" y="3"/>
                  </a:lnTo>
                  <a:lnTo>
                    <a:pt x="25" y="6"/>
                  </a:lnTo>
                  <a:lnTo>
                    <a:pt x="27" y="7"/>
                  </a:lnTo>
                  <a:lnTo>
                    <a:pt x="27" y="9"/>
                  </a:lnTo>
                  <a:lnTo>
                    <a:pt x="27" y="13"/>
                  </a:lnTo>
                  <a:lnTo>
                    <a:pt x="25" y="16"/>
                  </a:lnTo>
                  <a:lnTo>
                    <a:pt x="21" y="18"/>
                  </a:lnTo>
                  <a:lnTo>
                    <a:pt x="15" y="19"/>
                  </a:lnTo>
                  <a:lnTo>
                    <a:pt x="10" y="18"/>
                  </a:lnTo>
                  <a:lnTo>
                    <a:pt x="8" y="18"/>
                  </a:lnTo>
                  <a:lnTo>
                    <a:pt x="6" y="17"/>
                  </a:lnTo>
                  <a:lnTo>
                    <a:pt x="3" y="14"/>
                  </a:lnTo>
                  <a:lnTo>
                    <a:pt x="2" y="10"/>
                  </a:lnTo>
                  <a:lnTo>
                    <a:pt x="2" y="8"/>
                  </a:lnTo>
                  <a:lnTo>
                    <a:pt x="4" y="7"/>
                  </a:lnTo>
                  <a:lnTo>
                    <a:pt x="25" y="6"/>
                  </a:lnTo>
                  <a:lnTo>
                    <a:pt x="25"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8" name="Freeform 17"/>
            <p:cNvSpPr>
              <a:spLocks/>
            </p:cNvSpPr>
            <p:nvPr/>
          </p:nvSpPr>
          <p:spPr bwMode="auto">
            <a:xfrm>
              <a:off x="47" y="362"/>
              <a:ext cx="28" cy="19"/>
            </a:xfrm>
            <a:custGeom>
              <a:avLst/>
              <a:gdLst>
                <a:gd name="T0" fmla="*/ 25 w 28"/>
                <a:gd name="T1" fmla="*/ 0 h 19"/>
                <a:gd name="T2" fmla="*/ 24 w 28"/>
                <a:gd name="T3" fmla="*/ 0 h 19"/>
                <a:gd name="T4" fmla="*/ 24 w 28"/>
                <a:gd name="T5" fmla="*/ 1 h 19"/>
                <a:gd name="T6" fmla="*/ 24 w 28"/>
                <a:gd name="T7" fmla="*/ 3 h 19"/>
                <a:gd name="T8" fmla="*/ 21 w 28"/>
                <a:gd name="T9" fmla="*/ 5 h 19"/>
                <a:gd name="T10" fmla="*/ 4 w 28"/>
                <a:gd name="T11" fmla="*/ 9 h 19"/>
                <a:gd name="T12" fmla="*/ 2 w 28"/>
                <a:gd name="T13" fmla="*/ 10 h 19"/>
                <a:gd name="T14" fmla="*/ 1 w 28"/>
                <a:gd name="T15" fmla="*/ 9 h 19"/>
                <a:gd name="T16" fmla="*/ 0 w 28"/>
                <a:gd name="T17" fmla="*/ 7 h 19"/>
                <a:gd name="T18" fmla="*/ 0 w 28"/>
                <a:gd name="T19" fmla="*/ 7 h 19"/>
                <a:gd name="T20" fmla="*/ 2 w 28"/>
                <a:gd name="T21" fmla="*/ 18 h 19"/>
                <a:gd name="T22" fmla="*/ 3 w 28"/>
                <a:gd name="T23" fmla="*/ 18 h 19"/>
                <a:gd name="T24" fmla="*/ 3 w 28"/>
                <a:gd name="T25" fmla="*/ 16 h 19"/>
                <a:gd name="T26" fmla="*/ 3 w 28"/>
                <a:gd name="T27" fmla="*/ 15 h 19"/>
                <a:gd name="T28" fmla="*/ 5 w 28"/>
                <a:gd name="T29" fmla="*/ 14 h 19"/>
                <a:gd name="T30" fmla="*/ 23 w 28"/>
                <a:gd name="T31" fmla="*/ 9 h 19"/>
                <a:gd name="T32" fmla="*/ 25 w 28"/>
                <a:gd name="T33" fmla="*/ 9 h 19"/>
                <a:gd name="T34" fmla="*/ 26 w 28"/>
                <a:gd name="T35" fmla="*/ 10 h 19"/>
                <a:gd name="T36" fmla="*/ 26 w 28"/>
                <a:gd name="T37" fmla="*/ 11 h 19"/>
                <a:gd name="T38" fmla="*/ 27 w 28"/>
                <a:gd name="T39" fmla="*/ 11 h 19"/>
                <a:gd name="T40" fmla="*/ 25 w 28"/>
                <a:gd name="T41" fmla="*/ 0 h 1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19"/>
                <a:gd name="T65" fmla="*/ 28 w 28"/>
                <a:gd name="T66" fmla="*/ 19 h 1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19">
                  <a:moveTo>
                    <a:pt x="25" y="0"/>
                  </a:moveTo>
                  <a:lnTo>
                    <a:pt x="24" y="0"/>
                  </a:lnTo>
                  <a:lnTo>
                    <a:pt x="24" y="1"/>
                  </a:lnTo>
                  <a:lnTo>
                    <a:pt x="24" y="3"/>
                  </a:lnTo>
                  <a:lnTo>
                    <a:pt x="21" y="5"/>
                  </a:lnTo>
                  <a:lnTo>
                    <a:pt x="4" y="9"/>
                  </a:lnTo>
                  <a:lnTo>
                    <a:pt x="2" y="10"/>
                  </a:lnTo>
                  <a:lnTo>
                    <a:pt x="1" y="9"/>
                  </a:lnTo>
                  <a:lnTo>
                    <a:pt x="0" y="7"/>
                  </a:lnTo>
                  <a:lnTo>
                    <a:pt x="2" y="18"/>
                  </a:lnTo>
                  <a:lnTo>
                    <a:pt x="3" y="18"/>
                  </a:lnTo>
                  <a:lnTo>
                    <a:pt x="3" y="16"/>
                  </a:lnTo>
                  <a:lnTo>
                    <a:pt x="3" y="15"/>
                  </a:lnTo>
                  <a:lnTo>
                    <a:pt x="5" y="14"/>
                  </a:lnTo>
                  <a:lnTo>
                    <a:pt x="23" y="9"/>
                  </a:lnTo>
                  <a:lnTo>
                    <a:pt x="25" y="9"/>
                  </a:lnTo>
                  <a:lnTo>
                    <a:pt x="26" y="10"/>
                  </a:lnTo>
                  <a:lnTo>
                    <a:pt x="26" y="11"/>
                  </a:lnTo>
                  <a:lnTo>
                    <a:pt x="27" y="11"/>
                  </a:lnTo>
                  <a:lnTo>
                    <a:pt x="25"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9" name="Freeform 18"/>
            <p:cNvSpPr>
              <a:spLocks/>
            </p:cNvSpPr>
            <p:nvPr/>
          </p:nvSpPr>
          <p:spPr bwMode="auto">
            <a:xfrm>
              <a:off x="51" y="376"/>
              <a:ext cx="29" cy="23"/>
            </a:xfrm>
            <a:custGeom>
              <a:avLst/>
              <a:gdLst>
                <a:gd name="T0" fmla="*/ 23 w 29"/>
                <a:gd name="T1" fmla="*/ 0 h 23"/>
                <a:gd name="T2" fmla="*/ 23 w 29"/>
                <a:gd name="T3" fmla="*/ 0 h 23"/>
                <a:gd name="T4" fmla="*/ 23 w 29"/>
                <a:gd name="T5" fmla="*/ 2 h 23"/>
                <a:gd name="T6" fmla="*/ 21 w 29"/>
                <a:gd name="T7" fmla="*/ 4 h 23"/>
                <a:gd name="T8" fmla="*/ 0 w 29"/>
                <a:gd name="T9" fmla="*/ 17 h 23"/>
                <a:gd name="T10" fmla="*/ 0 w 29"/>
                <a:gd name="T11" fmla="*/ 17 h 23"/>
                <a:gd name="T12" fmla="*/ 25 w 29"/>
                <a:gd name="T13" fmla="*/ 20 h 23"/>
                <a:gd name="T14" fmla="*/ 26 w 29"/>
                <a:gd name="T15" fmla="*/ 21 h 23"/>
                <a:gd name="T16" fmla="*/ 27 w 29"/>
                <a:gd name="T17" fmla="*/ 22 h 23"/>
                <a:gd name="T18" fmla="*/ 28 w 29"/>
                <a:gd name="T19" fmla="*/ 22 h 23"/>
                <a:gd name="T20" fmla="*/ 27 w 29"/>
                <a:gd name="T21" fmla="*/ 15 h 23"/>
                <a:gd name="T22" fmla="*/ 26 w 29"/>
                <a:gd name="T23" fmla="*/ 15 h 23"/>
                <a:gd name="T24" fmla="*/ 26 w 29"/>
                <a:gd name="T25" fmla="*/ 17 h 23"/>
                <a:gd name="T26" fmla="*/ 25 w 29"/>
                <a:gd name="T27" fmla="*/ 18 h 23"/>
                <a:gd name="T28" fmla="*/ 24 w 29"/>
                <a:gd name="T29" fmla="*/ 18 h 23"/>
                <a:gd name="T30" fmla="*/ 8 w 29"/>
                <a:gd name="T31" fmla="*/ 16 h 23"/>
                <a:gd name="T32" fmla="*/ 21 w 29"/>
                <a:gd name="T33" fmla="*/ 8 h 23"/>
                <a:gd name="T34" fmla="*/ 24 w 29"/>
                <a:gd name="T35" fmla="*/ 7 h 23"/>
                <a:gd name="T36" fmla="*/ 25 w 29"/>
                <a:gd name="T37" fmla="*/ 9 h 23"/>
                <a:gd name="T38" fmla="*/ 25 w 29"/>
                <a:gd name="T39" fmla="*/ 9 h 23"/>
                <a:gd name="T40" fmla="*/ 23 w 29"/>
                <a:gd name="T41" fmla="*/ 0 h 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
                <a:gd name="T64" fmla="*/ 0 h 23"/>
                <a:gd name="T65" fmla="*/ 29 w 29"/>
                <a:gd name="T66" fmla="*/ 23 h 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 h="23">
                  <a:moveTo>
                    <a:pt x="23" y="0"/>
                  </a:moveTo>
                  <a:lnTo>
                    <a:pt x="23" y="0"/>
                  </a:lnTo>
                  <a:lnTo>
                    <a:pt x="23" y="2"/>
                  </a:lnTo>
                  <a:lnTo>
                    <a:pt x="21" y="4"/>
                  </a:lnTo>
                  <a:lnTo>
                    <a:pt x="0" y="17"/>
                  </a:lnTo>
                  <a:lnTo>
                    <a:pt x="25" y="20"/>
                  </a:lnTo>
                  <a:lnTo>
                    <a:pt x="26" y="21"/>
                  </a:lnTo>
                  <a:lnTo>
                    <a:pt x="27" y="22"/>
                  </a:lnTo>
                  <a:lnTo>
                    <a:pt x="28" y="22"/>
                  </a:lnTo>
                  <a:lnTo>
                    <a:pt x="27" y="15"/>
                  </a:lnTo>
                  <a:lnTo>
                    <a:pt x="26" y="15"/>
                  </a:lnTo>
                  <a:lnTo>
                    <a:pt x="26" y="17"/>
                  </a:lnTo>
                  <a:lnTo>
                    <a:pt x="25" y="18"/>
                  </a:lnTo>
                  <a:lnTo>
                    <a:pt x="24" y="18"/>
                  </a:lnTo>
                  <a:lnTo>
                    <a:pt x="8" y="16"/>
                  </a:lnTo>
                  <a:lnTo>
                    <a:pt x="21" y="8"/>
                  </a:lnTo>
                  <a:lnTo>
                    <a:pt x="24" y="7"/>
                  </a:lnTo>
                  <a:lnTo>
                    <a:pt x="25" y="9"/>
                  </a:lnTo>
                  <a:lnTo>
                    <a:pt x="2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1" name="Freeform 20"/>
            <p:cNvSpPr>
              <a:spLocks/>
            </p:cNvSpPr>
            <p:nvPr/>
          </p:nvSpPr>
          <p:spPr bwMode="auto">
            <a:xfrm>
              <a:off x="54" y="399"/>
              <a:ext cx="30" cy="18"/>
            </a:xfrm>
            <a:custGeom>
              <a:avLst/>
              <a:gdLst>
                <a:gd name="T0" fmla="*/ 26 w 30"/>
                <a:gd name="T1" fmla="*/ 0 h 18"/>
                <a:gd name="T2" fmla="*/ 25 w 30"/>
                <a:gd name="T3" fmla="*/ 0 h 18"/>
                <a:gd name="T4" fmla="*/ 26 w 30"/>
                <a:gd name="T5" fmla="*/ 2 h 18"/>
                <a:gd name="T6" fmla="*/ 25 w 30"/>
                <a:gd name="T7" fmla="*/ 3 h 18"/>
                <a:gd name="T8" fmla="*/ 23 w 30"/>
                <a:gd name="T9" fmla="*/ 4 h 18"/>
                <a:gd name="T10" fmla="*/ 5 w 30"/>
                <a:gd name="T11" fmla="*/ 9 h 18"/>
                <a:gd name="T12" fmla="*/ 2 w 30"/>
                <a:gd name="T13" fmla="*/ 9 h 18"/>
                <a:gd name="T14" fmla="*/ 1 w 30"/>
                <a:gd name="T15" fmla="*/ 9 h 18"/>
                <a:gd name="T16" fmla="*/ 1 w 30"/>
                <a:gd name="T17" fmla="*/ 7 h 18"/>
                <a:gd name="T18" fmla="*/ 0 w 30"/>
                <a:gd name="T19" fmla="*/ 7 h 18"/>
                <a:gd name="T20" fmla="*/ 3 w 30"/>
                <a:gd name="T21" fmla="*/ 17 h 18"/>
                <a:gd name="T22" fmla="*/ 3 w 30"/>
                <a:gd name="T23" fmla="*/ 17 h 18"/>
                <a:gd name="T24" fmla="*/ 3 w 30"/>
                <a:gd name="T25" fmla="*/ 15 h 18"/>
                <a:gd name="T26" fmla="*/ 4 w 30"/>
                <a:gd name="T27" fmla="*/ 14 h 18"/>
                <a:gd name="T28" fmla="*/ 6 w 30"/>
                <a:gd name="T29" fmla="*/ 13 h 18"/>
                <a:gd name="T30" fmla="*/ 24 w 30"/>
                <a:gd name="T31" fmla="*/ 8 h 18"/>
                <a:gd name="T32" fmla="*/ 25 w 30"/>
                <a:gd name="T33" fmla="*/ 8 h 18"/>
                <a:gd name="T34" fmla="*/ 27 w 30"/>
                <a:gd name="T35" fmla="*/ 8 h 18"/>
                <a:gd name="T36" fmla="*/ 28 w 30"/>
                <a:gd name="T37" fmla="*/ 9 h 18"/>
                <a:gd name="T38" fmla="*/ 28 w 30"/>
                <a:gd name="T39" fmla="*/ 10 h 18"/>
                <a:gd name="T40" fmla="*/ 29 w 30"/>
                <a:gd name="T41" fmla="*/ 9 h 18"/>
                <a:gd name="T42" fmla="*/ 26 w 30"/>
                <a:gd name="T43" fmla="*/ 0 h 1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0"/>
                <a:gd name="T67" fmla="*/ 0 h 18"/>
                <a:gd name="T68" fmla="*/ 30 w 30"/>
                <a:gd name="T69" fmla="*/ 18 h 1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0" h="18">
                  <a:moveTo>
                    <a:pt x="26" y="0"/>
                  </a:moveTo>
                  <a:lnTo>
                    <a:pt x="25" y="0"/>
                  </a:lnTo>
                  <a:lnTo>
                    <a:pt x="26" y="2"/>
                  </a:lnTo>
                  <a:lnTo>
                    <a:pt x="25" y="3"/>
                  </a:lnTo>
                  <a:lnTo>
                    <a:pt x="23" y="4"/>
                  </a:lnTo>
                  <a:lnTo>
                    <a:pt x="5" y="9"/>
                  </a:lnTo>
                  <a:lnTo>
                    <a:pt x="2" y="9"/>
                  </a:lnTo>
                  <a:lnTo>
                    <a:pt x="1" y="9"/>
                  </a:lnTo>
                  <a:lnTo>
                    <a:pt x="1" y="7"/>
                  </a:lnTo>
                  <a:lnTo>
                    <a:pt x="0" y="7"/>
                  </a:lnTo>
                  <a:lnTo>
                    <a:pt x="3" y="17"/>
                  </a:lnTo>
                  <a:lnTo>
                    <a:pt x="3" y="15"/>
                  </a:lnTo>
                  <a:lnTo>
                    <a:pt x="4" y="14"/>
                  </a:lnTo>
                  <a:lnTo>
                    <a:pt x="6" y="13"/>
                  </a:lnTo>
                  <a:lnTo>
                    <a:pt x="24" y="8"/>
                  </a:lnTo>
                  <a:lnTo>
                    <a:pt x="25" y="8"/>
                  </a:lnTo>
                  <a:lnTo>
                    <a:pt x="27" y="8"/>
                  </a:lnTo>
                  <a:lnTo>
                    <a:pt x="28" y="9"/>
                  </a:lnTo>
                  <a:lnTo>
                    <a:pt x="28" y="10"/>
                  </a:lnTo>
                  <a:lnTo>
                    <a:pt x="29" y="9"/>
                  </a:lnTo>
                  <a:lnTo>
                    <a:pt x="2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2" name="Freeform 21"/>
            <p:cNvSpPr>
              <a:spLocks/>
            </p:cNvSpPr>
            <p:nvPr/>
          </p:nvSpPr>
          <p:spPr bwMode="auto">
            <a:xfrm>
              <a:off x="58" y="414"/>
              <a:ext cx="32" cy="20"/>
            </a:xfrm>
            <a:custGeom>
              <a:avLst/>
              <a:gdLst>
                <a:gd name="T0" fmla="*/ 31 w 32"/>
                <a:gd name="T1" fmla="*/ 11 h 20"/>
                <a:gd name="T2" fmla="*/ 30 w 32"/>
                <a:gd name="T3" fmla="*/ 10 h 20"/>
                <a:gd name="T4" fmla="*/ 29 w 32"/>
                <a:gd name="T5" fmla="*/ 10 h 20"/>
                <a:gd name="T6" fmla="*/ 29 w 32"/>
                <a:gd name="T7" fmla="*/ 9 h 20"/>
                <a:gd name="T8" fmla="*/ 29 w 32"/>
                <a:gd name="T9" fmla="*/ 7 h 20"/>
                <a:gd name="T10" fmla="*/ 28 w 32"/>
                <a:gd name="T11" fmla="*/ 4 h 20"/>
                <a:gd name="T12" fmla="*/ 27 w 32"/>
                <a:gd name="T13" fmla="*/ 2 h 20"/>
                <a:gd name="T14" fmla="*/ 25 w 32"/>
                <a:gd name="T15" fmla="*/ 1 h 20"/>
                <a:gd name="T16" fmla="*/ 23 w 32"/>
                <a:gd name="T17" fmla="*/ 0 h 20"/>
                <a:gd name="T18" fmla="*/ 20 w 32"/>
                <a:gd name="T19" fmla="*/ 0 h 20"/>
                <a:gd name="T20" fmla="*/ 17 w 32"/>
                <a:gd name="T21" fmla="*/ 2 h 20"/>
                <a:gd name="T22" fmla="*/ 16 w 32"/>
                <a:gd name="T23" fmla="*/ 4 h 20"/>
                <a:gd name="T24" fmla="*/ 14 w 32"/>
                <a:gd name="T25" fmla="*/ 9 h 20"/>
                <a:gd name="T26" fmla="*/ 13 w 32"/>
                <a:gd name="T27" fmla="*/ 13 h 20"/>
                <a:gd name="T28" fmla="*/ 12 w 32"/>
                <a:gd name="T29" fmla="*/ 15 h 20"/>
                <a:gd name="T30" fmla="*/ 11 w 32"/>
                <a:gd name="T31" fmla="*/ 15 h 20"/>
                <a:gd name="T32" fmla="*/ 10 w 32"/>
                <a:gd name="T33" fmla="*/ 16 h 20"/>
                <a:gd name="T34" fmla="*/ 8 w 32"/>
                <a:gd name="T35" fmla="*/ 16 h 20"/>
                <a:gd name="T36" fmla="*/ 6 w 32"/>
                <a:gd name="T37" fmla="*/ 16 h 20"/>
                <a:gd name="T38" fmla="*/ 5 w 32"/>
                <a:gd name="T39" fmla="*/ 15 h 20"/>
                <a:gd name="T40" fmla="*/ 4 w 32"/>
                <a:gd name="T41" fmla="*/ 13 h 20"/>
                <a:gd name="T42" fmla="*/ 4 w 32"/>
                <a:gd name="T43" fmla="*/ 11 h 20"/>
                <a:gd name="T44" fmla="*/ 4 w 32"/>
                <a:gd name="T45" fmla="*/ 8 h 20"/>
                <a:gd name="T46" fmla="*/ 6 w 32"/>
                <a:gd name="T47" fmla="*/ 6 h 20"/>
                <a:gd name="T48" fmla="*/ 8 w 32"/>
                <a:gd name="T49" fmla="*/ 4 h 20"/>
                <a:gd name="T50" fmla="*/ 8 w 32"/>
                <a:gd name="T51" fmla="*/ 4 h 20"/>
                <a:gd name="T52" fmla="*/ 0 w 32"/>
                <a:gd name="T53" fmla="*/ 7 h 20"/>
                <a:gd name="T54" fmla="*/ 0 w 32"/>
                <a:gd name="T55" fmla="*/ 8 h 20"/>
                <a:gd name="T56" fmla="*/ 1 w 32"/>
                <a:gd name="T57" fmla="*/ 8 h 20"/>
                <a:gd name="T58" fmla="*/ 2 w 32"/>
                <a:gd name="T59" fmla="*/ 8 h 20"/>
                <a:gd name="T60" fmla="*/ 2 w 32"/>
                <a:gd name="T61" fmla="*/ 11 h 20"/>
                <a:gd name="T62" fmla="*/ 2 w 32"/>
                <a:gd name="T63" fmla="*/ 14 h 20"/>
                <a:gd name="T64" fmla="*/ 4 w 32"/>
                <a:gd name="T65" fmla="*/ 16 h 20"/>
                <a:gd name="T66" fmla="*/ 6 w 32"/>
                <a:gd name="T67" fmla="*/ 18 h 20"/>
                <a:gd name="T68" fmla="*/ 9 w 32"/>
                <a:gd name="T69" fmla="*/ 19 h 20"/>
                <a:gd name="T70" fmla="*/ 12 w 32"/>
                <a:gd name="T71" fmla="*/ 19 h 20"/>
                <a:gd name="T72" fmla="*/ 15 w 32"/>
                <a:gd name="T73" fmla="*/ 17 h 20"/>
                <a:gd name="T74" fmla="*/ 17 w 32"/>
                <a:gd name="T75" fmla="*/ 15 h 20"/>
                <a:gd name="T76" fmla="*/ 18 w 32"/>
                <a:gd name="T77" fmla="*/ 9 h 20"/>
                <a:gd name="T78" fmla="*/ 19 w 32"/>
                <a:gd name="T79" fmla="*/ 6 h 20"/>
                <a:gd name="T80" fmla="*/ 21 w 32"/>
                <a:gd name="T81" fmla="*/ 4 h 20"/>
                <a:gd name="T82" fmla="*/ 23 w 32"/>
                <a:gd name="T83" fmla="*/ 3 h 20"/>
                <a:gd name="T84" fmla="*/ 25 w 32"/>
                <a:gd name="T85" fmla="*/ 3 h 20"/>
                <a:gd name="T86" fmla="*/ 26 w 32"/>
                <a:gd name="T87" fmla="*/ 4 h 20"/>
                <a:gd name="T88" fmla="*/ 27 w 32"/>
                <a:gd name="T89" fmla="*/ 5 h 20"/>
                <a:gd name="T90" fmla="*/ 27 w 32"/>
                <a:gd name="T91" fmla="*/ 8 h 20"/>
                <a:gd name="T92" fmla="*/ 27 w 32"/>
                <a:gd name="T93" fmla="*/ 10 h 20"/>
                <a:gd name="T94" fmla="*/ 25 w 32"/>
                <a:gd name="T95" fmla="*/ 12 h 20"/>
                <a:gd name="T96" fmla="*/ 23 w 32"/>
                <a:gd name="T97" fmla="*/ 13 h 20"/>
                <a:gd name="T98" fmla="*/ 23 w 32"/>
                <a:gd name="T99" fmla="*/ 14 h 20"/>
                <a:gd name="T100" fmla="*/ 31 w 32"/>
                <a:gd name="T101" fmla="*/ 11 h 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
                <a:gd name="T154" fmla="*/ 0 h 20"/>
                <a:gd name="T155" fmla="*/ 32 w 32"/>
                <a:gd name="T156" fmla="*/ 20 h 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 h="20">
                  <a:moveTo>
                    <a:pt x="31" y="11"/>
                  </a:moveTo>
                  <a:lnTo>
                    <a:pt x="30" y="10"/>
                  </a:lnTo>
                  <a:lnTo>
                    <a:pt x="29" y="10"/>
                  </a:lnTo>
                  <a:lnTo>
                    <a:pt x="29" y="9"/>
                  </a:lnTo>
                  <a:lnTo>
                    <a:pt x="29" y="7"/>
                  </a:lnTo>
                  <a:lnTo>
                    <a:pt x="28" y="4"/>
                  </a:lnTo>
                  <a:lnTo>
                    <a:pt x="27" y="2"/>
                  </a:lnTo>
                  <a:lnTo>
                    <a:pt x="25" y="1"/>
                  </a:lnTo>
                  <a:lnTo>
                    <a:pt x="23" y="0"/>
                  </a:lnTo>
                  <a:lnTo>
                    <a:pt x="20" y="0"/>
                  </a:lnTo>
                  <a:lnTo>
                    <a:pt x="17" y="2"/>
                  </a:lnTo>
                  <a:lnTo>
                    <a:pt x="16" y="4"/>
                  </a:lnTo>
                  <a:lnTo>
                    <a:pt x="14" y="9"/>
                  </a:lnTo>
                  <a:lnTo>
                    <a:pt x="13" y="13"/>
                  </a:lnTo>
                  <a:lnTo>
                    <a:pt x="12" y="15"/>
                  </a:lnTo>
                  <a:lnTo>
                    <a:pt x="11" y="15"/>
                  </a:lnTo>
                  <a:lnTo>
                    <a:pt x="10" y="16"/>
                  </a:lnTo>
                  <a:lnTo>
                    <a:pt x="8" y="16"/>
                  </a:lnTo>
                  <a:lnTo>
                    <a:pt x="6" y="16"/>
                  </a:lnTo>
                  <a:lnTo>
                    <a:pt x="5" y="15"/>
                  </a:lnTo>
                  <a:lnTo>
                    <a:pt x="4" y="13"/>
                  </a:lnTo>
                  <a:lnTo>
                    <a:pt x="4" y="11"/>
                  </a:lnTo>
                  <a:lnTo>
                    <a:pt x="4" y="8"/>
                  </a:lnTo>
                  <a:lnTo>
                    <a:pt x="6" y="6"/>
                  </a:lnTo>
                  <a:lnTo>
                    <a:pt x="8" y="4"/>
                  </a:lnTo>
                  <a:lnTo>
                    <a:pt x="0" y="7"/>
                  </a:lnTo>
                  <a:lnTo>
                    <a:pt x="0" y="8"/>
                  </a:lnTo>
                  <a:lnTo>
                    <a:pt x="1" y="8"/>
                  </a:lnTo>
                  <a:lnTo>
                    <a:pt x="2" y="8"/>
                  </a:lnTo>
                  <a:lnTo>
                    <a:pt x="2" y="11"/>
                  </a:lnTo>
                  <a:lnTo>
                    <a:pt x="2" y="14"/>
                  </a:lnTo>
                  <a:lnTo>
                    <a:pt x="4" y="16"/>
                  </a:lnTo>
                  <a:lnTo>
                    <a:pt x="6" y="18"/>
                  </a:lnTo>
                  <a:lnTo>
                    <a:pt x="9" y="19"/>
                  </a:lnTo>
                  <a:lnTo>
                    <a:pt x="12" y="19"/>
                  </a:lnTo>
                  <a:lnTo>
                    <a:pt x="15" y="17"/>
                  </a:lnTo>
                  <a:lnTo>
                    <a:pt x="17" y="15"/>
                  </a:lnTo>
                  <a:lnTo>
                    <a:pt x="18" y="9"/>
                  </a:lnTo>
                  <a:lnTo>
                    <a:pt x="19" y="6"/>
                  </a:lnTo>
                  <a:lnTo>
                    <a:pt x="21" y="4"/>
                  </a:lnTo>
                  <a:lnTo>
                    <a:pt x="23" y="3"/>
                  </a:lnTo>
                  <a:lnTo>
                    <a:pt x="25" y="3"/>
                  </a:lnTo>
                  <a:lnTo>
                    <a:pt x="26" y="4"/>
                  </a:lnTo>
                  <a:lnTo>
                    <a:pt x="27" y="5"/>
                  </a:lnTo>
                  <a:lnTo>
                    <a:pt x="27" y="8"/>
                  </a:lnTo>
                  <a:lnTo>
                    <a:pt x="27" y="10"/>
                  </a:lnTo>
                  <a:lnTo>
                    <a:pt x="25" y="12"/>
                  </a:lnTo>
                  <a:lnTo>
                    <a:pt x="23" y="13"/>
                  </a:lnTo>
                  <a:lnTo>
                    <a:pt x="23" y="14"/>
                  </a:lnTo>
                  <a:lnTo>
                    <a:pt x="31"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3" name="Freeform 22"/>
            <p:cNvSpPr>
              <a:spLocks/>
            </p:cNvSpPr>
            <p:nvPr/>
          </p:nvSpPr>
          <p:spPr bwMode="auto">
            <a:xfrm>
              <a:off x="65" y="429"/>
              <a:ext cx="29" cy="20"/>
            </a:xfrm>
            <a:custGeom>
              <a:avLst/>
              <a:gdLst>
                <a:gd name="T0" fmla="*/ 24 w 29"/>
                <a:gd name="T1" fmla="*/ 0 h 20"/>
                <a:gd name="T2" fmla="*/ 23 w 29"/>
                <a:gd name="T3" fmla="*/ 0 h 20"/>
                <a:gd name="T4" fmla="*/ 23 w 29"/>
                <a:gd name="T5" fmla="*/ 3 h 20"/>
                <a:gd name="T6" fmla="*/ 21 w 29"/>
                <a:gd name="T7" fmla="*/ 4 h 20"/>
                <a:gd name="T8" fmla="*/ 5 w 29"/>
                <a:gd name="T9" fmla="*/ 11 h 20"/>
                <a:gd name="T10" fmla="*/ 2 w 29"/>
                <a:gd name="T11" fmla="*/ 12 h 20"/>
                <a:gd name="T12" fmla="*/ 1 w 29"/>
                <a:gd name="T13" fmla="*/ 11 h 20"/>
                <a:gd name="T14" fmla="*/ 1 w 29"/>
                <a:gd name="T15" fmla="*/ 10 h 20"/>
                <a:gd name="T16" fmla="*/ 0 w 29"/>
                <a:gd name="T17" fmla="*/ 10 h 20"/>
                <a:gd name="T18" fmla="*/ 4 w 29"/>
                <a:gd name="T19" fmla="*/ 19 h 20"/>
                <a:gd name="T20" fmla="*/ 5 w 29"/>
                <a:gd name="T21" fmla="*/ 19 h 20"/>
                <a:gd name="T22" fmla="*/ 4 w 29"/>
                <a:gd name="T23" fmla="*/ 17 h 20"/>
                <a:gd name="T24" fmla="*/ 5 w 29"/>
                <a:gd name="T25" fmla="*/ 16 h 20"/>
                <a:gd name="T26" fmla="*/ 6 w 29"/>
                <a:gd name="T27" fmla="*/ 15 h 20"/>
                <a:gd name="T28" fmla="*/ 23 w 29"/>
                <a:gd name="T29" fmla="*/ 8 h 20"/>
                <a:gd name="T30" fmla="*/ 26 w 29"/>
                <a:gd name="T31" fmla="*/ 7 h 20"/>
                <a:gd name="T32" fmla="*/ 27 w 29"/>
                <a:gd name="T33" fmla="*/ 8 h 20"/>
                <a:gd name="T34" fmla="*/ 27 w 29"/>
                <a:gd name="T35" fmla="*/ 9 h 20"/>
                <a:gd name="T36" fmla="*/ 28 w 29"/>
                <a:gd name="T37" fmla="*/ 9 h 20"/>
                <a:gd name="T38" fmla="*/ 24 w 29"/>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0"/>
                <a:gd name="T62" fmla="*/ 29 w 29"/>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0">
                  <a:moveTo>
                    <a:pt x="24" y="0"/>
                  </a:moveTo>
                  <a:lnTo>
                    <a:pt x="23" y="0"/>
                  </a:lnTo>
                  <a:lnTo>
                    <a:pt x="23" y="3"/>
                  </a:lnTo>
                  <a:lnTo>
                    <a:pt x="21" y="4"/>
                  </a:lnTo>
                  <a:lnTo>
                    <a:pt x="5" y="11"/>
                  </a:lnTo>
                  <a:lnTo>
                    <a:pt x="2" y="12"/>
                  </a:lnTo>
                  <a:lnTo>
                    <a:pt x="1" y="11"/>
                  </a:lnTo>
                  <a:lnTo>
                    <a:pt x="1" y="10"/>
                  </a:lnTo>
                  <a:lnTo>
                    <a:pt x="0" y="10"/>
                  </a:lnTo>
                  <a:lnTo>
                    <a:pt x="4" y="19"/>
                  </a:lnTo>
                  <a:lnTo>
                    <a:pt x="5" y="19"/>
                  </a:lnTo>
                  <a:lnTo>
                    <a:pt x="4" y="17"/>
                  </a:lnTo>
                  <a:lnTo>
                    <a:pt x="5" y="16"/>
                  </a:lnTo>
                  <a:lnTo>
                    <a:pt x="6" y="15"/>
                  </a:lnTo>
                  <a:lnTo>
                    <a:pt x="23" y="8"/>
                  </a:lnTo>
                  <a:lnTo>
                    <a:pt x="26" y="7"/>
                  </a:lnTo>
                  <a:lnTo>
                    <a:pt x="27" y="8"/>
                  </a:lnTo>
                  <a:lnTo>
                    <a:pt x="27" y="9"/>
                  </a:lnTo>
                  <a:lnTo>
                    <a:pt x="28" y="9"/>
                  </a:lnTo>
                  <a:lnTo>
                    <a:pt x="2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4" name="Freeform 23"/>
            <p:cNvSpPr>
              <a:spLocks/>
            </p:cNvSpPr>
            <p:nvPr/>
          </p:nvSpPr>
          <p:spPr bwMode="auto">
            <a:xfrm>
              <a:off x="74" y="443"/>
              <a:ext cx="28" cy="24"/>
            </a:xfrm>
            <a:custGeom>
              <a:avLst/>
              <a:gdLst>
                <a:gd name="T0" fmla="*/ 26 w 28"/>
                <a:gd name="T1" fmla="*/ 6 h 24"/>
                <a:gd name="T2" fmla="*/ 22 w 28"/>
                <a:gd name="T3" fmla="*/ 2 h 24"/>
                <a:gd name="T4" fmla="*/ 18 w 28"/>
                <a:gd name="T5" fmla="*/ 1 h 24"/>
                <a:gd name="T6" fmla="*/ 13 w 28"/>
                <a:gd name="T7" fmla="*/ 0 h 24"/>
                <a:gd name="T8" fmla="*/ 11 w 28"/>
                <a:gd name="T9" fmla="*/ 1 h 24"/>
                <a:gd name="T10" fmla="*/ 8 w 28"/>
                <a:gd name="T11" fmla="*/ 2 h 24"/>
                <a:gd name="T12" fmla="*/ 4 w 28"/>
                <a:gd name="T13" fmla="*/ 5 h 24"/>
                <a:gd name="T14" fmla="*/ 1 w 28"/>
                <a:gd name="T15" fmla="*/ 8 h 24"/>
                <a:gd name="T16" fmla="*/ 0 w 28"/>
                <a:gd name="T17" fmla="*/ 13 h 24"/>
                <a:gd name="T18" fmla="*/ 0 w 28"/>
                <a:gd name="T19" fmla="*/ 15 h 24"/>
                <a:gd name="T20" fmla="*/ 1 w 28"/>
                <a:gd name="T21" fmla="*/ 17 h 24"/>
                <a:gd name="T22" fmla="*/ 3 w 28"/>
                <a:gd name="T23" fmla="*/ 20 h 24"/>
                <a:gd name="T24" fmla="*/ 5 w 28"/>
                <a:gd name="T25" fmla="*/ 21 h 24"/>
                <a:gd name="T26" fmla="*/ 7 w 28"/>
                <a:gd name="T27" fmla="*/ 22 h 24"/>
                <a:gd name="T28" fmla="*/ 9 w 28"/>
                <a:gd name="T29" fmla="*/ 23 h 24"/>
                <a:gd name="T30" fmla="*/ 15 w 28"/>
                <a:gd name="T31" fmla="*/ 23 h 24"/>
                <a:gd name="T32" fmla="*/ 20 w 28"/>
                <a:gd name="T33" fmla="*/ 21 h 24"/>
                <a:gd name="T34" fmla="*/ 24 w 28"/>
                <a:gd name="T35" fmla="*/ 18 h 24"/>
                <a:gd name="T36" fmla="*/ 26 w 28"/>
                <a:gd name="T37" fmla="*/ 14 h 24"/>
                <a:gd name="T38" fmla="*/ 27 w 28"/>
                <a:gd name="T39" fmla="*/ 10 h 24"/>
                <a:gd name="T40" fmla="*/ 26 w 28"/>
                <a:gd name="T41" fmla="*/ 6 h 24"/>
                <a:gd name="T42" fmla="*/ 24 w 28"/>
                <a:gd name="T43" fmla="*/ 6 h 24"/>
                <a:gd name="T44" fmla="*/ 25 w 28"/>
                <a:gd name="T45" fmla="*/ 8 h 24"/>
                <a:gd name="T46" fmla="*/ 25 w 28"/>
                <a:gd name="T47" fmla="*/ 10 h 24"/>
                <a:gd name="T48" fmla="*/ 24 w 28"/>
                <a:gd name="T49" fmla="*/ 13 h 24"/>
                <a:gd name="T50" fmla="*/ 21 w 28"/>
                <a:gd name="T51" fmla="*/ 16 h 24"/>
                <a:gd name="T52" fmla="*/ 18 w 28"/>
                <a:gd name="T53" fmla="*/ 18 h 24"/>
                <a:gd name="T54" fmla="*/ 14 w 28"/>
                <a:gd name="T55" fmla="*/ 20 h 24"/>
                <a:gd name="T56" fmla="*/ 10 w 28"/>
                <a:gd name="T57" fmla="*/ 20 h 24"/>
                <a:gd name="T58" fmla="*/ 6 w 28"/>
                <a:gd name="T59" fmla="*/ 20 h 24"/>
                <a:gd name="T60" fmla="*/ 4 w 28"/>
                <a:gd name="T61" fmla="*/ 18 h 24"/>
                <a:gd name="T62" fmla="*/ 3 w 28"/>
                <a:gd name="T63" fmla="*/ 17 h 24"/>
                <a:gd name="T64" fmla="*/ 2 w 28"/>
                <a:gd name="T65" fmla="*/ 15 h 24"/>
                <a:gd name="T66" fmla="*/ 2 w 28"/>
                <a:gd name="T67" fmla="*/ 13 h 24"/>
                <a:gd name="T68" fmla="*/ 4 w 28"/>
                <a:gd name="T69" fmla="*/ 10 h 24"/>
                <a:gd name="T70" fmla="*/ 7 w 28"/>
                <a:gd name="T71" fmla="*/ 7 h 24"/>
                <a:gd name="T72" fmla="*/ 10 w 28"/>
                <a:gd name="T73" fmla="*/ 5 h 24"/>
                <a:gd name="T74" fmla="*/ 14 w 28"/>
                <a:gd name="T75" fmla="*/ 3 h 24"/>
                <a:gd name="T76" fmla="*/ 18 w 28"/>
                <a:gd name="T77" fmla="*/ 3 h 24"/>
                <a:gd name="T78" fmla="*/ 22 w 28"/>
                <a:gd name="T79" fmla="*/ 4 h 24"/>
                <a:gd name="T80" fmla="*/ 23 w 28"/>
                <a:gd name="T81" fmla="*/ 5 h 24"/>
                <a:gd name="T82" fmla="*/ 24 w 28"/>
                <a:gd name="T83" fmla="*/ 6 h 24"/>
                <a:gd name="T84" fmla="*/ 26 w 28"/>
                <a:gd name="T85" fmla="*/ 6 h 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
                <a:gd name="T130" fmla="*/ 0 h 24"/>
                <a:gd name="T131" fmla="*/ 28 w 28"/>
                <a:gd name="T132" fmla="*/ 24 h 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 h="24">
                  <a:moveTo>
                    <a:pt x="26" y="6"/>
                  </a:moveTo>
                  <a:lnTo>
                    <a:pt x="22" y="2"/>
                  </a:lnTo>
                  <a:lnTo>
                    <a:pt x="18" y="1"/>
                  </a:lnTo>
                  <a:lnTo>
                    <a:pt x="13" y="0"/>
                  </a:lnTo>
                  <a:lnTo>
                    <a:pt x="11" y="1"/>
                  </a:lnTo>
                  <a:lnTo>
                    <a:pt x="8" y="2"/>
                  </a:lnTo>
                  <a:lnTo>
                    <a:pt x="4" y="5"/>
                  </a:lnTo>
                  <a:lnTo>
                    <a:pt x="1" y="8"/>
                  </a:lnTo>
                  <a:lnTo>
                    <a:pt x="0" y="13"/>
                  </a:lnTo>
                  <a:lnTo>
                    <a:pt x="0" y="15"/>
                  </a:lnTo>
                  <a:lnTo>
                    <a:pt x="1" y="17"/>
                  </a:lnTo>
                  <a:lnTo>
                    <a:pt x="3" y="20"/>
                  </a:lnTo>
                  <a:lnTo>
                    <a:pt x="5" y="21"/>
                  </a:lnTo>
                  <a:lnTo>
                    <a:pt x="7" y="22"/>
                  </a:lnTo>
                  <a:lnTo>
                    <a:pt x="9" y="23"/>
                  </a:lnTo>
                  <a:lnTo>
                    <a:pt x="15" y="23"/>
                  </a:lnTo>
                  <a:lnTo>
                    <a:pt x="20" y="21"/>
                  </a:lnTo>
                  <a:lnTo>
                    <a:pt x="24" y="18"/>
                  </a:lnTo>
                  <a:lnTo>
                    <a:pt x="26" y="14"/>
                  </a:lnTo>
                  <a:lnTo>
                    <a:pt x="27" y="10"/>
                  </a:lnTo>
                  <a:lnTo>
                    <a:pt x="26" y="6"/>
                  </a:lnTo>
                  <a:lnTo>
                    <a:pt x="24" y="6"/>
                  </a:lnTo>
                  <a:lnTo>
                    <a:pt x="25" y="8"/>
                  </a:lnTo>
                  <a:lnTo>
                    <a:pt x="25" y="10"/>
                  </a:lnTo>
                  <a:lnTo>
                    <a:pt x="24" y="13"/>
                  </a:lnTo>
                  <a:lnTo>
                    <a:pt x="21" y="16"/>
                  </a:lnTo>
                  <a:lnTo>
                    <a:pt x="18" y="18"/>
                  </a:lnTo>
                  <a:lnTo>
                    <a:pt x="14" y="20"/>
                  </a:lnTo>
                  <a:lnTo>
                    <a:pt x="10" y="20"/>
                  </a:lnTo>
                  <a:lnTo>
                    <a:pt x="6" y="20"/>
                  </a:lnTo>
                  <a:lnTo>
                    <a:pt x="4" y="18"/>
                  </a:lnTo>
                  <a:lnTo>
                    <a:pt x="3" y="17"/>
                  </a:lnTo>
                  <a:lnTo>
                    <a:pt x="2" y="15"/>
                  </a:lnTo>
                  <a:lnTo>
                    <a:pt x="2" y="13"/>
                  </a:lnTo>
                  <a:lnTo>
                    <a:pt x="4" y="10"/>
                  </a:lnTo>
                  <a:lnTo>
                    <a:pt x="7" y="7"/>
                  </a:lnTo>
                  <a:lnTo>
                    <a:pt x="10" y="5"/>
                  </a:lnTo>
                  <a:lnTo>
                    <a:pt x="14" y="3"/>
                  </a:lnTo>
                  <a:lnTo>
                    <a:pt x="18" y="3"/>
                  </a:lnTo>
                  <a:lnTo>
                    <a:pt x="22" y="4"/>
                  </a:lnTo>
                  <a:lnTo>
                    <a:pt x="23" y="5"/>
                  </a:lnTo>
                  <a:lnTo>
                    <a:pt x="24" y="6"/>
                  </a:lnTo>
                  <a:lnTo>
                    <a:pt x="26"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5" name="Freeform 24"/>
            <p:cNvSpPr>
              <a:spLocks/>
            </p:cNvSpPr>
            <p:nvPr/>
          </p:nvSpPr>
          <p:spPr bwMode="auto">
            <a:xfrm>
              <a:off x="84" y="459"/>
              <a:ext cx="37" cy="33"/>
            </a:xfrm>
            <a:custGeom>
              <a:avLst/>
              <a:gdLst>
                <a:gd name="T0" fmla="*/ 22 w 37"/>
                <a:gd name="T1" fmla="*/ 0 h 33"/>
                <a:gd name="T2" fmla="*/ 21 w 37"/>
                <a:gd name="T3" fmla="*/ 0 h 33"/>
                <a:gd name="T4" fmla="*/ 22 w 37"/>
                <a:gd name="T5" fmla="*/ 2 h 33"/>
                <a:gd name="T6" fmla="*/ 22 w 37"/>
                <a:gd name="T7" fmla="*/ 3 h 33"/>
                <a:gd name="T8" fmla="*/ 21 w 37"/>
                <a:gd name="T9" fmla="*/ 4 h 33"/>
                <a:gd name="T10" fmla="*/ 6 w 37"/>
                <a:gd name="T11" fmla="*/ 14 h 33"/>
                <a:gd name="T12" fmla="*/ 3 w 37"/>
                <a:gd name="T13" fmla="*/ 15 h 33"/>
                <a:gd name="T14" fmla="*/ 2 w 37"/>
                <a:gd name="T15" fmla="*/ 15 h 33"/>
                <a:gd name="T16" fmla="*/ 0 w 37"/>
                <a:gd name="T17" fmla="*/ 14 h 33"/>
                <a:gd name="T18" fmla="*/ 0 w 37"/>
                <a:gd name="T19" fmla="*/ 14 h 33"/>
                <a:gd name="T20" fmla="*/ 5 w 37"/>
                <a:gd name="T21" fmla="*/ 21 h 33"/>
                <a:gd name="T22" fmla="*/ 5 w 37"/>
                <a:gd name="T23" fmla="*/ 21 h 33"/>
                <a:gd name="T24" fmla="*/ 4 w 37"/>
                <a:gd name="T25" fmla="*/ 19 h 33"/>
                <a:gd name="T26" fmla="*/ 4 w 37"/>
                <a:gd name="T27" fmla="*/ 18 h 33"/>
                <a:gd name="T28" fmla="*/ 7 w 37"/>
                <a:gd name="T29" fmla="*/ 16 h 33"/>
                <a:gd name="T30" fmla="*/ 20 w 37"/>
                <a:gd name="T31" fmla="*/ 7 h 33"/>
                <a:gd name="T32" fmla="*/ 11 w 37"/>
                <a:gd name="T33" fmla="*/ 31 h 33"/>
                <a:gd name="T34" fmla="*/ 12 w 37"/>
                <a:gd name="T35" fmla="*/ 32 h 33"/>
                <a:gd name="T36" fmla="*/ 30 w 37"/>
                <a:gd name="T37" fmla="*/ 21 h 33"/>
                <a:gd name="T38" fmla="*/ 33 w 37"/>
                <a:gd name="T39" fmla="*/ 19 h 33"/>
                <a:gd name="T40" fmla="*/ 34 w 37"/>
                <a:gd name="T41" fmla="*/ 19 h 33"/>
                <a:gd name="T42" fmla="*/ 35 w 37"/>
                <a:gd name="T43" fmla="*/ 21 h 33"/>
                <a:gd name="T44" fmla="*/ 36 w 37"/>
                <a:gd name="T45" fmla="*/ 20 h 33"/>
                <a:gd name="T46" fmla="*/ 32 w 37"/>
                <a:gd name="T47" fmla="*/ 14 h 33"/>
                <a:gd name="T48" fmla="*/ 31 w 37"/>
                <a:gd name="T49" fmla="*/ 14 h 33"/>
                <a:gd name="T50" fmla="*/ 32 w 37"/>
                <a:gd name="T51" fmla="*/ 16 h 33"/>
                <a:gd name="T52" fmla="*/ 31 w 37"/>
                <a:gd name="T53" fmla="*/ 17 h 33"/>
                <a:gd name="T54" fmla="*/ 29 w 37"/>
                <a:gd name="T55" fmla="*/ 19 h 33"/>
                <a:gd name="T56" fmla="*/ 17 w 37"/>
                <a:gd name="T57" fmla="*/ 27 h 33"/>
                <a:gd name="T58" fmla="*/ 25 w 37"/>
                <a:gd name="T59" fmla="*/ 5 h 33"/>
                <a:gd name="T60" fmla="*/ 22 w 37"/>
                <a:gd name="T61" fmla="*/ 0 h 3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
                <a:gd name="T94" fmla="*/ 0 h 33"/>
                <a:gd name="T95" fmla="*/ 37 w 37"/>
                <a:gd name="T96" fmla="*/ 33 h 3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 h="33">
                  <a:moveTo>
                    <a:pt x="22" y="0"/>
                  </a:moveTo>
                  <a:lnTo>
                    <a:pt x="21" y="0"/>
                  </a:lnTo>
                  <a:lnTo>
                    <a:pt x="22" y="2"/>
                  </a:lnTo>
                  <a:lnTo>
                    <a:pt x="22" y="3"/>
                  </a:lnTo>
                  <a:lnTo>
                    <a:pt x="21" y="4"/>
                  </a:lnTo>
                  <a:lnTo>
                    <a:pt x="6" y="14"/>
                  </a:lnTo>
                  <a:lnTo>
                    <a:pt x="3" y="15"/>
                  </a:lnTo>
                  <a:lnTo>
                    <a:pt x="2" y="15"/>
                  </a:lnTo>
                  <a:lnTo>
                    <a:pt x="0" y="14"/>
                  </a:lnTo>
                  <a:lnTo>
                    <a:pt x="5" y="21"/>
                  </a:lnTo>
                  <a:lnTo>
                    <a:pt x="4" y="19"/>
                  </a:lnTo>
                  <a:lnTo>
                    <a:pt x="4" y="18"/>
                  </a:lnTo>
                  <a:lnTo>
                    <a:pt x="7" y="16"/>
                  </a:lnTo>
                  <a:lnTo>
                    <a:pt x="20" y="7"/>
                  </a:lnTo>
                  <a:lnTo>
                    <a:pt x="11" y="31"/>
                  </a:lnTo>
                  <a:lnTo>
                    <a:pt x="12" y="32"/>
                  </a:lnTo>
                  <a:lnTo>
                    <a:pt x="30" y="21"/>
                  </a:lnTo>
                  <a:lnTo>
                    <a:pt x="33" y="19"/>
                  </a:lnTo>
                  <a:lnTo>
                    <a:pt x="34" y="19"/>
                  </a:lnTo>
                  <a:lnTo>
                    <a:pt x="35" y="21"/>
                  </a:lnTo>
                  <a:lnTo>
                    <a:pt x="36" y="20"/>
                  </a:lnTo>
                  <a:lnTo>
                    <a:pt x="32" y="14"/>
                  </a:lnTo>
                  <a:lnTo>
                    <a:pt x="31" y="14"/>
                  </a:lnTo>
                  <a:lnTo>
                    <a:pt x="32" y="16"/>
                  </a:lnTo>
                  <a:lnTo>
                    <a:pt x="31" y="17"/>
                  </a:lnTo>
                  <a:lnTo>
                    <a:pt x="29" y="19"/>
                  </a:lnTo>
                  <a:lnTo>
                    <a:pt x="17" y="27"/>
                  </a:lnTo>
                  <a:lnTo>
                    <a:pt x="25" y="5"/>
                  </a:lnTo>
                  <a:lnTo>
                    <a:pt x="2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6" name="Freeform 25"/>
            <p:cNvSpPr>
              <a:spLocks/>
            </p:cNvSpPr>
            <p:nvPr/>
          </p:nvSpPr>
          <p:spPr bwMode="auto">
            <a:xfrm>
              <a:off x="116" y="498"/>
              <a:ext cx="28" cy="26"/>
            </a:xfrm>
            <a:custGeom>
              <a:avLst/>
              <a:gdLst>
                <a:gd name="T0" fmla="*/ 23 w 28"/>
                <a:gd name="T1" fmla="*/ 4 h 26"/>
                <a:gd name="T2" fmla="*/ 21 w 28"/>
                <a:gd name="T3" fmla="*/ 2 h 26"/>
                <a:gd name="T4" fmla="*/ 19 w 28"/>
                <a:gd name="T5" fmla="*/ 1 h 26"/>
                <a:gd name="T6" fmla="*/ 15 w 28"/>
                <a:gd name="T7" fmla="*/ 0 h 26"/>
                <a:gd name="T8" fmla="*/ 10 w 28"/>
                <a:gd name="T9" fmla="*/ 1 h 26"/>
                <a:gd name="T10" fmla="*/ 8 w 28"/>
                <a:gd name="T11" fmla="*/ 2 h 26"/>
                <a:gd name="T12" fmla="*/ 5 w 28"/>
                <a:gd name="T13" fmla="*/ 4 h 26"/>
                <a:gd name="T14" fmla="*/ 3 w 28"/>
                <a:gd name="T15" fmla="*/ 6 h 26"/>
                <a:gd name="T16" fmla="*/ 2 w 28"/>
                <a:gd name="T17" fmla="*/ 8 h 26"/>
                <a:gd name="T18" fmla="*/ 0 w 28"/>
                <a:gd name="T19" fmla="*/ 13 h 26"/>
                <a:gd name="T20" fmla="*/ 1 w 28"/>
                <a:gd name="T21" fmla="*/ 17 h 26"/>
                <a:gd name="T22" fmla="*/ 2 w 28"/>
                <a:gd name="T23" fmla="*/ 19 h 26"/>
                <a:gd name="T24" fmla="*/ 3 w 28"/>
                <a:gd name="T25" fmla="*/ 21 h 26"/>
                <a:gd name="T26" fmla="*/ 5 w 28"/>
                <a:gd name="T27" fmla="*/ 23 h 26"/>
                <a:gd name="T28" fmla="*/ 8 w 28"/>
                <a:gd name="T29" fmla="*/ 24 h 26"/>
                <a:gd name="T30" fmla="*/ 10 w 28"/>
                <a:gd name="T31" fmla="*/ 25 h 26"/>
                <a:gd name="T32" fmla="*/ 13 w 28"/>
                <a:gd name="T33" fmla="*/ 25 h 26"/>
                <a:gd name="T34" fmla="*/ 18 w 28"/>
                <a:gd name="T35" fmla="*/ 23 h 26"/>
                <a:gd name="T36" fmla="*/ 23 w 28"/>
                <a:gd name="T37" fmla="*/ 20 h 26"/>
                <a:gd name="T38" fmla="*/ 26 w 28"/>
                <a:gd name="T39" fmla="*/ 16 h 26"/>
                <a:gd name="T40" fmla="*/ 27 w 28"/>
                <a:gd name="T41" fmla="*/ 12 h 26"/>
                <a:gd name="T42" fmla="*/ 27 w 28"/>
                <a:gd name="T43" fmla="*/ 10 h 26"/>
                <a:gd name="T44" fmla="*/ 26 w 28"/>
                <a:gd name="T45" fmla="*/ 7 h 26"/>
                <a:gd name="T46" fmla="*/ 23 w 28"/>
                <a:gd name="T47" fmla="*/ 4 h 26"/>
                <a:gd name="T48" fmla="*/ 22 w 28"/>
                <a:gd name="T49" fmla="*/ 4 h 26"/>
                <a:gd name="T50" fmla="*/ 24 w 28"/>
                <a:gd name="T51" fmla="*/ 6 h 26"/>
                <a:gd name="T52" fmla="*/ 24 w 28"/>
                <a:gd name="T53" fmla="*/ 8 h 26"/>
                <a:gd name="T54" fmla="*/ 24 w 28"/>
                <a:gd name="T55" fmla="*/ 11 h 26"/>
                <a:gd name="T56" fmla="*/ 22 w 28"/>
                <a:gd name="T57" fmla="*/ 15 h 26"/>
                <a:gd name="T58" fmla="*/ 20 w 28"/>
                <a:gd name="T59" fmla="*/ 18 h 26"/>
                <a:gd name="T60" fmla="*/ 16 w 28"/>
                <a:gd name="T61" fmla="*/ 20 h 26"/>
                <a:gd name="T62" fmla="*/ 12 w 28"/>
                <a:gd name="T63" fmla="*/ 22 h 26"/>
                <a:gd name="T64" fmla="*/ 10 w 28"/>
                <a:gd name="T65" fmla="*/ 23 h 26"/>
                <a:gd name="T66" fmla="*/ 8 w 28"/>
                <a:gd name="T67" fmla="*/ 23 h 26"/>
                <a:gd name="T68" fmla="*/ 6 w 28"/>
                <a:gd name="T69" fmla="*/ 22 h 26"/>
                <a:gd name="T70" fmla="*/ 5 w 28"/>
                <a:gd name="T71" fmla="*/ 20 h 26"/>
                <a:gd name="T72" fmla="*/ 3 w 28"/>
                <a:gd name="T73" fmla="*/ 19 h 26"/>
                <a:gd name="T74" fmla="*/ 3 w 28"/>
                <a:gd name="T75" fmla="*/ 17 h 26"/>
                <a:gd name="T76" fmla="*/ 3 w 28"/>
                <a:gd name="T77" fmla="*/ 13 h 26"/>
                <a:gd name="T78" fmla="*/ 5 w 28"/>
                <a:gd name="T79" fmla="*/ 10 h 26"/>
                <a:gd name="T80" fmla="*/ 8 w 28"/>
                <a:gd name="T81" fmla="*/ 6 h 26"/>
                <a:gd name="T82" fmla="*/ 12 w 28"/>
                <a:gd name="T83" fmla="*/ 4 h 26"/>
                <a:gd name="T84" fmla="*/ 16 w 28"/>
                <a:gd name="T85" fmla="*/ 2 h 26"/>
                <a:gd name="T86" fmla="*/ 19 w 28"/>
                <a:gd name="T87" fmla="*/ 2 h 26"/>
                <a:gd name="T88" fmla="*/ 22 w 28"/>
                <a:gd name="T89" fmla="*/ 4 h 26"/>
                <a:gd name="T90" fmla="*/ 23 w 28"/>
                <a:gd name="T91" fmla="*/ 4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
                <a:gd name="T139" fmla="*/ 0 h 26"/>
                <a:gd name="T140" fmla="*/ 28 w 28"/>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 h="26">
                  <a:moveTo>
                    <a:pt x="23" y="4"/>
                  </a:moveTo>
                  <a:lnTo>
                    <a:pt x="21" y="2"/>
                  </a:lnTo>
                  <a:lnTo>
                    <a:pt x="19" y="1"/>
                  </a:lnTo>
                  <a:lnTo>
                    <a:pt x="15" y="0"/>
                  </a:lnTo>
                  <a:lnTo>
                    <a:pt x="10" y="1"/>
                  </a:lnTo>
                  <a:lnTo>
                    <a:pt x="8" y="2"/>
                  </a:lnTo>
                  <a:lnTo>
                    <a:pt x="5" y="4"/>
                  </a:lnTo>
                  <a:lnTo>
                    <a:pt x="3" y="6"/>
                  </a:lnTo>
                  <a:lnTo>
                    <a:pt x="2" y="8"/>
                  </a:lnTo>
                  <a:lnTo>
                    <a:pt x="0" y="13"/>
                  </a:lnTo>
                  <a:lnTo>
                    <a:pt x="1" y="17"/>
                  </a:lnTo>
                  <a:lnTo>
                    <a:pt x="2" y="19"/>
                  </a:lnTo>
                  <a:lnTo>
                    <a:pt x="3" y="21"/>
                  </a:lnTo>
                  <a:lnTo>
                    <a:pt x="5" y="23"/>
                  </a:lnTo>
                  <a:lnTo>
                    <a:pt x="8" y="24"/>
                  </a:lnTo>
                  <a:lnTo>
                    <a:pt x="10" y="25"/>
                  </a:lnTo>
                  <a:lnTo>
                    <a:pt x="13" y="25"/>
                  </a:lnTo>
                  <a:lnTo>
                    <a:pt x="18" y="23"/>
                  </a:lnTo>
                  <a:lnTo>
                    <a:pt x="23" y="20"/>
                  </a:lnTo>
                  <a:lnTo>
                    <a:pt x="26" y="16"/>
                  </a:lnTo>
                  <a:lnTo>
                    <a:pt x="27" y="12"/>
                  </a:lnTo>
                  <a:lnTo>
                    <a:pt x="27" y="10"/>
                  </a:lnTo>
                  <a:lnTo>
                    <a:pt x="26" y="7"/>
                  </a:lnTo>
                  <a:lnTo>
                    <a:pt x="23" y="4"/>
                  </a:lnTo>
                  <a:lnTo>
                    <a:pt x="22" y="4"/>
                  </a:lnTo>
                  <a:lnTo>
                    <a:pt x="24" y="6"/>
                  </a:lnTo>
                  <a:lnTo>
                    <a:pt x="24" y="8"/>
                  </a:lnTo>
                  <a:lnTo>
                    <a:pt x="24" y="11"/>
                  </a:lnTo>
                  <a:lnTo>
                    <a:pt x="22" y="15"/>
                  </a:lnTo>
                  <a:lnTo>
                    <a:pt x="20" y="18"/>
                  </a:lnTo>
                  <a:lnTo>
                    <a:pt x="16" y="20"/>
                  </a:lnTo>
                  <a:lnTo>
                    <a:pt x="12" y="22"/>
                  </a:lnTo>
                  <a:lnTo>
                    <a:pt x="10" y="23"/>
                  </a:lnTo>
                  <a:lnTo>
                    <a:pt x="8" y="23"/>
                  </a:lnTo>
                  <a:lnTo>
                    <a:pt x="6" y="22"/>
                  </a:lnTo>
                  <a:lnTo>
                    <a:pt x="5" y="20"/>
                  </a:lnTo>
                  <a:lnTo>
                    <a:pt x="3" y="19"/>
                  </a:lnTo>
                  <a:lnTo>
                    <a:pt x="3" y="17"/>
                  </a:lnTo>
                  <a:lnTo>
                    <a:pt x="3" y="13"/>
                  </a:lnTo>
                  <a:lnTo>
                    <a:pt x="5" y="10"/>
                  </a:lnTo>
                  <a:lnTo>
                    <a:pt x="8" y="6"/>
                  </a:lnTo>
                  <a:lnTo>
                    <a:pt x="12" y="4"/>
                  </a:lnTo>
                  <a:lnTo>
                    <a:pt x="16" y="2"/>
                  </a:lnTo>
                  <a:lnTo>
                    <a:pt x="19" y="2"/>
                  </a:lnTo>
                  <a:lnTo>
                    <a:pt x="22" y="4"/>
                  </a:lnTo>
                  <a:lnTo>
                    <a:pt x="23" y="4"/>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7" name="Freeform 26"/>
            <p:cNvSpPr>
              <a:spLocks/>
            </p:cNvSpPr>
            <p:nvPr/>
          </p:nvSpPr>
          <p:spPr bwMode="auto">
            <a:xfrm>
              <a:off x="130" y="509"/>
              <a:ext cx="34" cy="30"/>
            </a:xfrm>
            <a:custGeom>
              <a:avLst/>
              <a:gdLst>
                <a:gd name="T0" fmla="*/ 18 w 34"/>
                <a:gd name="T1" fmla="*/ 0 h 30"/>
                <a:gd name="T2" fmla="*/ 18 w 34"/>
                <a:gd name="T3" fmla="*/ 1 h 30"/>
                <a:gd name="T4" fmla="*/ 19 w 34"/>
                <a:gd name="T5" fmla="*/ 3 h 30"/>
                <a:gd name="T6" fmla="*/ 18 w 34"/>
                <a:gd name="T7" fmla="*/ 6 h 30"/>
                <a:gd name="T8" fmla="*/ 5 w 34"/>
                <a:gd name="T9" fmla="*/ 21 h 30"/>
                <a:gd name="T10" fmla="*/ 3 w 34"/>
                <a:gd name="T11" fmla="*/ 22 h 30"/>
                <a:gd name="T12" fmla="*/ 1 w 34"/>
                <a:gd name="T13" fmla="*/ 21 h 30"/>
                <a:gd name="T14" fmla="*/ 0 w 34"/>
                <a:gd name="T15" fmla="*/ 22 h 30"/>
                <a:gd name="T16" fmla="*/ 8 w 34"/>
                <a:gd name="T17" fmla="*/ 29 h 30"/>
                <a:gd name="T18" fmla="*/ 9 w 34"/>
                <a:gd name="T19" fmla="*/ 29 h 30"/>
                <a:gd name="T20" fmla="*/ 7 w 34"/>
                <a:gd name="T21" fmla="*/ 26 h 30"/>
                <a:gd name="T22" fmla="*/ 8 w 34"/>
                <a:gd name="T23" fmla="*/ 24 h 30"/>
                <a:gd name="T24" fmla="*/ 14 w 34"/>
                <a:gd name="T25" fmla="*/ 16 h 30"/>
                <a:gd name="T26" fmla="*/ 18 w 34"/>
                <a:gd name="T27" fmla="*/ 20 h 30"/>
                <a:gd name="T28" fmla="*/ 20 w 34"/>
                <a:gd name="T29" fmla="*/ 21 h 30"/>
                <a:gd name="T30" fmla="*/ 20 w 34"/>
                <a:gd name="T31" fmla="*/ 23 h 30"/>
                <a:gd name="T32" fmla="*/ 20 w 34"/>
                <a:gd name="T33" fmla="*/ 24 h 30"/>
                <a:gd name="T34" fmla="*/ 20 w 34"/>
                <a:gd name="T35" fmla="*/ 27 h 30"/>
                <a:gd name="T36" fmla="*/ 20 w 34"/>
                <a:gd name="T37" fmla="*/ 27 h 30"/>
                <a:gd name="T38" fmla="*/ 26 w 34"/>
                <a:gd name="T39" fmla="*/ 19 h 30"/>
                <a:gd name="T40" fmla="*/ 26 w 34"/>
                <a:gd name="T41" fmla="*/ 19 h 30"/>
                <a:gd name="T42" fmla="*/ 24 w 34"/>
                <a:gd name="T43" fmla="*/ 20 h 30"/>
                <a:gd name="T44" fmla="*/ 22 w 34"/>
                <a:gd name="T45" fmla="*/ 20 h 30"/>
                <a:gd name="T46" fmla="*/ 20 w 34"/>
                <a:gd name="T47" fmla="*/ 18 h 30"/>
                <a:gd name="T48" fmla="*/ 16 w 34"/>
                <a:gd name="T49" fmla="*/ 15 h 30"/>
                <a:gd name="T50" fmla="*/ 22 w 34"/>
                <a:gd name="T51" fmla="*/ 7 h 30"/>
                <a:gd name="T52" fmla="*/ 23 w 34"/>
                <a:gd name="T53" fmla="*/ 7 h 30"/>
                <a:gd name="T54" fmla="*/ 23 w 34"/>
                <a:gd name="T55" fmla="*/ 7 h 30"/>
                <a:gd name="T56" fmla="*/ 27 w 34"/>
                <a:gd name="T57" fmla="*/ 10 h 30"/>
                <a:gd name="T58" fmla="*/ 30 w 34"/>
                <a:gd name="T59" fmla="*/ 14 h 30"/>
                <a:gd name="T60" fmla="*/ 30 w 34"/>
                <a:gd name="T61" fmla="*/ 16 h 30"/>
                <a:gd name="T62" fmla="*/ 29 w 34"/>
                <a:gd name="T63" fmla="*/ 18 h 30"/>
                <a:gd name="T64" fmla="*/ 29 w 34"/>
                <a:gd name="T65" fmla="*/ 19 h 30"/>
                <a:gd name="T66" fmla="*/ 33 w 34"/>
                <a:gd name="T67" fmla="*/ 14 h 30"/>
                <a:gd name="T68" fmla="*/ 18 w 34"/>
                <a:gd name="T69" fmla="*/ 0 h 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
                <a:gd name="T106" fmla="*/ 0 h 30"/>
                <a:gd name="T107" fmla="*/ 34 w 34"/>
                <a:gd name="T108" fmla="*/ 30 h 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 h="30">
                  <a:moveTo>
                    <a:pt x="18" y="0"/>
                  </a:moveTo>
                  <a:lnTo>
                    <a:pt x="18" y="1"/>
                  </a:lnTo>
                  <a:lnTo>
                    <a:pt x="19" y="3"/>
                  </a:lnTo>
                  <a:lnTo>
                    <a:pt x="18" y="6"/>
                  </a:lnTo>
                  <a:lnTo>
                    <a:pt x="5" y="21"/>
                  </a:lnTo>
                  <a:lnTo>
                    <a:pt x="3" y="22"/>
                  </a:lnTo>
                  <a:lnTo>
                    <a:pt x="1" y="21"/>
                  </a:lnTo>
                  <a:lnTo>
                    <a:pt x="0" y="22"/>
                  </a:lnTo>
                  <a:lnTo>
                    <a:pt x="8" y="29"/>
                  </a:lnTo>
                  <a:lnTo>
                    <a:pt x="9" y="29"/>
                  </a:lnTo>
                  <a:lnTo>
                    <a:pt x="7" y="26"/>
                  </a:lnTo>
                  <a:lnTo>
                    <a:pt x="8" y="24"/>
                  </a:lnTo>
                  <a:lnTo>
                    <a:pt x="14" y="16"/>
                  </a:lnTo>
                  <a:lnTo>
                    <a:pt x="18" y="20"/>
                  </a:lnTo>
                  <a:lnTo>
                    <a:pt x="20" y="21"/>
                  </a:lnTo>
                  <a:lnTo>
                    <a:pt x="20" y="23"/>
                  </a:lnTo>
                  <a:lnTo>
                    <a:pt x="20" y="24"/>
                  </a:lnTo>
                  <a:lnTo>
                    <a:pt x="20" y="27"/>
                  </a:lnTo>
                  <a:lnTo>
                    <a:pt x="26" y="19"/>
                  </a:lnTo>
                  <a:lnTo>
                    <a:pt x="24" y="20"/>
                  </a:lnTo>
                  <a:lnTo>
                    <a:pt x="22" y="20"/>
                  </a:lnTo>
                  <a:lnTo>
                    <a:pt x="20" y="18"/>
                  </a:lnTo>
                  <a:lnTo>
                    <a:pt x="16" y="15"/>
                  </a:lnTo>
                  <a:lnTo>
                    <a:pt x="22" y="7"/>
                  </a:lnTo>
                  <a:lnTo>
                    <a:pt x="23" y="7"/>
                  </a:lnTo>
                  <a:lnTo>
                    <a:pt x="27" y="10"/>
                  </a:lnTo>
                  <a:lnTo>
                    <a:pt x="30" y="14"/>
                  </a:lnTo>
                  <a:lnTo>
                    <a:pt x="30" y="16"/>
                  </a:lnTo>
                  <a:lnTo>
                    <a:pt x="29" y="18"/>
                  </a:lnTo>
                  <a:lnTo>
                    <a:pt x="29" y="19"/>
                  </a:lnTo>
                  <a:lnTo>
                    <a:pt x="33" y="14"/>
                  </a:lnTo>
                  <a:lnTo>
                    <a:pt x="18"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8" name="Freeform 27"/>
            <p:cNvSpPr>
              <a:spLocks/>
            </p:cNvSpPr>
            <p:nvPr/>
          </p:nvSpPr>
          <p:spPr bwMode="auto">
            <a:xfrm>
              <a:off x="164" y="536"/>
              <a:ext cx="41" cy="37"/>
            </a:xfrm>
            <a:custGeom>
              <a:avLst/>
              <a:gdLst>
                <a:gd name="T0" fmla="*/ 13 w 41"/>
                <a:gd name="T1" fmla="*/ 0 h 37"/>
                <a:gd name="T2" fmla="*/ 13 w 41"/>
                <a:gd name="T3" fmla="*/ 1 h 37"/>
                <a:gd name="T4" fmla="*/ 15 w 41"/>
                <a:gd name="T5" fmla="*/ 2 h 37"/>
                <a:gd name="T6" fmla="*/ 15 w 41"/>
                <a:gd name="T7" fmla="*/ 3 h 37"/>
                <a:gd name="T8" fmla="*/ 14 w 41"/>
                <a:gd name="T9" fmla="*/ 6 h 37"/>
                <a:gd name="T10" fmla="*/ 5 w 41"/>
                <a:gd name="T11" fmla="*/ 19 h 37"/>
                <a:gd name="T12" fmla="*/ 3 w 41"/>
                <a:gd name="T13" fmla="*/ 21 h 37"/>
                <a:gd name="T14" fmla="*/ 0 w 41"/>
                <a:gd name="T15" fmla="*/ 20 h 37"/>
                <a:gd name="T16" fmla="*/ 0 w 41"/>
                <a:gd name="T17" fmla="*/ 21 h 37"/>
                <a:gd name="T18" fmla="*/ 7 w 41"/>
                <a:gd name="T19" fmla="*/ 25 h 37"/>
                <a:gd name="T20" fmla="*/ 8 w 41"/>
                <a:gd name="T21" fmla="*/ 25 h 37"/>
                <a:gd name="T22" fmla="*/ 6 w 41"/>
                <a:gd name="T23" fmla="*/ 24 h 37"/>
                <a:gd name="T24" fmla="*/ 6 w 41"/>
                <a:gd name="T25" fmla="*/ 23 h 37"/>
                <a:gd name="T26" fmla="*/ 7 w 41"/>
                <a:gd name="T27" fmla="*/ 20 h 37"/>
                <a:gd name="T28" fmla="*/ 16 w 41"/>
                <a:gd name="T29" fmla="*/ 6 h 37"/>
                <a:gd name="T30" fmla="*/ 12 w 41"/>
                <a:gd name="T31" fmla="*/ 28 h 37"/>
                <a:gd name="T32" fmla="*/ 13 w 41"/>
                <a:gd name="T33" fmla="*/ 28 h 37"/>
                <a:gd name="T34" fmla="*/ 32 w 41"/>
                <a:gd name="T35" fmla="*/ 15 h 37"/>
                <a:gd name="T36" fmla="*/ 23 w 41"/>
                <a:gd name="T37" fmla="*/ 29 h 37"/>
                <a:gd name="T38" fmla="*/ 22 w 41"/>
                <a:gd name="T39" fmla="*/ 30 h 37"/>
                <a:gd name="T40" fmla="*/ 21 w 41"/>
                <a:gd name="T41" fmla="*/ 31 h 37"/>
                <a:gd name="T42" fmla="*/ 20 w 41"/>
                <a:gd name="T43" fmla="*/ 31 h 37"/>
                <a:gd name="T44" fmla="*/ 18 w 41"/>
                <a:gd name="T45" fmla="*/ 31 h 37"/>
                <a:gd name="T46" fmla="*/ 18 w 41"/>
                <a:gd name="T47" fmla="*/ 31 h 37"/>
                <a:gd name="T48" fmla="*/ 26 w 41"/>
                <a:gd name="T49" fmla="*/ 36 h 37"/>
                <a:gd name="T50" fmla="*/ 27 w 41"/>
                <a:gd name="T51" fmla="*/ 35 h 37"/>
                <a:gd name="T52" fmla="*/ 26 w 41"/>
                <a:gd name="T53" fmla="*/ 35 h 37"/>
                <a:gd name="T54" fmla="*/ 25 w 41"/>
                <a:gd name="T55" fmla="*/ 34 h 37"/>
                <a:gd name="T56" fmla="*/ 26 w 41"/>
                <a:gd name="T57" fmla="*/ 31 h 37"/>
                <a:gd name="T58" fmla="*/ 36 w 41"/>
                <a:gd name="T59" fmla="*/ 17 h 37"/>
                <a:gd name="T60" fmla="*/ 37 w 41"/>
                <a:gd name="T61" fmla="*/ 15 h 37"/>
                <a:gd name="T62" fmla="*/ 40 w 41"/>
                <a:gd name="T63" fmla="*/ 16 h 37"/>
                <a:gd name="T64" fmla="*/ 40 w 41"/>
                <a:gd name="T65" fmla="*/ 15 h 37"/>
                <a:gd name="T66" fmla="*/ 34 w 41"/>
                <a:gd name="T67" fmla="*/ 12 h 37"/>
                <a:gd name="T68" fmla="*/ 17 w 41"/>
                <a:gd name="T69" fmla="*/ 24 h 37"/>
                <a:gd name="T70" fmla="*/ 17 w 41"/>
                <a:gd name="T71" fmla="*/ 23 h 37"/>
                <a:gd name="T72" fmla="*/ 20 w 41"/>
                <a:gd name="T73" fmla="*/ 4 h 37"/>
                <a:gd name="T74" fmla="*/ 13 w 41"/>
                <a:gd name="T75" fmla="*/ 0 h 3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1"/>
                <a:gd name="T115" fmla="*/ 0 h 37"/>
                <a:gd name="T116" fmla="*/ 41 w 41"/>
                <a:gd name="T117" fmla="*/ 37 h 3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1" h="37">
                  <a:moveTo>
                    <a:pt x="13" y="0"/>
                  </a:moveTo>
                  <a:lnTo>
                    <a:pt x="13" y="1"/>
                  </a:lnTo>
                  <a:lnTo>
                    <a:pt x="15" y="2"/>
                  </a:lnTo>
                  <a:lnTo>
                    <a:pt x="15" y="3"/>
                  </a:lnTo>
                  <a:lnTo>
                    <a:pt x="14" y="6"/>
                  </a:lnTo>
                  <a:lnTo>
                    <a:pt x="5" y="19"/>
                  </a:lnTo>
                  <a:lnTo>
                    <a:pt x="3" y="21"/>
                  </a:lnTo>
                  <a:lnTo>
                    <a:pt x="0" y="20"/>
                  </a:lnTo>
                  <a:lnTo>
                    <a:pt x="0" y="21"/>
                  </a:lnTo>
                  <a:lnTo>
                    <a:pt x="7" y="25"/>
                  </a:lnTo>
                  <a:lnTo>
                    <a:pt x="8" y="25"/>
                  </a:lnTo>
                  <a:lnTo>
                    <a:pt x="6" y="24"/>
                  </a:lnTo>
                  <a:lnTo>
                    <a:pt x="6" y="23"/>
                  </a:lnTo>
                  <a:lnTo>
                    <a:pt x="7" y="20"/>
                  </a:lnTo>
                  <a:lnTo>
                    <a:pt x="16" y="6"/>
                  </a:lnTo>
                  <a:lnTo>
                    <a:pt x="12" y="28"/>
                  </a:lnTo>
                  <a:lnTo>
                    <a:pt x="13" y="28"/>
                  </a:lnTo>
                  <a:lnTo>
                    <a:pt x="32" y="15"/>
                  </a:lnTo>
                  <a:lnTo>
                    <a:pt x="23" y="29"/>
                  </a:lnTo>
                  <a:lnTo>
                    <a:pt x="22" y="30"/>
                  </a:lnTo>
                  <a:lnTo>
                    <a:pt x="21" y="31"/>
                  </a:lnTo>
                  <a:lnTo>
                    <a:pt x="20" y="31"/>
                  </a:lnTo>
                  <a:lnTo>
                    <a:pt x="18" y="31"/>
                  </a:lnTo>
                  <a:lnTo>
                    <a:pt x="26" y="36"/>
                  </a:lnTo>
                  <a:lnTo>
                    <a:pt x="27" y="35"/>
                  </a:lnTo>
                  <a:lnTo>
                    <a:pt x="26" y="35"/>
                  </a:lnTo>
                  <a:lnTo>
                    <a:pt x="25" y="34"/>
                  </a:lnTo>
                  <a:lnTo>
                    <a:pt x="26" y="31"/>
                  </a:lnTo>
                  <a:lnTo>
                    <a:pt x="36" y="17"/>
                  </a:lnTo>
                  <a:lnTo>
                    <a:pt x="37" y="15"/>
                  </a:lnTo>
                  <a:lnTo>
                    <a:pt x="40" y="16"/>
                  </a:lnTo>
                  <a:lnTo>
                    <a:pt x="40" y="15"/>
                  </a:lnTo>
                  <a:lnTo>
                    <a:pt x="34" y="12"/>
                  </a:lnTo>
                  <a:lnTo>
                    <a:pt x="17" y="24"/>
                  </a:lnTo>
                  <a:lnTo>
                    <a:pt x="17" y="23"/>
                  </a:lnTo>
                  <a:lnTo>
                    <a:pt x="20" y="4"/>
                  </a:lnTo>
                  <a:lnTo>
                    <a:pt x="13"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29" name="Freeform 28"/>
            <p:cNvSpPr>
              <a:spLocks/>
            </p:cNvSpPr>
            <p:nvPr/>
          </p:nvSpPr>
          <p:spPr bwMode="auto">
            <a:xfrm>
              <a:off x="195" y="550"/>
              <a:ext cx="21" cy="28"/>
            </a:xfrm>
            <a:custGeom>
              <a:avLst/>
              <a:gdLst>
                <a:gd name="T0" fmla="*/ 11 w 21"/>
                <a:gd name="T1" fmla="*/ 0 h 28"/>
                <a:gd name="T2" fmla="*/ 11 w 21"/>
                <a:gd name="T3" fmla="*/ 1 h 28"/>
                <a:gd name="T4" fmla="*/ 12 w 21"/>
                <a:gd name="T5" fmla="*/ 1 h 28"/>
                <a:gd name="T6" fmla="*/ 13 w 21"/>
                <a:gd name="T7" fmla="*/ 2 h 28"/>
                <a:gd name="T8" fmla="*/ 12 w 21"/>
                <a:gd name="T9" fmla="*/ 5 h 28"/>
                <a:gd name="T10" fmla="*/ 4 w 21"/>
                <a:gd name="T11" fmla="*/ 20 h 28"/>
                <a:gd name="T12" fmla="*/ 3 w 21"/>
                <a:gd name="T13" fmla="*/ 22 h 28"/>
                <a:gd name="T14" fmla="*/ 2 w 21"/>
                <a:gd name="T15" fmla="*/ 23 h 28"/>
                <a:gd name="T16" fmla="*/ 0 w 21"/>
                <a:gd name="T17" fmla="*/ 22 h 28"/>
                <a:gd name="T18" fmla="*/ 0 w 21"/>
                <a:gd name="T19" fmla="*/ 23 h 28"/>
                <a:gd name="T20" fmla="*/ 9 w 21"/>
                <a:gd name="T21" fmla="*/ 27 h 28"/>
                <a:gd name="T22" fmla="*/ 9 w 21"/>
                <a:gd name="T23" fmla="*/ 26 h 28"/>
                <a:gd name="T24" fmla="*/ 8 w 21"/>
                <a:gd name="T25" fmla="*/ 26 h 28"/>
                <a:gd name="T26" fmla="*/ 7 w 21"/>
                <a:gd name="T27" fmla="*/ 25 h 28"/>
                <a:gd name="T28" fmla="*/ 8 w 21"/>
                <a:gd name="T29" fmla="*/ 22 h 28"/>
                <a:gd name="T30" fmla="*/ 16 w 21"/>
                <a:gd name="T31" fmla="*/ 7 h 28"/>
                <a:gd name="T32" fmla="*/ 17 w 21"/>
                <a:gd name="T33" fmla="*/ 5 h 28"/>
                <a:gd name="T34" fmla="*/ 18 w 21"/>
                <a:gd name="T35" fmla="*/ 4 h 28"/>
                <a:gd name="T36" fmla="*/ 20 w 21"/>
                <a:gd name="T37" fmla="*/ 5 h 28"/>
                <a:gd name="T38" fmla="*/ 20 w 21"/>
                <a:gd name="T39" fmla="*/ 4 h 28"/>
                <a:gd name="T40" fmla="*/ 11 w 21"/>
                <a:gd name="T41" fmla="*/ 0 h 2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
                <a:gd name="T64" fmla="*/ 0 h 28"/>
                <a:gd name="T65" fmla="*/ 21 w 21"/>
                <a:gd name="T66" fmla="*/ 28 h 2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 h="28">
                  <a:moveTo>
                    <a:pt x="11" y="0"/>
                  </a:moveTo>
                  <a:lnTo>
                    <a:pt x="11" y="1"/>
                  </a:lnTo>
                  <a:lnTo>
                    <a:pt x="12" y="1"/>
                  </a:lnTo>
                  <a:lnTo>
                    <a:pt x="13" y="2"/>
                  </a:lnTo>
                  <a:lnTo>
                    <a:pt x="12" y="5"/>
                  </a:lnTo>
                  <a:lnTo>
                    <a:pt x="4" y="20"/>
                  </a:lnTo>
                  <a:lnTo>
                    <a:pt x="3" y="22"/>
                  </a:lnTo>
                  <a:lnTo>
                    <a:pt x="2" y="23"/>
                  </a:lnTo>
                  <a:lnTo>
                    <a:pt x="0" y="22"/>
                  </a:lnTo>
                  <a:lnTo>
                    <a:pt x="0" y="23"/>
                  </a:lnTo>
                  <a:lnTo>
                    <a:pt x="9" y="27"/>
                  </a:lnTo>
                  <a:lnTo>
                    <a:pt x="9" y="26"/>
                  </a:lnTo>
                  <a:lnTo>
                    <a:pt x="8" y="26"/>
                  </a:lnTo>
                  <a:lnTo>
                    <a:pt x="7" y="25"/>
                  </a:lnTo>
                  <a:lnTo>
                    <a:pt x="8" y="22"/>
                  </a:lnTo>
                  <a:lnTo>
                    <a:pt x="16" y="7"/>
                  </a:lnTo>
                  <a:lnTo>
                    <a:pt x="17" y="5"/>
                  </a:lnTo>
                  <a:lnTo>
                    <a:pt x="18" y="4"/>
                  </a:lnTo>
                  <a:lnTo>
                    <a:pt x="20" y="5"/>
                  </a:lnTo>
                  <a:lnTo>
                    <a:pt x="20" y="4"/>
                  </a:lnTo>
                  <a:lnTo>
                    <a:pt x="1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0" name="Group 29"/>
            <p:cNvGrpSpPr>
              <a:grpSpLocks/>
            </p:cNvGrpSpPr>
            <p:nvPr/>
          </p:nvGrpSpPr>
          <p:grpSpPr bwMode="auto">
            <a:xfrm>
              <a:off x="207" y="555"/>
              <a:ext cx="26" cy="35"/>
              <a:chOff x="207" y="555"/>
              <a:chExt cx="26" cy="35"/>
            </a:xfrm>
          </p:grpSpPr>
          <p:sp>
            <p:nvSpPr>
              <p:cNvPr id="195" name="Freeform 20"/>
              <p:cNvSpPr>
                <a:spLocks/>
              </p:cNvSpPr>
              <p:nvPr/>
            </p:nvSpPr>
            <p:spPr bwMode="auto">
              <a:xfrm>
                <a:off x="207" y="555"/>
                <a:ext cx="24" cy="32"/>
              </a:xfrm>
              <a:custGeom>
                <a:avLst/>
                <a:gdLst>
                  <a:gd name="T0" fmla="*/ 10 w 24"/>
                  <a:gd name="T1" fmla="*/ 0 h 32"/>
                  <a:gd name="T2" fmla="*/ 10 w 24"/>
                  <a:gd name="T3" fmla="*/ 1 h 32"/>
                  <a:gd name="T4" fmla="*/ 12 w 24"/>
                  <a:gd name="T5" fmla="*/ 2 h 32"/>
                  <a:gd name="T6" fmla="*/ 12 w 24"/>
                  <a:gd name="T7" fmla="*/ 3 h 32"/>
                  <a:gd name="T8" fmla="*/ 12 w 24"/>
                  <a:gd name="T9" fmla="*/ 5 h 32"/>
                  <a:gd name="T10" fmla="*/ 5 w 24"/>
                  <a:gd name="T11" fmla="*/ 22 h 32"/>
                  <a:gd name="T12" fmla="*/ 3 w 24"/>
                  <a:gd name="T13" fmla="*/ 24 h 32"/>
                  <a:gd name="T14" fmla="*/ 0 w 24"/>
                  <a:gd name="T15" fmla="*/ 23 h 32"/>
                  <a:gd name="T16" fmla="*/ 0 w 24"/>
                  <a:gd name="T17" fmla="*/ 24 h 32"/>
                  <a:gd name="T18" fmla="*/ 19 w 24"/>
                  <a:gd name="T19" fmla="*/ 31 h 32"/>
                  <a:gd name="T20" fmla="*/ 23 w 24"/>
                  <a:gd name="T21" fmla="*/ 26 h 32"/>
                  <a:gd name="T22" fmla="*/ 22 w 24"/>
                  <a:gd name="T23" fmla="*/ 25 h 32"/>
                  <a:gd name="T24" fmla="*/ 20 w 24"/>
                  <a:gd name="T25" fmla="*/ 27 h 32"/>
                  <a:gd name="T26" fmla="*/ 18 w 24"/>
                  <a:gd name="T27" fmla="*/ 28 h 32"/>
                  <a:gd name="T28" fmla="*/ 15 w 24"/>
                  <a:gd name="T29" fmla="*/ 28 h 32"/>
                  <a:gd name="T30" fmla="*/ 12 w 24"/>
                  <a:gd name="T31" fmla="*/ 27 h 32"/>
                  <a:gd name="T32" fmla="*/ 9 w 24"/>
                  <a:gd name="T33" fmla="*/ 26 h 32"/>
                  <a:gd name="T34" fmla="*/ 8 w 24"/>
                  <a:gd name="T35" fmla="*/ 25 h 32"/>
                  <a:gd name="T36" fmla="*/ 8 w 24"/>
                  <a:gd name="T37" fmla="*/ 25 h 32"/>
                  <a:gd name="T38" fmla="*/ 8 w 24"/>
                  <a:gd name="T39" fmla="*/ 24 h 32"/>
                  <a:gd name="T40" fmla="*/ 15 w 24"/>
                  <a:gd name="T41" fmla="*/ 6 h 32"/>
                  <a:gd name="T42" fmla="*/ 16 w 24"/>
                  <a:gd name="T43" fmla="*/ 4 h 32"/>
                  <a:gd name="T44" fmla="*/ 16 w 24"/>
                  <a:gd name="T45" fmla="*/ 4 h 32"/>
                  <a:gd name="T46" fmla="*/ 19 w 24"/>
                  <a:gd name="T47" fmla="*/ 4 h 32"/>
                  <a:gd name="T48" fmla="*/ 19 w 24"/>
                  <a:gd name="T49" fmla="*/ 4 h 32"/>
                  <a:gd name="T50" fmla="*/ 10 w 24"/>
                  <a:gd name="T51" fmla="*/ 0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4"/>
                  <a:gd name="T79" fmla="*/ 0 h 32"/>
                  <a:gd name="T80" fmla="*/ 24 w 24"/>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4" h="32">
                    <a:moveTo>
                      <a:pt x="10" y="0"/>
                    </a:moveTo>
                    <a:lnTo>
                      <a:pt x="10" y="1"/>
                    </a:lnTo>
                    <a:lnTo>
                      <a:pt x="12" y="2"/>
                    </a:lnTo>
                    <a:lnTo>
                      <a:pt x="12" y="3"/>
                    </a:lnTo>
                    <a:lnTo>
                      <a:pt x="12" y="5"/>
                    </a:lnTo>
                    <a:lnTo>
                      <a:pt x="5" y="22"/>
                    </a:lnTo>
                    <a:lnTo>
                      <a:pt x="3" y="24"/>
                    </a:lnTo>
                    <a:lnTo>
                      <a:pt x="0" y="23"/>
                    </a:lnTo>
                    <a:lnTo>
                      <a:pt x="0" y="24"/>
                    </a:lnTo>
                    <a:lnTo>
                      <a:pt x="19" y="31"/>
                    </a:lnTo>
                    <a:lnTo>
                      <a:pt x="23" y="26"/>
                    </a:lnTo>
                    <a:lnTo>
                      <a:pt x="22" y="25"/>
                    </a:lnTo>
                    <a:lnTo>
                      <a:pt x="20" y="27"/>
                    </a:lnTo>
                    <a:lnTo>
                      <a:pt x="18" y="28"/>
                    </a:lnTo>
                    <a:lnTo>
                      <a:pt x="15" y="28"/>
                    </a:lnTo>
                    <a:lnTo>
                      <a:pt x="12" y="27"/>
                    </a:lnTo>
                    <a:lnTo>
                      <a:pt x="9" y="26"/>
                    </a:lnTo>
                    <a:lnTo>
                      <a:pt x="8" y="25"/>
                    </a:lnTo>
                    <a:lnTo>
                      <a:pt x="8" y="24"/>
                    </a:lnTo>
                    <a:lnTo>
                      <a:pt x="15" y="6"/>
                    </a:lnTo>
                    <a:lnTo>
                      <a:pt x="16" y="4"/>
                    </a:lnTo>
                    <a:lnTo>
                      <a:pt x="19" y="4"/>
                    </a:lnTo>
                    <a:lnTo>
                      <a:pt x="10"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6" name="Freeform 21"/>
              <p:cNvSpPr>
                <a:spLocks/>
              </p:cNvSpPr>
              <p:nvPr/>
            </p:nvSpPr>
            <p:spPr bwMode="auto">
              <a:xfrm>
                <a:off x="207" y="555"/>
                <a:ext cx="26" cy="35"/>
              </a:xfrm>
              <a:custGeom>
                <a:avLst/>
                <a:gdLst>
                  <a:gd name="T0" fmla="*/ 11 w 26"/>
                  <a:gd name="T1" fmla="*/ 0 h 35"/>
                  <a:gd name="T2" fmla="*/ 10 w 26"/>
                  <a:gd name="T3" fmla="*/ 1 h 35"/>
                  <a:gd name="T4" fmla="*/ 13 w 26"/>
                  <a:gd name="T5" fmla="*/ 2 h 35"/>
                  <a:gd name="T6" fmla="*/ 13 w 26"/>
                  <a:gd name="T7" fmla="*/ 3 h 35"/>
                  <a:gd name="T8" fmla="*/ 13 w 26"/>
                  <a:gd name="T9" fmla="*/ 5 h 35"/>
                  <a:gd name="T10" fmla="*/ 5 w 26"/>
                  <a:gd name="T11" fmla="*/ 24 h 35"/>
                  <a:gd name="T12" fmla="*/ 3 w 26"/>
                  <a:gd name="T13" fmla="*/ 26 h 35"/>
                  <a:gd name="T14" fmla="*/ 0 w 26"/>
                  <a:gd name="T15" fmla="*/ 26 h 35"/>
                  <a:gd name="T16" fmla="*/ 0 w 26"/>
                  <a:gd name="T17" fmla="*/ 26 h 35"/>
                  <a:gd name="T18" fmla="*/ 20 w 26"/>
                  <a:gd name="T19" fmla="*/ 34 h 35"/>
                  <a:gd name="T20" fmla="*/ 25 w 26"/>
                  <a:gd name="T21" fmla="*/ 28 h 35"/>
                  <a:gd name="T22" fmla="*/ 24 w 26"/>
                  <a:gd name="T23" fmla="*/ 28 h 35"/>
                  <a:gd name="T24" fmla="*/ 22 w 26"/>
                  <a:gd name="T25" fmla="*/ 30 h 35"/>
                  <a:gd name="T26" fmla="*/ 19 w 26"/>
                  <a:gd name="T27" fmla="*/ 31 h 35"/>
                  <a:gd name="T28" fmla="*/ 16 w 26"/>
                  <a:gd name="T29" fmla="*/ 31 h 35"/>
                  <a:gd name="T30" fmla="*/ 13 w 26"/>
                  <a:gd name="T31" fmla="*/ 30 h 35"/>
                  <a:gd name="T32" fmla="*/ 10 w 26"/>
                  <a:gd name="T33" fmla="*/ 29 h 35"/>
                  <a:gd name="T34" fmla="*/ 9 w 26"/>
                  <a:gd name="T35" fmla="*/ 28 h 35"/>
                  <a:gd name="T36" fmla="*/ 8 w 26"/>
                  <a:gd name="T37" fmla="*/ 27 h 35"/>
                  <a:gd name="T38" fmla="*/ 8 w 26"/>
                  <a:gd name="T39" fmla="*/ 26 h 35"/>
                  <a:gd name="T40" fmla="*/ 16 w 26"/>
                  <a:gd name="T41" fmla="*/ 7 h 35"/>
                  <a:gd name="T42" fmla="*/ 17 w 26"/>
                  <a:gd name="T43" fmla="*/ 5 h 35"/>
                  <a:gd name="T44" fmla="*/ 18 w 26"/>
                  <a:gd name="T45" fmla="*/ 4 h 35"/>
                  <a:gd name="T46" fmla="*/ 21 w 26"/>
                  <a:gd name="T47" fmla="*/ 5 h 35"/>
                  <a:gd name="T48" fmla="*/ 21 w 26"/>
                  <a:gd name="T49" fmla="*/ 4 h 35"/>
                  <a:gd name="T50" fmla="*/ 11 w 26"/>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6"/>
                  <a:gd name="T79" fmla="*/ 0 h 35"/>
                  <a:gd name="T80" fmla="*/ 26 w 26"/>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6" h="35">
                    <a:moveTo>
                      <a:pt x="11" y="0"/>
                    </a:moveTo>
                    <a:lnTo>
                      <a:pt x="10" y="1"/>
                    </a:lnTo>
                    <a:lnTo>
                      <a:pt x="13" y="2"/>
                    </a:lnTo>
                    <a:lnTo>
                      <a:pt x="13" y="3"/>
                    </a:lnTo>
                    <a:lnTo>
                      <a:pt x="13" y="5"/>
                    </a:lnTo>
                    <a:lnTo>
                      <a:pt x="5" y="24"/>
                    </a:lnTo>
                    <a:lnTo>
                      <a:pt x="3" y="26"/>
                    </a:lnTo>
                    <a:lnTo>
                      <a:pt x="0" y="26"/>
                    </a:lnTo>
                    <a:lnTo>
                      <a:pt x="20" y="34"/>
                    </a:lnTo>
                    <a:lnTo>
                      <a:pt x="25" y="28"/>
                    </a:lnTo>
                    <a:lnTo>
                      <a:pt x="24" y="28"/>
                    </a:lnTo>
                    <a:lnTo>
                      <a:pt x="22" y="30"/>
                    </a:lnTo>
                    <a:lnTo>
                      <a:pt x="19" y="31"/>
                    </a:lnTo>
                    <a:lnTo>
                      <a:pt x="16" y="31"/>
                    </a:lnTo>
                    <a:lnTo>
                      <a:pt x="13" y="30"/>
                    </a:lnTo>
                    <a:lnTo>
                      <a:pt x="10" y="29"/>
                    </a:lnTo>
                    <a:lnTo>
                      <a:pt x="9" y="28"/>
                    </a:lnTo>
                    <a:lnTo>
                      <a:pt x="8" y="27"/>
                    </a:lnTo>
                    <a:lnTo>
                      <a:pt x="8" y="26"/>
                    </a:lnTo>
                    <a:lnTo>
                      <a:pt x="16" y="7"/>
                    </a:lnTo>
                    <a:lnTo>
                      <a:pt x="17" y="5"/>
                    </a:lnTo>
                    <a:lnTo>
                      <a:pt x="18" y="4"/>
                    </a:lnTo>
                    <a:lnTo>
                      <a:pt x="21" y="5"/>
                    </a:lnTo>
                    <a:lnTo>
                      <a:pt x="21" y="4"/>
                    </a:lnTo>
                    <a:lnTo>
                      <a:pt x="11"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31" name="Group 22"/>
            <p:cNvGrpSpPr>
              <a:grpSpLocks/>
            </p:cNvGrpSpPr>
            <p:nvPr/>
          </p:nvGrpSpPr>
          <p:grpSpPr bwMode="auto">
            <a:xfrm>
              <a:off x="232" y="565"/>
              <a:ext cx="19" cy="28"/>
              <a:chOff x="232" y="565"/>
              <a:chExt cx="19" cy="28"/>
            </a:xfrm>
          </p:grpSpPr>
          <p:sp>
            <p:nvSpPr>
              <p:cNvPr id="193" name="Freeform 23"/>
              <p:cNvSpPr>
                <a:spLocks/>
              </p:cNvSpPr>
              <p:nvPr/>
            </p:nvSpPr>
            <p:spPr bwMode="auto">
              <a:xfrm>
                <a:off x="232" y="565"/>
                <a:ext cx="18" cy="27"/>
              </a:xfrm>
              <a:custGeom>
                <a:avLst/>
                <a:gdLst>
                  <a:gd name="T0" fmla="*/ 8 w 18"/>
                  <a:gd name="T1" fmla="*/ 0 h 27"/>
                  <a:gd name="T2" fmla="*/ 7 w 18"/>
                  <a:gd name="T3" fmla="*/ 1 h 27"/>
                  <a:gd name="T4" fmla="*/ 9 w 18"/>
                  <a:gd name="T5" fmla="*/ 1 h 27"/>
                  <a:gd name="T6" fmla="*/ 9 w 18"/>
                  <a:gd name="T7" fmla="*/ 2 h 27"/>
                  <a:gd name="T8" fmla="*/ 9 w 18"/>
                  <a:gd name="T9" fmla="*/ 5 h 27"/>
                  <a:gd name="T10" fmla="*/ 4 w 18"/>
                  <a:gd name="T11" fmla="*/ 20 h 27"/>
                  <a:gd name="T12" fmla="*/ 3 w 18"/>
                  <a:gd name="T13" fmla="*/ 23 h 27"/>
                  <a:gd name="T14" fmla="*/ 0 w 18"/>
                  <a:gd name="T15" fmla="*/ 23 h 27"/>
                  <a:gd name="T16" fmla="*/ 0 w 18"/>
                  <a:gd name="T17" fmla="*/ 23 h 27"/>
                  <a:gd name="T18" fmla="*/ 9 w 18"/>
                  <a:gd name="T19" fmla="*/ 26 h 27"/>
                  <a:gd name="T20" fmla="*/ 10 w 18"/>
                  <a:gd name="T21" fmla="*/ 25 h 27"/>
                  <a:gd name="T22" fmla="*/ 8 w 18"/>
                  <a:gd name="T23" fmla="*/ 25 h 27"/>
                  <a:gd name="T24" fmla="*/ 8 w 18"/>
                  <a:gd name="T25" fmla="*/ 24 h 27"/>
                  <a:gd name="T26" fmla="*/ 8 w 18"/>
                  <a:gd name="T27" fmla="*/ 21 h 27"/>
                  <a:gd name="T28" fmla="*/ 13 w 18"/>
                  <a:gd name="T29" fmla="*/ 6 h 27"/>
                  <a:gd name="T30" fmla="*/ 14 w 18"/>
                  <a:gd name="T31" fmla="*/ 4 h 27"/>
                  <a:gd name="T32" fmla="*/ 15 w 18"/>
                  <a:gd name="T33" fmla="*/ 3 h 27"/>
                  <a:gd name="T34" fmla="*/ 17 w 18"/>
                  <a:gd name="T35" fmla="*/ 3 h 27"/>
                  <a:gd name="T36" fmla="*/ 17 w 18"/>
                  <a:gd name="T37" fmla="*/ 3 h 27"/>
                  <a:gd name="T38" fmla="*/ 8 w 18"/>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7"/>
                  <a:gd name="T62" fmla="*/ 18 w 18"/>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7">
                    <a:moveTo>
                      <a:pt x="8" y="0"/>
                    </a:moveTo>
                    <a:lnTo>
                      <a:pt x="7" y="1"/>
                    </a:lnTo>
                    <a:lnTo>
                      <a:pt x="9" y="1"/>
                    </a:lnTo>
                    <a:lnTo>
                      <a:pt x="9" y="2"/>
                    </a:lnTo>
                    <a:lnTo>
                      <a:pt x="9" y="5"/>
                    </a:lnTo>
                    <a:lnTo>
                      <a:pt x="4" y="20"/>
                    </a:lnTo>
                    <a:lnTo>
                      <a:pt x="3" y="23"/>
                    </a:lnTo>
                    <a:lnTo>
                      <a:pt x="0" y="23"/>
                    </a:lnTo>
                    <a:lnTo>
                      <a:pt x="9" y="26"/>
                    </a:lnTo>
                    <a:lnTo>
                      <a:pt x="10" y="25"/>
                    </a:lnTo>
                    <a:lnTo>
                      <a:pt x="8" y="25"/>
                    </a:lnTo>
                    <a:lnTo>
                      <a:pt x="8" y="24"/>
                    </a:lnTo>
                    <a:lnTo>
                      <a:pt x="8" y="21"/>
                    </a:lnTo>
                    <a:lnTo>
                      <a:pt x="13" y="6"/>
                    </a:lnTo>
                    <a:lnTo>
                      <a:pt x="14" y="4"/>
                    </a:lnTo>
                    <a:lnTo>
                      <a:pt x="15" y="3"/>
                    </a:lnTo>
                    <a:lnTo>
                      <a:pt x="17" y="3"/>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4" name="Freeform 24"/>
              <p:cNvSpPr>
                <a:spLocks/>
              </p:cNvSpPr>
              <p:nvPr/>
            </p:nvSpPr>
            <p:spPr bwMode="auto">
              <a:xfrm>
                <a:off x="232" y="565"/>
                <a:ext cx="19" cy="28"/>
              </a:xfrm>
              <a:custGeom>
                <a:avLst/>
                <a:gdLst>
                  <a:gd name="T0" fmla="*/ 8 w 19"/>
                  <a:gd name="T1" fmla="*/ 0 h 28"/>
                  <a:gd name="T2" fmla="*/ 8 w 19"/>
                  <a:gd name="T3" fmla="*/ 1 h 28"/>
                  <a:gd name="T4" fmla="*/ 9 w 19"/>
                  <a:gd name="T5" fmla="*/ 1 h 28"/>
                  <a:gd name="T6" fmla="*/ 10 w 19"/>
                  <a:gd name="T7" fmla="*/ 2 h 28"/>
                  <a:gd name="T8" fmla="*/ 10 w 19"/>
                  <a:gd name="T9" fmla="*/ 5 h 28"/>
                  <a:gd name="T10" fmla="*/ 4 w 19"/>
                  <a:gd name="T11" fmla="*/ 21 h 28"/>
                  <a:gd name="T12" fmla="*/ 3 w 19"/>
                  <a:gd name="T13" fmla="*/ 24 h 28"/>
                  <a:gd name="T14" fmla="*/ 0 w 19"/>
                  <a:gd name="T15" fmla="*/ 24 h 28"/>
                  <a:gd name="T16" fmla="*/ 0 w 19"/>
                  <a:gd name="T17" fmla="*/ 24 h 28"/>
                  <a:gd name="T18" fmla="*/ 10 w 19"/>
                  <a:gd name="T19" fmla="*/ 27 h 28"/>
                  <a:gd name="T20" fmla="*/ 10 w 19"/>
                  <a:gd name="T21" fmla="*/ 26 h 28"/>
                  <a:gd name="T22" fmla="*/ 9 w 19"/>
                  <a:gd name="T23" fmla="*/ 26 h 28"/>
                  <a:gd name="T24" fmla="*/ 8 w 19"/>
                  <a:gd name="T25" fmla="*/ 25 h 28"/>
                  <a:gd name="T26" fmla="*/ 8 w 19"/>
                  <a:gd name="T27" fmla="*/ 22 h 28"/>
                  <a:gd name="T28" fmla="*/ 14 w 19"/>
                  <a:gd name="T29" fmla="*/ 6 h 28"/>
                  <a:gd name="T30" fmla="*/ 15 w 19"/>
                  <a:gd name="T31" fmla="*/ 4 h 28"/>
                  <a:gd name="T32" fmla="*/ 16 w 19"/>
                  <a:gd name="T33" fmla="*/ 3 h 28"/>
                  <a:gd name="T34" fmla="*/ 18 w 19"/>
                  <a:gd name="T35" fmla="*/ 3 h 28"/>
                  <a:gd name="T36" fmla="*/ 18 w 19"/>
                  <a:gd name="T37" fmla="*/ 3 h 28"/>
                  <a:gd name="T38" fmla="*/ 8 w 19"/>
                  <a:gd name="T39" fmla="*/ 0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
                  <a:gd name="T61" fmla="*/ 0 h 28"/>
                  <a:gd name="T62" fmla="*/ 19 w 1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 h="28">
                    <a:moveTo>
                      <a:pt x="8" y="0"/>
                    </a:moveTo>
                    <a:lnTo>
                      <a:pt x="8" y="1"/>
                    </a:lnTo>
                    <a:lnTo>
                      <a:pt x="9" y="1"/>
                    </a:lnTo>
                    <a:lnTo>
                      <a:pt x="10" y="2"/>
                    </a:lnTo>
                    <a:lnTo>
                      <a:pt x="10" y="5"/>
                    </a:lnTo>
                    <a:lnTo>
                      <a:pt x="4" y="21"/>
                    </a:lnTo>
                    <a:lnTo>
                      <a:pt x="3" y="24"/>
                    </a:lnTo>
                    <a:lnTo>
                      <a:pt x="0" y="24"/>
                    </a:lnTo>
                    <a:lnTo>
                      <a:pt x="10" y="27"/>
                    </a:lnTo>
                    <a:lnTo>
                      <a:pt x="10" y="26"/>
                    </a:lnTo>
                    <a:lnTo>
                      <a:pt x="9" y="26"/>
                    </a:lnTo>
                    <a:lnTo>
                      <a:pt x="8" y="25"/>
                    </a:lnTo>
                    <a:lnTo>
                      <a:pt x="8" y="22"/>
                    </a:lnTo>
                    <a:lnTo>
                      <a:pt x="14" y="6"/>
                    </a:lnTo>
                    <a:lnTo>
                      <a:pt x="15" y="4"/>
                    </a:lnTo>
                    <a:lnTo>
                      <a:pt x="16" y="3"/>
                    </a:lnTo>
                    <a:lnTo>
                      <a:pt x="18" y="3"/>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2" name="Freeform 25"/>
            <p:cNvSpPr>
              <a:spLocks/>
            </p:cNvSpPr>
            <p:nvPr/>
          </p:nvSpPr>
          <p:spPr bwMode="auto">
            <a:xfrm>
              <a:off x="250" y="568"/>
              <a:ext cx="22" cy="30"/>
            </a:xfrm>
            <a:custGeom>
              <a:avLst/>
              <a:gdLst>
                <a:gd name="T0" fmla="*/ 2 w 22"/>
                <a:gd name="T1" fmla="*/ 0 h 30"/>
                <a:gd name="T2" fmla="*/ 0 w 22"/>
                <a:gd name="T3" fmla="*/ 6 h 30"/>
                <a:gd name="T4" fmla="*/ 1 w 22"/>
                <a:gd name="T5" fmla="*/ 6 h 30"/>
                <a:gd name="T6" fmla="*/ 2 w 22"/>
                <a:gd name="T7" fmla="*/ 4 h 30"/>
                <a:gd name="T8" fmla="*/ 4 w 22"/>
                <a:gd name="T9" fmla="*/ 3 h 30"/>
                <a:gd name="T10" fmla="*/ 6 w 22"/>
                <a:gd name="T11" fmla="*/ 3 h 30"/>
                <a:gd name="T12" fmla="*/ 9 w 22"/>
                <a:gd name="T13" fmla="*/ 3 h 30"/>
                <a:gd name="T14" fmla="*/ 5 w 22"/>
                <a:gd name="T15" fmla="*/ 23 h 30"/>
                <a:gd name="T16" fmla="*/ 4 w 22"/>
                <a:gd name="T17" fmla="*/ 25 h 30"/>
                <a:gd name="T18" fmla="*/ 4 w 22"/>
                <a:gd name="T19" fmla="*/ 26 h 30"/>
                <a:gd name="T20" fmla="*/ 2 w 22"/>
                <a:gd name="T21" fmla="*/ 26 h 30"/>
                <a:gd name="T22" fmla="*/ 1 w 22"/>
                <a:gd name="T23" fmla="*/ 26 h 30"/>
                <a:gd name="T24" fmla="*/ 1 w 22"/>
                <a:gd name="T25" fmla="*/ 27 h 30"/>
                <a:gd name="T26" fmla="*/ 11 w 22"/>
                <a:gd name="T27" fmla="*/ 29 h 30"/>
                <a:gd name="T28" fmla="*/ 11 w 22"/>
                <a:gd name="T29" fmla="*/ 29 h 30"/>
                <a:gd name="T30" fmla="*/ 9 w 22"/>
                <a:gd name="T31" fmla="*/ 27 h 30"/>
                <a:gd name="T32" fmla="*/ 9 w 22"/>
                <a:gd name="T33" fmla="*/ 24 h 30"/>
                <a:gd name="T34" fmla="*/ 13 w 22"/>
                <a:gd name="T35" fmla="*/ 4 h 30"/>
                <a:gd name="T36" fmla="*/ 16 w 22"/>
                <a:gd name="T37" fmla="*/ 5 h 30"/>
                <a:gd name="T38" fmla="*/ 18 w 22"/>
                <a:gd name="T39" fmla="*/ 6 h 30"/>
                <a:gd name="T40" fmla="*/ 19 w 22"/>
                <a:gd name="T41" fmla="*/ 8 h 30"/>
                <a:gd name="T42" fmla="*/ 19 w 22"/>
                <a:gd name="T43" fmla="*/ 11 h 30"/>
                <a:gd name="T44" fmla="*/ 20 w 22"/>
                <a:gd name="T45" fmla="*/ 11 h 30"/>
                <a:gd name="T46" fmla="*/ 21 w 22"/>
                <a:gd name="T47" fmla="*/ 5 h 30"/>
                <a:gd name="T48" fmla="*/ 2 w 22"/>
                <a:gd name="T49" fmla="*/ 0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30"/>
                <a:gd name="T77" fmla="*/ 22 w 22"/>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30">
                  <a:moveTo>
                    <a:pt x="2" y="0"/>
                  </a:moveTo>
                  <a:lnTo>
                    <a:pt x="0" y="6"/>
                  </a:lnTo>
                  <a:lnTo>
                    <a:pt x="1" y="6"/>
                  </a:lnTo>
                  <a:lnTo>
                    <a:pt x="2" y="4"/>
                  </a:lnTo>
                  <a:lnTo>
                    <a:pt x="4" y="3"/>
                  </a:lnTo>
                  <a:lnTo>
                    <a:pt x="6" y="3"/>
                  </a:lnTo>
                  <a:lnTo>
                    <a:pt x="9" y="3"/>
                  </a:lnTo>
                  <a:lnTo>
                    <a:pt x="5" y="23"/>
                  </a:lnTo>
                  <a:lnTo>
                    <a:pt x="4" y="25"/>
                  </a:lnTo>
                  <a:lnTo>
                    <a:pt x="4" y="26"/>
                  </a:lnTo>
                  <a:lnTo>
                    <a:pt x="2" y="26"/>
                  </a:lnTo>
                  <a:lnTo>
                    <a:pt x="1" y="26"/>
                  </a:lnTo>
                  <a:lnTo>
                    <a:pt x="1" y="27"/>
                  </a:lnTo>
                  <a:lnTo>
                    <a:pt x="11" y="29"/>
                  </a:lnTo>
                  <a:lnTo>
                    <a:pt x="9" y="27"/>
                  </a:lnTo>
                  <a:lnTo>
                    <a:pt x="9" y="24"/>
                  </a:lnTo>
                  <a:lnTo>
                    <a:pt x="13" y="4"/>
                  </a:lnTo>
                  <a:lnTo>
                    <a:pt x="16" y="5"/>
                  </a:lnTo>
                  <a:lnTo>
                    <a:pt x="18" y="6"/>
                  </a:lnTo>
                  <a:lnTo>
                    <a:pt x="19" y="8"/>
                  </a:lnTo>
                  <a:lnTo>
                    <a:pt x="19" y="11"/>
                  </a:lnTo>
                  <a:lnTo>
                    <a:pt x="20" y="11"/>
                  </a:lnTo>
                  <a:lnTo>
                    <a:pt x="21" y="5"/>
                  </a:lnTo>
                  <a:lnTo>
                    <a:pt x="2"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33" name="Group 26"/>
            <p:cNvGrpSpPr>
              <a:grpSpLocks/>
            </p:cNvGrpSpPr>
            <p:nvPr/>
          </p:nvGrpSpPr>
          <p:grpSpPr bwMode="auto">
            <a:xfrm>
              <a:off x="321" y="574"/>
              <a:ext cx="26" cy="30"/>
              <a:chOff x="321" y="574"/>
              <a:chExt cx="26" cy="30"/>
            </a:xfrm>
          </p:grpSpPr>
          <p:sp>
            <p:nvSpPr>
              <p:cNvPr id="191" name="Freeform 27"/>
              <p:cNvSpPr>
                <a:spLocks/>
              </p:cNvSpPr>
              <p:nvPr/>
            </p:nvSpPr>
            <p:spPr bwMode="auto">
              <a:xfrm>
                <a:off x="321" y="574"/>
                <a:ext cx="25" cy="29"/>
              </a:xfrm>
              <a:custGeom>
                <a:avLst/>
                <a:gdLst>
                  <a:gd name="T0" fmla="*/ 9 w 25"/>
                  <a:gd name="T1" fmla="*/ 28 h 29"/>
                  <a:gd name="T2" fmla="*/ 9 w 25"/>
                  <a:gd name="T3" fmla="*/ 27 h 29"/>
                  <a:gd name="T4" fmla="*/ 11 w 25"/>
                  <a:gd name="T5" fmla="*/ 26 h 29"/>
                  <a:gd name="T6" fmla="*/ 12 w 25"/>
                  <a:gd name="T7" fmla="*/ 23 h 29"/>
                  <a:gd name="T8" fmla="*/ 11 w 25"/>
                  <a:gd name="T9" fmla="*/ 16 h 29"/>
                  <a:gd name="T10" fmla="*/ 4 w 25"/>
                  <a:gd name="T11" fmla="*/ 4 h 29"/>
                  <a:gd name="T12" fmla="*/ 2 w 25"/>
                  <a:gd name="T13" fmla="*/ 3 h 29"/>
                  <a:gd name="T14" fmla="*/ 0 w 25"/>
                  <a:gd name="T15" fmla="*/ 2 h 29"/>
                  <a:gd name="T16" fmla="*/ 0 w 25"/>
                  <a:gd name="T17" fmla="*/ 1 h 29"/>
                  <a:gd name="T18" fmla="*/ 10 w 25"/>
                  <a:gd name="T19" fmla="*/ 1 h 29"/>
                  <a:gd name="T20" fmla="*/ 10 w 25"/>
                  <a:gd name="T21" fmla="*/ 2 h 29"/>
                  <a:gd name="T22" fmla="*/ 8 w 25"/>
                  <a:gd name="T23" fmla="*/ 2 h 29"/>
                  <a:gd name="T24" fmla="*/ 8 w 25"/>
                  <a:gd name="T25" fmla="*/ 3 h 29"/>
                  <a:gd name="T26" fmla="*/ 9 w 25"/>
                  <a:gd name="T27" fmla="*/ 5 h 29"/>
                  <a:gd name="T28" fmla="*/ 14 w 25"/>
                  <a:gd name="T29" fmla="*/ 13 h 29"/>
                  <a:gd name="T30" fmla="*/ 14 w 25"/>
                  <a:gd name="T31" fmla="*/ 13 h 29"/>
                  <a:gd name="T32" fmla="*/ 19 w 25"/>
                  <a:gd name="T33" fmla="*/ 5 h 29"/>
                  <a:gd name="T34" fmla="*/ 19 w 25"/>
                  <a:gd name="T35" fmla="*/ 3 h 29"/>
                  <a:gd name="T36" fmla="*/ 19 w 25"/>
                  <a:gd name="T37" fmla="*/ 2 h 29"/>
                  <a:gd name="T38" fmla="*/ 18 w 25"/>
                  <a:gd name="T39" fmla="*/ 1 h 29"/>
                  <a:gd name="T40" fmla="*/ 17 w 25"/>
                  <a:gd name="T41" fmla="*/ 1 h 29"/>
                  <a:gd name="T42" fmla="*/ 16 w 25"/>
                  <a:gd name="T43" fmla="*/ 0 h 29"/>
                  <a:gd name="T44" fmla="*/ 24 w 25"/>
                  <a:gd name="T45" fmla="*/ 0 h 29"/>
                  <a:gd name="T46" fmla="*/ 24 w 25"/>
                  <a:gd name="T47" fmla="*/ 1 h 29"/>
                  <a:gd name="T48" fmla="*/ 22 w 25"/>
                  <a:gd name="T49" fmla="*/ 1 h 29"/>
                  <a:gd name="T50" fmla="*/ 21 w 25"/>
                  <a:gd name="T51" fmla="*/ 4 h 29"/>
                  <a:gd name="T52" fmla="*/ 15 w 25"/>
                  <a:gd name="T53" fmla="*/ 15 h 29"/>
                  <a:gd name="T54" fmla="*/ 15 w 25"/>
                  <a:gd name="T55" fmla="*/ 23 h 29"/>
                  <a:gd name="T56" fmla="*/ 16 w 25"/>
                  <a:gd name="T57" fmla="*/ 26 h 29"/>
                  <a:gd name="T58" fmla="*/ 19 w 25"/>
                  <a:gd name="T59" fmla="*/ 27 h 29"/>
                  <a:gd name="T60" fmla="*/ 19 w 25"/>
                  <a:gd name="T61" fmla="*/ 27 h 29"/>
                  <a:gd name="T62" fmla="*/ 9 w 25"/>
                  <a:gd name="T63" fmla="*/ 28 h 2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
                  <a:gd name="T97" fmla="*/ 0 h 29"/>
                  <a:gd name="T98" fmla="*/ 25 w 25"/>
                  <a:gd name="T99" fmla="*/ 29 h 2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 h="29">
                    <a:moveTo>
                      <a:pt x="9" y="28"/>
                    </a:moveTo>
                    <a:lnTo>
                      <a:pt x="9" y="27"/>
                    </a:lnTo>
                    <a:lnTo>
                      <a:pt x="11" y="26"/>
                    </a:lnTo>
                    <a:lnTo>
                      <a:pt x="12" y="23"/>
                    </a:lnTo>
                    <a:lnTo>
                      <a:pt x="11" y="16"/>
                    </a:lnTo>
                    <a:lnTo>
                      <a:pt x="4" y="4"/>
                    </a:lnTo>
                    <a:lnTo>
                      <a:pt x="2" y="3"/>
                    </a:lnTo>
                    <a:lnTo>
                      <a:pt x="0" y="2"/>
                    </a:lnTo>
                    <a:lnTo>
                      <a:pt x="0" y="1"/>
                    </a:lnTo>
                    <a:lnTo>
                      <a:pt x="10" y="1"/>
                    </a:lnTo>
                    <a:lnTo>
                      <a:pt x="10" y="2"/>
                    </a:lnTo>
                    <a:lnTo>
                      <a:pt x="8" y="2"/>
                    </a:lnTo>
                    <a:lnTo>
                      <a:pt x="8" y="3"/>
                    </a:lnTo>
                    <a:lnTo>
                      <a:pt x="9" y="5"/>
                    </a:lnTo>
                    <a:lnTo>
                      <a:pt x="14" y="13"/>
                    </a:lnTo>
                    <a:lnTo>
                      <a:pt x="19" y="5"/>
                    </a:lnTo>
                    <a:lnTo>
                      <a:pt x="19" y="3"/>
                    </a:lnTo>
                    <a:lnTo>
                      <a:pt x="19" y="2"/>
                    </a:lnTo>
                    <a:lnTo>
                      <a:pt x="18" y="1"/>
                    </a:lnTo>
                    <a:lnTo>
                      <a:pt x="17" y="1"/>
                    </a:lnTo>
                    <a:lnTo>
                      <a:pt x="16" y="0"/>
                    </a:lnTo>
                    <a:lnTo>
                      <a:pt x="24" y="0"/>
                    </a:lnTo>
                    <a:lnTo>
                      <a:pt x="24" y="1"/>
                    </a:lnTo>
                    <a:lnTo>
                      <a:pt x="22" y="1"/>
                    </a:lnTo>
                    <a:lnTo>
                      <a:pt x="21" y="4"/>
                    </a:lnTo>
                    <a:lnTo>
                      <a:pt x="15" y="15"/>
                    </a:lnTo>
                    <a:lnTo>
                      <a:pt x="15" y="23"/>
                    </a:lnTo>
                    <a:lnTo>
                      <a:pt x="16" y="26"/>
                    </a:lnTo>
                    <a:lnTo>
                      <a:pt x="19" y="27"/>
                    </a:lnTo>
                    <a:lnTo>
                      <a:pt x="9" y="28"/>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2" name="Freeform 28"/>
              <p:cNvSpPr>
                <a:spLocks/>
              </p:cNvSpPr>
              <p:nvPr/>
            </p:nvSpPr>
            <p:spPr bwMode="auto">
              <a:xfrm>
                <a:off x="321" y="574"/>
                <a:ext cx="26" cy="30"/>
              </a:xfrm>
              <a:custGeom>
                <a:avLst/>
                <a:gdLst>
                  <a:gd name="T0" fmla="*/ 9 w 26"/>
                  <a:gd name="T1" fmla="*/ 29 h 30"/>
                  <a:gd name="T2" fmla="*/ 9 w 26"/>
                  <a:gd name="T3" fmla="*/ 28 h 30"/>
                  <a:gd name="T4" fmla="*/ 12 w 26"/>
                  <a:gd name="T5" fmla="*/ 27 h 30"/>
                  <a:gd name="T6" fmla="*/ 12 w 26"/>
                  <a:gd name="T7" fmla="*/ 24 h 30"/>
                  <a:gd name="T8" fmla="*/ 12 w 26"/>
                  <a:gd name="T9" fmla="*/ 17 h 30"/>
                  <a:gd name="T10" fmla="*/ 4 w 26"/>
                  <a:gd name="T11" fmla="*/ 5 h 30"/>
                  <a:gd name="T12" fmla="*/ 2 w 26"/>
                  <a:gd name="T13" fmla="*/ 3 h 30"/>
                  <a:gd name="T14" fmla="*/ 0 w 26"/>
                  <a:gd name="T15" fmla="*/ 2 h 30"/>
                  <a:gd name="T16" fmla="*/ 0 w 26"/>
                  <a:gd name="T17" fmla="*/ 2 h 30"/>
                  <a:gd name="T18" fmla="*/ 10 w 26"/>
                  <a:gd name="T19" fmla="*/ 1 h 30"/>
                  <a:gd name="T20" fmla="*/ 11 w 26"/>
                  <a:gd name="T21" fmla="*/ 2 h 30"/>
                  <a:gd name="T22" fmla="*/ 9 w 26"/>
                  <a:gd name="T23" fmla="*/ 2 h 30"/>
                  <a:gd name="T24" fmla="*/ 8 w 26"/>
                  <a:gd name="T25" fmla="*/ 3 h 30"/>
                  <a:gd name="T26" fmla="*/ 9 w 26"/>
                  <a:gd name="T27" fmla="*/ 6 h 30"/>
                  <a:gd name="T28" fmla="*/ 14 w 26"/>
                  <a:gd name="T29" fmla="*/ 14 h 30"/>
                  <a:gd name="T30" fmla="*/ 15 w 26"/>
                  <a:gd name="T31" fmla="*/ 13 h 30"/>
                  <a:gd name="T32" fmla="*/ 19 w 26"/>
                  <a:gd name="T33" fmla="*/ 5 h 30"/>
                  <a:gd name="T34" fmla="*/ 20 w 26"/>
                  <a:gd name="T35" fmla="*/ 3 h 30"/>
                  <a:gd name="T36" fmla="*/ 20 w 26"/>
                  <a:gd name="T37" fmla="*/ 2 h 30"/>
                  <a:gd name="T38" fmla="*/ 19 w 26"/>
                  <a:gd name="T39" fmla="*/ 1 h 30"/>
                  <a:gd name="T40" fmla="*/ 17 w 26"/>
                  <a:gd name="T41" fmla="*/ 1 h 30"/>
                  <a:gd name="T42" fmla="*/ 17 w 26"/>
                  <a:gd name="T43" fmla="*/ 0 h 30"/>
                  <a:gd name="T44" fmla="*/ 25 w 26"/>
                  <a:gd name="T45" fmla="*/ 0 h 30"/>
                  <a:gd name="T46" fmla="*/ 25 w 26"/>
                  <a:gd name="T47" fmla="*/ 1 h 30"/>
                  <a:gd name="T48" fmla="*/ 23 w 26"/>
                  <a:gd name="T49" fmla="*/ 2 h 30"/>
                  <a:gd name="T50" fmla="*/ 22 w 26"/>
                  <a:gd name="T51" fmla="*/ 4 h 30"/>
                  <a:gd name="T52" fmla="*/ 16 w 26"/>
                  <a:gd name="T53" fmla="*/ 16 h 30"/>
                  <a:gd name="T54" fmla="*/ 16 w 26"/>
                  <a:gd name="T55" fmla="*/ 24 h 30"/>
                  <a:gd name="T56" fmla="*/ 17 w 26"/>
                  <a:gd name="T57" fmla="*/ 27 h 30"/>
                  <a:gd name="T58" fmla="*/ 20 w 26"/>
                  <a:gd name="T59" fmla="*/ 27 h 30"/>
                  <a:gd name="T60" fmla="*/ 20 w 26"/>
                  <a:gd name="T61" fmla="*/ 28 h 30"/>
                  <a:gd name="T62" fmla="*/ 9 w 26"/>
                  <a:gd name="T63" fmla="*/ 29 h 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
                  <a:gd name="T97" fmla="*/ 0 h 30"/>
                  <a:gd name="T98" fmla="*/ 26 w 26"/>
                  <a:gd name="T99" fmla="*/ 30 h 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 h="30">
                    <a:moveTo>
                      <a:pt x="9" y="29"/>
                    </a:moveTo>
                    <a:lnTo>
                      <a:pt x="9" y="28"/>
                    </a:lnTo>
                    <a:lnTo>
                      <a:pt x="12" y="27"/>
                    </a:lnTo>
                    <a:lnTo>
                      <a:pt x="12" y="24"/>
                    </a:lnTo>
                    <a:lnTo>
                      <a:pt x="12" y="17"/>
                    </a:lnTo>
                    <a:lnTo>
                      <a:pt x="4" y="5"/>
                    </a:lnTo>
                    <a:lnTo>
                      <a:pt x="2" y="3"/>
                    </a:lnTo>
                    <a:lnTo>
                      <a:pt x="0" y="2"/>
                    </a:lnTo>
                    <a:lnTo>
                      <a:pt x="10" y="1"/>
                    </a:lnTo>
                    <a:lnTo>
                      <a:pt x="11" y="2"/>
                    </a:lnTo>
                    <a:lnTo>
                      <a:pt x="9" y="2"/>
                    </a:lnTo>
                    <a:lnTo>
                      <a:pt x="8" y="3"/>
                    </a:lnTo>
                    <a:lnTo>
                      <a:pt x="9" y="6"/>
                    </a:lnTo>
                    <a:lnTo>
                      <a:pt x="14" y="14"/>
                    </a:lnTo>
                    <a:lnTo>
                      <a:pt x="15" y="13"/>
                    </a:lnTo>
                    <a:lnTo>
                      <a:pt x="19" y="5"/>
                    </a:lnTo>
                    <a:lnTo>
                      <a:pt x="20" y="3"/>
                    </a:lnTo>
                    <a:lnTo>
                      <a:pt x="20" y="2"/>
                    </a:lnTo>
                    <a:lnTo>
                      <a:pt x="19" y="1"/>
                    </a:lnTo>
                    <a:lnTo>
                      <a:pt x="17" y="1"/>
                    </a:lnTo>
                    <a:lnTo>
                      <a:pt x="17" y="0"/>
                    </a:lnTo>
                    <a:lnTo>
                      <a:pt x="25" y="0"/>
                    </a:lnTo>
                    <a:lnTo>
                      <a:pt x="25" y="1"/>
                    </a:lnTo>
                    <a:lnTo>
                      <a:pt x="23" y="2"/>
                    </a:lnTo>
                    <a:lnTo>
                      <a:pt x="22" y="4"/>
                    </a:lnTo>
                    <a:lnTo>
                      <a:pt x="16" y="16"/>
                    </a:lnTo>
                    <a:lnTo>
                      <a:pt x="16" y="24"/>
                    </a:lnTo>
                    <a:lnTo>
                      <a:pt x="17" y="27"/>
                    </a:lnTo>
                    <a:lnTo>
                      <a:pt x="20" y="27"/>
                    </a:lnTo>
                    <a:lnTo>
                      <a:pt x="20" y="28"/>
                    </a:lnTo>
                    <a:lnTo>
                      <a:pt x="9" y="29"/>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34" name="Freeform 29"/>
            <p:cNvSpPr>
              <a:spLocks/>
            </p:cNvSpPr>
            <p:nvPr/>
          </p:nvSpPr>
          <p:spPr bwMode="auto">
            <a:xfrm>
              <a:off x="369" y="571"/>
              <a:ext cx="26" cy="27"/>
            </a:xfrm>
            <a:custGeom>
              <a:avLst/>
              <a:gdLst>
                <a:gd name="T0" fmla="*/ 11 w 26"/>
                <a:gd name="T1" fmla="*/ 7 h 27"/>
                <a:gd name="T2" fmla="*/ 12 w 26"/>
                <a:gd name="T3" fmla="*/ 5 h 27"/>
                <a:gd name="T4" fmla="*/ 11 w 26"/>
                <a:gd name="T5" fmla="*/ 2 h 27"/>
                <a:gd name="T6" fmla="*/ 8 w 26"/>
                <a:gd name="T7" fmla="*/ 0 h 27"/>
                <a:gd name="T8" fmla="*/ 4 w 26"/>
                <a:gd name="T9" fmla="*/ 1 h 27"/>
                <a:gd name="T10" fmla="*/ 2 w 26"/>
                <a:gd name="T11" fmla="*/ 5 h 27"/>
                <a:gd name="T12" fmla="*/ 4 w 26"/>
                <a:gd name="T13" fmla="*/ 11 h 27"/>
                <a:gd name="T14" fmla="*/ 4 w 26"/>
                <a:gd name="T15" fmla="*/ 13 h 27"/>
                <a:gd name="T16" fmla="*/ 0 w 26"/>
                <a:gd name="T17" fmla="*/ 19 h 27"/>
                <a:gd name="T18" fmla="*/ 1 w 26"/>
                <a:gd name="T19" fmla="*/ 24 h 27"/>
                <a:gd name="T20" fmla="*/ 5 w 26"/>
                <a:gd name="T21" fmla="*/ 26 h 27"/>
                <a:gd name="T22" fmla="*/ 11 w 26"/>
                <a:gd name="T23" fmla="*/ 24 h 27"/>
                <a:gd name="T24" fmla="*/ 14 w 26"/>
                <a:gd name="T25" fmla="*/ 21 h 27"/>
                <a:gd name="T26" fmla="*/ 18 w 26"/>
                <a:gd name="T27" fmla="*/ 23 h 27"/>
                <a:gd name="T28" fmla="*/ 22 w 26"/>
                <a:gd name="T29" fmla="*/ 22 h 27"/>
                <a:gd name="T30" fmla="*/ 25 w 26"/>
                <a:gd name="T31" fmla="*/ 19 h 27"/>
                <a:gd name="T32" fmla="*/ 24 w 26"/>
                <a:gd name="T33" fmla="*/ 17 h 27"/>
                <a:gd name="T34" fmla="*/ 21 w 26"/>
                <a:gd name="T35" fmla="*/ 20 h 27"/>
                <a:gd name="T36" fmla="*/ 16 w 26"/>
                <a:gd name="T37" fmla="*/ 19 h 27"/>
                <a:gd name="T38" fmla="*/ 16 w 26"/>
                <a:gd name="T39" fmla="*/ 17 h 27"/>
                <a:gd name="T40" fmla="*/ 18 w 26"/>
                <a:gd name="T41" fmla="*/ 10 h 27"/>
                <a:gd name="T42" fmla="*/ 20 w 26"/>
                <a:gd name="T43" fmla="*/ 7 h 27"/>
                <a:gd name="T44" fmla="*/ 21 w 26"/>
                <a:gd name="T45" fmla="*/ 6 h 27"/>
                <a:gd name="T46" fmla="*/ 14 w 26"/>
                <a:gd name="T47" fmla="*/ 8 h 27"/>
                <a:gd name="T48" fmla="*/ 15 w 26"/>
                <a:gd name="T49" fmla="*/ 8 h 27"/>
                <a:gd name="T50" fmla="*/ 16 w 26"/>
                <a:gd name="T51" fmla="*/ 14 h 27"/>
                <a:gd name="T52" fmla="*/ 14 w 26"/>
                <a:gd name="T53" fmla="*/ 17 h 27"/>
                <a:gd name="T54" fmla="*/ 8 w 26"/>
                <a:gd name="T55" fmla="*/ 11 h 27"/>
                <a:gd name="T56" fmla="*/ 6 w 26"/>
                <a:gd name="T57" fmla="*/ 7 h 27"/>
                <a:gd name="T58" fmla="*/ 5 w 26"/>
                <a:gd name="T59" fmla="*/ 4 h 27"/>
                <a:gd name="T60" fmla="*/ 5 w 26"/>
                <a:gd name="T61" fmla="*/ 2 h 27"/>
                <a:gd name="T62" fmla="*/ 8 w 26"/>
                <a:gd name="T63" fmla="*/ 1 h 27"/>
                <a:gd name="T64" fmla="*/ 10 w 26"/>
                <a:gd name="T65" fmla="*/ 4 h 27"/>
                <a:gd name="T66" fmla="*/ 9 w 26"/>
                <a:gd name="T67" fmla="*/ 7 h 27"/>
                <a:gd name="T68" fmla="*/ 8 w 26"/>
                <a:gd name="T69" fmla="*/ 11 h 27"/>
                <a:gd name="T70" fmla="*/ 9 w 26"/>
                <a:gd name="T71" fmla="*/ 16 h 27"/>
                <a:gd name="T72" fmla="*/ 13 w 26"/>
                <a:gd name="T73" fmla="*/ 20 h 27"/>
                <a:gd name="T74" fmla="*/ 11 w 26"/>
                <a:gd name="T75" fmla="*/ 23 h 27"/>
                <a:gd name="T76" fmla="*/ 7 w 26"/>
                <a:gd name="T77" fmla="*/ 24 h 27"/>
                <a:gd name="T78" fmla="*/ 4 w 26"/>
                <a:gd name="T79" fmla="*/ 22 h 27"/>
                <a:gd name="T80" fmla="*/ 3 w 26"/>
                <a:gd name="T81" fmla="*/ 18 h 27"/>
                <a:gd name="T82" fmla="*/ 4 w 26"/>
                <a:gd name="T83" fmla="*/ 14 h 27"/>
                <a:gd name="T84" fmla="*/ 8 w 26"/>
                <a:gd name="T85" fmla="*/ 11 h 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
                <a:gd name="T130" fmla="*/ 0 h 27"/>
                <a:gd name="T131" fmla="*/ 26 w 26"/>
                <a:gd name="T132" fmla="*/ 27 h 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 h="27">
                  <a:moveTo>
                    <a:pt x="8" y="11"/>
                  </a:moveTo>
                  <a:lnTo>
                    <a:pt x="11" y="7"/>
                  </a:lnTo>
                  <a:lnTo>
                    <a:pt x="12" y="5"/>
                  </a:lnTo>
                  <a:lnTo>
                    <a:pt x="12" y="4"/>
                  </a:lnTo>
                  <a:lnTo>
                    <a:pt x="11" y="2"/>
                  </a:lnTo>
                  <a:lnTo>
                    <a:pt x="10" y="1"/>
                  </a:lnTo>
                  <a:lnTo>
                    <a:pt x="8" y="0"/>
                  </a:lnTo>
                  <a:lnTo>
                    <a:pt x="7" y="0"/>
                  </a:lnTo>
                  <a:lnTo>
                    <a:pt x="4" y="1"/>
                  </a:lnTo>
                  <a:lnTo>
                    <a:pt x="3" y="2"/>
                  </a:lnTo>
                  <a:lnTo>
                    <a:pt x="2" y="5"/>
                  </a:lnTo>
                  <a:lnTo>
                    <a:pt x="2" y="7"/>
                  </a:lnTo>
                  <a:lnTo>
                    <a:pt x="4" y="11"/>
                  </a:lnTo>
                  <a:lnTo>
                    <a:pt x="5" y="12"/>
                  </a:lnTo>
                  <a:lnTo>
                    <a:pt x="4" y="13"/>
                  </a:lnTo>
                  <a:lnTo>
                    <a:pt x="1" y="17"/>
                  </a:lnTo>
                  <a:lnTo>
                    <a:pt x="0" y="19"/>
                  </a:lnTo>
                  <a:lnTo>
                    <a:pt x="0" y="22"/>
                  </a:lnTo>
                  <a:lnTo>
                    <a:pt x="1" y="24"/>
                  </a:lnTo>
                  <a:lnTo>
                    <a:pt x="3" y="25"/>
                  </a:lnTo>
                  <a:lnTo>
                    <a:pt x="5" y="26"/>
                  </a:lnTo>
                  <a:lnTo>
                    <a:pt x="7" y="26"/>
                  </a:lnTo>
                  <a:lnTo>
                    <a:pt x="11" y="24"/>
                  </a:lnTo>
                  <a:lnTo>
                    <a:pt x="14" y="21"/>
                  </a:lnTo>
                  <a:lnTo>
                    <a:pt x="15" y="21"/>
                  </a:lnTo>
                  <a:lnTo>
                    <a:pt x="18" y="23"/>
                  </a:lnTo>
                  <a:lnTo>
                    <a:pt x="21" y="23"/>
                  </a:lnTo>
                  <a:lnTo>
                    <a:pt x="22" y="22"/>
                  </a:lnTo>
                  <a:lnTo>
                    <a:pt x="24" y="21"/>
                  </a:lnTo>
                  <a:lnTo>
                    <a:pt x="25" y="19"/>
                  </a:lnTo>
                  <a:lnTo>
                    <a:pt x="25" y="17"/>
                  </a:lnTo>
                  <a:lnTo>
                    <a:pt x="24" y="17"/>
                  </a:lnTo>
                  <a:lnTo>
                    <a:pt x="23" y="19"/>
                  </a:lnTo>
                  <a:lnTo>
                    <a:pt x="21" y="20"/>
                  </a:lnTo>
                  <a:lnTo>
                    <a:pt x="19" y="20"/>
                  </a:lnTo>
                  <a:lnTo>
                    <a:pt x="16" y="19"/>
                  </a:lnTo>
                  <a:lnTo>
                    <a:pt x="16" y="18"/>
                  </a:lnTo>
                  <a:lnTo>
                    <a:pt x="16" y="17"/>
                  </a:lnTo>
                  <a:lnTo>
                    <a:pt x="17" y="14"/>
                  </a:lnTo>
                  <a:lnTo>
                    <a:pt x="18" y="10"/>
                  </a:lnTo>
                  <a:lnTo>
                    <a:pt x="19" y="8"/>
                  </a:lnTo>
                  <a:lnTo>
                    <a:pt x="20" y="7"/>
                  </a:lnTo>
                  <a:lnTo>
                    <a:pt x="21" y="7"/>
                  </a:lnTo>
                  <a:lnTo>
                    <a:pt x="21" y="6"/>
                  </a:lnTo>
                  <a:lnTo>
                    <a:pt x="13" y="8"/>
                  </a:lnTo>
                  <a:lnTo>
                    <a:pt x="14" y="8"/>
                  </a:lnTo>
                  <a:lnTo>
                    <a:pt x="15" y="8"/>
                  </a:lnTo>
                  <a:lnTo>
                    <a:pt x="16" y="10"/>
                  </a:lnTo>
                  <a:lnTo>
                    <a:pt x="16" y="14"/>
                  </a:lnTo>
                  <a:lnTo>
                    <a:pt x="15" y="16"/>
                  </a:lnTo>
                  <a:lnTo>
                    <a:pt x="14" y="17"/>
                  </a:lnTo>
                  <a:lnTo>
                    <a:pt x="14" y="16"/>
                  </a:lnTo>
                  <a:lnTo>
                    <a:pt x="8" y="11"/>
                  </a:lnTo>
                  <a:lnTo>
                    <a:pt x="7" y="10"/>
                  </a:lnTo>
                  <a:lnTo>
                    <a:pt x="6" y="7"/>
                  </a:lnTo>
                  <a:lnTo>
                    <a:pt x="5" y="5"/>
                  </a:lnTo>
                  <a:lnTo>
                    <a:pt x="5" y="4"/>
                  </a:lnTo>
                  <a:lnTo>
                    <a:pt x="5" y="3"/>
                  </a:lnTo>
                  <a:lnTo>
                    <a:pt x="5" y="2"/>
                  </a:lnTo>
                  <a:lnTo>
                    <a:pt x="7" y="1"/>
                  </a:lnTo>
                  <a:lnTo>
                    <a:pt x="8" y="1"/>
                  </a:lnTo>
                  <a:lnTo>
                    <a:pt x="9" y="2"/>
                  </a:lnTo>
                  <a:lnTo>
                    <a:pt x="10" y="4"/>
                  </a:lnTo>
                  <a:lnTo>
                    <a:pt x="10" y="5"/>
                  </a:lnTo>
                  <a:lnTo>
                    <a:pt x="9" y="7"/>
                  </a:lnTo>
                  <a:lnTo>
                    <a:pt x="7" y="10"/>
                  </a:lnTo>
                  <a:lnTo>
                    <a:pt x="8" y="11"/>
                  </a:lnTo>
                  <a:lnTo>
                    <a:pt x="5" y="13"/>
                  </a:lnTo>
                  <a:lnTo>
                    <a:pt x="9" y="16"/>
                  </a:lnTo>
                  <a:lnTo>
                    <a:pt x="13" y="19"/>
                  </a:lnTo>
                  <a:lnTo>
                    <a:pt x="13" y="20"/>
                  </a:lnTo>
                  <a:lnTo>
                    <a:pt x="12" y="21"/>
                  </a:lnTo>
                  <a:lnTo>
                    <a:pt x="11" y="23"/>
                  </a:lnTo>
                  <a:lnTo>
                    <a:pt x="8" y="24"/>
                  </a:lnTo>
                  <a:lnTo>
                    <a:pt x="7" y="24"/>
                  </a:lnTo>
                  <a:lnTo>
                    <a:pt x="5" y="23"/>
                  </a:lnTo>
                  <a:lnTo>
                    <a:pt x="4" y="22"/>
                  </a:lnTo>
                  <a:lnTo>
                    <a:pt x="3" y="20"/>
                  </a:lnTo>
                  <a:lnTo>
                    <a:pt x="3" y="18"/>
                  </a:lnTo>
                  <a:lnTo>
                    <a:pt x="3" y="16"/>
                  </a:lnTo>
                  <a:lnTo>
                    <a:pt x="4" y="14"/>
                  </a:lnTo>
                  <a:lnTo>
                    <a:pt x="5" y="13"/>
                  </a:lnTo>
                  <a:lnTo>
                    <a:pt x="8" y="1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5" name="Freeform 30"/>
            <p:cNvSpPr>
              <a:spLocks/>
            </p:cNvSpPr>
            <p:nvPr/>
          </p:nvSpPr>
          <p:spPr bwMode="auto">
            <a:xfrm>
              <a:off x="405" y="552"/>
              <a:ext cx="32" cy="34"/>
            </a:xfrm>
            <a:custGeom>
              <a:avLst/>
              <a:gdLst>
                <a:gd name="T0" fmla="*/ 0 w 32"/>
                <a:gd name="T1" fmla="*/ 10 h 34"/>
                <a:gd name="T2" fmla="*/ 0 w 32"/>
                <a:gd name="T3" fmla="*/ 10 h 34"/>
                <a:gd name="T4" fmla="*/ 2 w 32"/>
                <a:gd name="T5" fmla="*/ 10 h 34"/>
                <a:gd name="T6" fmla="*/ 3 w 32"/>
                <a:gd name="T7" fmla="*/ 10 h 34"/>
                <a:gd name="T8" fmla="*/ 4 w 32"/>
                <a:gd name="T9" fmla="*/ 11 h 34"/>
                <a:gd name="T10" fmla="*/ 12 w 32"/>
                <a:gd name="T11" fmla="*/ 27 h 34"/>
                <a:gd name="T12" fmla="*/ 12 w 32"/>
                <a:gd name="T13" fmla="*/ 30 h 34"/>
                <a:gd name="T14" fmla="*/ 12 w 32"/>
                <a:gd name="T15" fmla="*/ 32 h 34"/>
                <a:gd name="T16" fmla="*/ 10 w 32"/>
                <a:gd name="T17" fmla="*/ 32 h 34"/>
                <a:gd name="T18" fmla="*/ 11 w 32"/>
                <a:gd name="T19" fmla="*/ 33 h 34"/>
                <a:gd name="T20" fmla="*/ 18 w 32"/>
                <a:gd name="T21" fmla="*/ 30 h 34"/>
                <a:gd name="T22" fmla="*/ 18 w 32"/>
                <a:gd name="T23" fmla="*/ 29 h 34"/>
                <a:gd name="T24" fmla="*/ 16 w 32"/>
                <a:gd name="T25" fmla="*/ 30 h 34"/>
                <a:gd name="T26" fmla="*/ 15 w 32"/>
                <a:gd name="T27" fmla="*/ 29 h 34"/>
                <a:gd name="T28" fmla="*/ 13 w 32"/>
                <a:gd name="T29" fmla="*/ 27 h 34"/>
                <a:gd name="T30" fmla="*/ 7 w 32"/>
                <a:gd name="T31" fmla="*/ 12 h 34"/>
                <a:gd name="T32" fmla="*/ 30 w 32"/>
                <a:gd name="T33" fmla="*/ 25 h 34"/>
                <a:gd name="T34" fmla="*/ 31 w 32"/>
                <a:gd name="T35" fmla="*/ 25 h 34"/>
                <a:gd name="T36" fmla="*/ 22 w 32"/>
                <a:gd name="T37" fmla="*/ 6 h 34"/>
                <a:gd name="T38" fmla="*/ 21 w 32"/>
                <a:gd name="T39" fmla="*/ 3 h 34"/>
                <a:gd name="T40" fmla="*/ 22 w 32"/>
                <a:gd name="T41" fmla="*/ 2 h 34"/>
                <a:gd name="T42" fmla="*/ 24 w 32"/>
                <a:gd name="T43" fmla="*/ 1 h 34"/>
                <a:gd name="T44" fmla="*/ 23 w 32"/>
                <a:gd name="T45" fmla="*/ 0 h 34"/>
                <a:gd name="T46" fmla="*/ 16 w 32"/>
                <a:gd name="T47" fmla="*/ 3 h 34"/>
                <a:gd name="T48" fmla="*/ 16 w 32"/>
                <a:gd name="T49" fmla="*/ 4 h 34"/>
                <a:gd name="T50" fmla="*/ 18 w 32"/>
                <a:gd name="T51" fmla="*/ 3 h 34"/>
                <a:gd name="T52" fmla="*/ 19 w 32"/>
                <a:gd name="T53" fmla="*/ 4 h 34"/>
                <a:gd name="T54" fmla="*/ 21 w 32"/>
                <a:gd name="T55" fmla="*/ 6 h 34"/>
                <a:gd name="T56" fmla="*/ 27 w 32"/>
                <a:gd name="T57" fmla="*/ 19 h 34"/>
                <a:gd name="T58" fmla="*/ 6 w 32"/>
                <a:gd name="T59" fmla="*/ 7 h 34"/>
                <a:gd name="T60" fmla="*/ 0 w 32"/>
                <a:gd name="T61" fmla="*/ 1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2"/>
                <a:gd name="T94" fmla="*/ 0 h 34"/>
                <a:gd name="T95" fmla="*/ 32 w 32"/>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2" h="34">
                  <a:moveTo>
                    <a:pt x="0" y="10"/>
                  </a:moveTo>
                  <a:lnTo>
                    <a:pt x="0" y="10"/>
                  </a:lnTo>
                  <a:lnTo>
                    <a:pt x="2" y="10"/>
                  </a:lnTo>
                  <a:lnTo>
                    <a:pt x="3" y="10"/>
                  </a:lnTo>
                  <a:lnTo>
                    <a:pt x="4" y="11"/>
                  </a:lnTo>
                  <a:lnTo>
                    <a:pt x="12" y="27"/>
                  </a:lnTo>
                  <a:lnTo>
                    <a:pt x="12" y="30"/>
                  </a:lnTo>
                  <a:lnTo>
                    <a:pt x="12" y="32"/>
                  </a:lnTo>
                  <a:lnTo>
                    <a:pt x="10" y="32"/>
                  </a:lnTo>
                  <a:lnTo>
                    <a:pt x="11" y="33"/>
                  </a:lnTo>
                  <a:lnTo>
                    <a:pt x="18" y="30"/>
                  </a:lnTo>
                  <a:lnTo>
                    <a:pt x="18" y="29"/>
                  </a:lnTo>
                  <a:lnTo>
                    <a:pt x="16" y="30"/>
                  </a:lnTo>
                  <a:lnTo>
                    <a:pt x="15" y="29"/>
                  </a:lnTo>
                  <a:lnTo>
                    <a:pt x="13" y="27"/>
                  </a:lnTo>
                  <a:lnTo>
                    <a:pt x="7" y="12"/>
                  </a:lnTo>
                  <a:lnTo>
                    <a:pt x="30" y="25"/>
                  </a:lnTo>
                  <a:lnTo>
                    <a:pt x="31" y="25"/>
                  </a:lnTo>
                  <a:lnTo>
                    <a:pt x="22" y="6"/>
                  </a:lnTo>
                  <a:lnTo>
                    <a:pt x="21" y="3"/>
                  </a:lnTo>
                  <a:lnTo>
                    <a:pt x="22" y="2"/>
                  </a:lnTo>
                  <a:lnTo>
                    <a:pt x="24" y="1"/>
                  </a:lnTo>
                  <a:lnTo>
                    <a:pt x="23" y="0"/>
                  </a:lnTo>
                  <a:lnTo>
                    <a:pt x="16" y="3"/>
                  </a:lnTo>
                  <a:lnTo>
                    <a:pt x="16" y="4"/>
                  </a:lnTo>
                  <a:lnTo>
                    <a:pt x="18" y="3"/>
                  </a:lnTo>
                  <a:lnTo>
                    <a:pt x="19" y="4"/>
                  </a:lnTo>
                  <a:lnTo>
                    <a:pt x="21" y="6"/>
                  </a:lnTo>
                  <a:lnTo>
                    <a:pt x="27" y="19"/>
                  </a:lnTo>
                  <a:lnTo>
                    <a:pt x="6" y="7"/>
                  </a:lnTo>
                  <a:lnTo>
                    <a:pt x="0" y="1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6" name="Freeform 31"/>
            <p:cNvSpPr>
              <a:spLocks/>
            </p:cNvSpPr>
            <p:nvPr/>
          </p:nvSpPr>
          <p:spPr bwMode="auto">
            <a:xfrm>
              <a:off x="439" y="546"/>
              <a:ext cx="25" cy="28"/>
            </a:xfrm>
            <a:custGeom>
              <a:avLst/>
              <a:gdLst>
                <a:gd name="T0" fmla="*/ 0 w 25"/>
                <a:gd name="T1" fmla="*/ 0 h 28"/>
                <a:gd name="T2" fmla="*/ 3 w 25"/>
                <a:gd name="T3" fmla="*/ 22 h 28"/>
                <a:gd name="T4" fmla="*/ 3 w 25"/>
                <a:gd name="T5" fmla="*/ 25 h 28"/>
                <a:gd name="T6" fmla="*/ 2 w 25"/>
                <a:gd name="T7" fmla="*/ 26 h 28"/>
                <a:gd name="T8" fmla="*/ 2 w 25"/>
                <a:gd name="T9" fmla="*/ 27 h 28"/>
                <a:gd name="T10" fmla="*/ 9 w 25"/>
                <a:gd name="T11" fmla="*/ 24 h 28"/>
                <a:gd name="T12" fmla="*/ 8 w 25"/>
                <a:gd name="T13" fmla="*/ 23 h 28"/>
                <a:gd name="T14" fmla="*/ 7 w 25"/>
                <a:gd name="T15" fmla="*/ 24 h 28"/>
                <a:gd name="T16" fmla="*/ 6 w 25"/>
                <a:gd name="T17" fmla="*/ 24 h 28"/>
                <a:gd name="T18" fmla="*/ 5 w 25"/>
                <a:gd name="T19" fmla="*/ 22 h 28"/>
                <a:gd name="T20" fmla="*/ 4 w 25"/>
                <a:gd name="T21" fmla="*/ 17 h 28"/>
                <a:gd name="T22" fmla="*/ 12 w 25"/>
                <a:gd name="T23" fmla="*/ 13 h 28"/>
                <a:gd name="T24" fmla="*/ 16 w 25"/>
                <a:gd name="T25" fmla="*/ 16 h 28"/>
                <a:gd name="T26" fmla="*/ 17 w 25"/>
                <a:gd name="T27" fmla="*/ 17 h 28"/>
                <a:gd name="T28" fmla="*/ 16 w 25"/>
                <a:gd name="T29" fmla="*/ 19 h 28"/>
                <a:gd name="T30" fmla="*/ 16 w 25"/>
                <a:gd name="T31" fmla="*/ 20 h 28"/>
                <a:gd name="T32" fmla="*/ 24 w 25"/>
                <a:gd name="T33" fmla="*/ 16 h 28"/>
                <a:gd name="T34" fmla="*/ 23 w 25"/>
                <a:gd name="T35" fmla="*/ 15 h 28"/>
                <a:gd name="T36" fmla="*/ 22 w 25"/>
                <a:gd name="T37" fmla="*/ 15 h 28"/>
                <a:gd name="T38" fmla="*/ 22 w 25"/>
                <a:gd name="T39" fmla="*/ 15 h 28"/>
                <a:gd name="T40" fmla="*/ 20 w 25"/>
                <a:gd name="T41" fmla="*/ 14 h 28"/>
                <a:gd name="T42" fmla="*/ 1 w 25"/>
                <a:gd name="T43" fmla="*/ 0 h 28"/>
                <a:gd name="T44" fmla="*/ 0 w 25"/>
                <a:gd name="T45" fmla="*/ 0 h 28"/>
                <a:gd name="T46" fmla="*/ 4 w 25"/>
                <a:gd name="T47" fmla="*/ 16 h 28"/>
                <a:gd name="T48" fmla="*/ 2 w 25"/>
                <a:gd name="T49" fmla="*/ 5 h 28"/>
                <a:gd name="T50" fmla="*/ 11 w 25"/>
                <a:gd name="T51" fmla="*/ 12 h 28"/>
                <a:gd name="T52" fmla="*/ 4 w 25"/>
                <a:gd name="T53" fmla="*/ 16 h 28"/>
                <a:gd name="T54" fmla="*/ 0 w 25"/>
                <a:gd name="T55" fmla="*/ 0 h 2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5"/>
                <a:gd name="T85" fmla="*/ 0 h 28"/>
                <a:gd name="T86" fmla="*/ 25 w 25"/>
                <a:gd name="T87" fmla="*/ 28 h 2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5" h="28">
                  <a:moveTo>
                    <a:pt x="0" y="0"/>
                  </a:moveTo>
                  <a:lnTo>
                    <a:pt x="3" y="22"/>
                  </a:lnTo>
                  <a:lnTo>
                    <a:pt x="3" y="25"/>
                  </a:lnTo>
                  <a:lnTo>
                    <a:pt x="2" y="26"/>
                  </a:lnTo>
                  <a:lnTo>
                    <a:pt x="2" y="27"/>
                  </a:lnTo>
                  <a:lnTo>
                    <a:pt x="9" y="24"/>
                  </a:lnTo>
                  <a:lnTo>
                    <a:pt x="8" y="23"/>
                  </a:lnTo>
                  <a:lnTo>
                    <a:pt x="7" y="24"/>
                  </a:lnTo>
                  <a:lnTo>
                    <a:pt x="6" y="24"/>
                  </a:lnTo>
                  <a:lnTo>
                    <a:pt x="5" y="22"/>
                  </a:lnTo>
                  <a:lnTo>
                    <a:pt x="4" y="17"/>
                  </a:lnTo>
                  <a:lnTo>
                    <a:pt x="12" y="13"/>
                  </a:lnTo>
                  <a:lnTo>
                    <a:pt x="16" y="16"/>
                  </a:lnTo>
                  <a:lnTo>
                    <a:pt x="17" y="17"/>
                  </a:lnTo>
                  <a:lnTo>
                    <a:pt x="16" y="19"/>
                  </a:lnTo>
                  <a:lnTo>
                    <a:pt x="16" y="20"/>
                  </a:lnTo>
                  <a:lnTo>
                    <a:pt x="24" y="16"/>
                  </a:lnTo>
                  <a:lnTo>
                    <a:pt x="23" y="15"/>
                  </a:lnTo>
                  <a:lnTo>
                    <a:pt x="22" y="15"/>
                  </a:lnTo>
                  <a:lnTo>
                    <a:pt x="20" y="14"/>
                  </a:lnTo>
                  <a:lnTo>
                    <a:pt x="1" y="0"/>
                  </a:lnTo>
                  <a:lnTo>
                    <a:pt x="0" y="0"/>
                  </a:lnTo>
                  <a:lnTo>
                    <a:pt x="4" y="16"/>
                  </a:lnTo>
                  <a:lnTo>
                    <a:pt x="2" y="5"/>
                  </a:lnTo>
                  <a:lnTo>
                    <a:pt x="11" y="12"/>
                  </a:lnTo>
                  <a:lnTo>
                    <a:pt x="4" y="16"/>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7" name="Freeform 32"/>
            <p:cNvSpPr>
              <a:spLocks/>
            </p:cNvSpPr>
            <p:nvPr/>
          </p:nvSpPr>
          <p:spPr bwMode="auto">
            <a:xfrm>
              <a:off x="447" y="529"/>
              <a:ext cx="27" cy="27"/>
            </a:xfrm>
            <a:custGeom>
              <a:avLst/>
              <a:gdLst>
                <a:gd name="T0" fmla="*/ 0 w 27"/>
                <a:gd name="T1" fmla="*/ 12 h 27"/>
                <a:gd name="T2" fmla="*/ 1 w 27"/>
                <a:gd name="T3" fmla="*/ 12 h 27"/>
                <a:gd name="T4" fmla="*/ 3 w 27"/>
                <a:gd name="T5" fmla="*/ 12 h 27"/>
                <a:gd name="T6" fmla="*/ 5 w 27"/>
                <a:gd name="T7" fmla="*/ 12 h 27"/>
                <a:gd name="T8" fmla="*/ 26 w 27"/>
                <a:gd name="T9" fmla="*/ 26 h 27"/>
                <a:gd name="T10" fmla="*/ 26 w 27"/>
                <a:gd name="T11" fmla="*/ 26 h 27"/>
                <a:gd name="T12" fmla="*/ 19 w 27"/>
                <a:gd name="T13" fmla="*/ 3 h 27"/>
                <a:gd name="T14" fmla="*/ 19 w 27"/>
                <a:gd name="T15" fmla="*/ 2 h 27"/>
                <a:gd name="T16" fmla="*/ 20 w 27"/>
                <a:gd name="T17" fmla="*/ 1 h 27"/>
                <a:gd name="T18" fmla="*/ 20 w 27"/>
                <a:gd name="T19" fmla="*/ 0 h 27"/>
                <a:gd name="T20" fmla="*/ 14 w 27"/>
                <a:gd name="T21" fmla="*/ 4 h 27"/>
                <a:gd name="T22" fmla="*/ 14 w 27"/>
                <a:gd name="T23" fmla="*/ 4 h 27"/>
                <a:gd name="T24" fmla="*/ 16 w 27"/>
                <a:gd name="T25" fmla="*/ 4 h 27"/>
                <a:gd name="T26" fmla="*/ 18 w 27"/>
                <a:gd name="T27" fmla="*/ 5 h 27"/>
                <a:gd name="T28" fmla="*/ 22 w 27"/>
                <a:gd name="T29" fmla="*/ 19 h 27"/>
                <a:gd name="T30" fmla="*/ 9 w 27"/>
                <a:gd name="T31" fmla="*/ 11 h 27"/>
                <a:gd name="T32" fmla="*/ 7 w 27"/>
                <a:gd name="T33" fmla="*/ 10 h 27"/>
                <a:gd name="T34" fmla="*/ 7 w 27"/>
                <a:gd name="T35" fmla="*/ 9 h 27"/>
                <a:gd name="T36" fmla="*/ 9 w 27"/>
                <a:gd name="T37" fmla="*/ 7 h 27"/>
                <a:gd name="T38" fmla="*/ 8 w 27"/>
                <a:gd name="T39" fmla="*/ 7 h 27"/>
                <a:gd name="T40" fmla="*/ 0 w 27"/>
                <a:gd name="T41" fmla="*/ 12 h 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7"/>
                <a:gd name="T64" fmla="*/ 0 h 27"/>
                <a:gd name="T65" fmla="*/ 27 w 27"/>
                <a:gd name="T66" fmla="*/ 27 h 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7" h="27">
                  <a:moveTo>
                    <a:pt x="0" y="12"/>
                  </a:moveTo>
                  <a:lnTo>
                    <a:pt x="1" y="12"/>
                  </a:lnTo>
                  <a:lnTo>
                    <a:pt x="3" y="12"/>
                  </a:lnTo>
                  <a:lnTo>
                    <a:pt x="5" y="12"/>
                  </a:lnTo>
                  <a:lnTo>
                    <a:pt x="26" y="26"/>
                  </a:lnTo>
                  <a:lnTo>
                    <a:pt x="19" y="3"/>
                  </a:lnTo>
                  <a:lnTo>
                    <a:pt x="19" y="2"/>
                  </a:lnTo>
                  <a:lnTo>
                    <a:pt x="20" y="1"/>
                  </a:lnTo>
                  <a:lnTo>
                    <a:pt x="20" y="0"/>
                  </a:lnTo>
                  <a:lnTo>
                    <a:pt x="14" y="4"/>
                  </a:lnTo>
                  <a:lnTo>
                    <a:pt x="16" y="4"/>
                  </a:lnTo>
                  <a:lnTo>
                    <a:pt x="18" y="5"/>
                  </a:lnTo>
                  <a:lnTo>
                    <a:pt x="22" y="19"/>
                  </a:lnTo>
                  <a:lnTo>
                    <a:pt x="9" y="11"/>
                  </a:lnTo>
                  <a:lnTo>
                    <a:pt x="7" y="10"/>
                  </a:lnTo>
                  <a:lnTo>
                    <a:pt x="7" y="9"/>
                  </a:lnTo>
                  <a:lnTo>
                    <a:pt x="9" y="7"/>
                  </a:lnTo>
                  <a:lnTo>
                    <a:pt x="8" y="7"/>
                  </a:lnTo>
                  <a:lnTo>
                    <a:pt x="0" y="12"/>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8" name="Freeform 33"/>
            <p:cNvSpPr>
              <a:spLocks/>
            </p:cNvSpPr>
            <p:nvPr/>
          </p:nvSpPr>
          <p:spPr bwMode="auto">
            <a:xfrm>
              <a:off x="474" y="521"/>
              <a:ext cx="27" cy="28"/>
            </a:xfrm>
            <a:custGeom>
              <a:avLst/>
              <a:gdLst>
                <a:gd name="T0" fmla="*/ 0 w 27"/>
                <a:gd name="T1" fmla="*/ 1 h 28"/>
                <a:gd name="T2" fmla="*/ 7 w 27"/>
                <a:gd name="T3" fmla="*/ 22 h 28"/>
                <a:gd name="T4" fmla="*/ 8 w 27"/>
                <a:gd name="T5" fmla="*/ 25 h 28"/>
                <a:gd name="T6" fmla="*/ 8 w 27"/>
                <a:gd name="T7" fmla="*/ 26 h 28"/>
                <a:gd name="T8" fmla="*/ 7 w 27"/>
                <a:gd name="T9" fmla="*/ 27 h 28"/>
                <a:gd name="T10" fmla="*/ 7 w 27"/>
                <a:gd name="T11" fmla="*/ 27 h 28"/>
                <a:gd name="T12" fmla="*/ 12 w 27"/>
                <a:gd name="T13" fmla="*/ 23 h 28"/>
                <a:gd name="T14" fmla="*/ 12 w 27"/>
                <a:gd name="T15" fmla="*/ 22 h 28"/>
                <a:gd name="T16" fmla="*/ 11 w 27"/>
                <a:gd name="T17" fmla="*/ 23 h 28"/>
                <a:gd name="T18" fmla="*/ 10 w 27"/>
                <a:gd name="T19" fmla="*/ 23 h 28"/>
                <a:gd name="T20" fmla="*/ 8 w 27"/>
                <a:gd name="T21" fmla="*/ 21 h 28"/>
                <a:gd name="T22" fmla="*/ 7 w 27"/>
                <a:gd name="T23" fmla="*/ 17 h 28"/>
                <a:gd name="T24" fmla="*/ 14 w 27"/>
                <a:gd name="T25" fmla="*/ 11 h 28"/>
                <a:gd name="T26" fmla="*/ 18 w 27"/>
                <a:gd name="T27" fmla="*/ 13 h 28"/>
                <a:gd name="T28" fmla="*/ 20 w 27"/>
                <a:gd name="T29" fmla="*/ 15 h 28"/>
                <a:gd name="T30" fmla="*/ 20 w 27"/>
                <a:gd name="T31" fmla="*/ 16 h 28"/>
                <a:gd name="T32" fmla="*/ 19 w 27"/>
                <a:gd name="T33" fmla="*/ 17 h 28"/>
                <a:gd name="T34" fmla="*/ 19 w 27"/>
                <a:gd name="T35" fmla="*/ 17 h 28"/>
                <a:gd name="T36" fmla="*/ 26 w 27"/>
                <a:gd name="T37" fmla="*/ 12 h 28"/>
                <a:gd name="T38" fmla="*/ 26 w 27"/>
                <a:gd name="T39" fmla="*/ 12 h 28"/>
                <a:gd name="T40" fmla="*/ 23 w 27"/>
                <a:gd name="T41" fmla="*/ 12 h 28"/>
                <a:gd name="T42" fmla="*/ 22 w 27"/>
                <a:gd name="T43" fmla="*/ 11 h 28"/>
                <a:gd name="T44" fmla="*/ 0 w 27"/>
                <a:gd name="T45" fmla="*/ 0 h 28"/>
                <a:gd name="T46" fmla="*/ 0 w 27"/>
                <a:gd name="T47" fmla="*/ 1 h 28"/>
                <a:gd name="T48" fmla="*/ 7 w 27"/>
                <a:gd name="T49" fmla="*/ 15 h 28"/>
                <a:gd name="T50" fmla="*/ 3 w 27"/>
                <a:gd name="T51" fmla="*/ 5 h 28"/>
                <a:gd name="T52" fmla="*/ 13 w 27"/>
                <a:gd name="T53" fmla="*/ 10 h 28"/>
                <a:gd name="T54" fmla="*/ 7 w 27"/>
                <a:gd name="T55" fmla="*/ 15 h 28"/>
                <a:gd name="T56" fmla="*/ 0 w 27"/>
                <a:gd name="T57" fmla="*/ 1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7"/>
                <a:gd name="T88" fmla="*/ 0 h 28"/>
                <a:gd name="T89" fmla="*/ 27 w 27"/>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7" h="28">
                  <a:moveTo>
                    <a:pt x="0" y="1"/>
                  </a:moveTo>
                  <a:lnTo>
                    <a:pt x="7" y="22"/>
                  </a:lnTo>
                  <a:lnTo>
                    <a:pt x="8" y="25"/>
                  </a:lnTo>
                  <a:lnTo>
                    <a:pt x="8" y="26"/>
                  </a:lnTo>
                  <a:lnTo>
                    <a:pt x="7" y="27"/>
                  </a:lnTo>
                  <a:lnTo>
                    <a:pt x="12" y="23"/>
                  </a:lnTo>
                  <a:lnTo>
                    <a:pt x="12" y="22"/>
                  </a:lnTo>
                  <a:lnTo>
                    <a:pt x="11" y="23"/>
                  </a:lnTo>
                  <a:lnTo>
                    <a:pt x="10" y="23"/>
                  </a:lnTo>
                  <a:lnTo>
                    <a:pt x="8" y="21"/>
                  </a:lnTo>
                  <a:lnTo>
                    <a:pt x="7" y="17"/>
                  </a:lnTo>
                  <a:lnTo>
                    <a:pt x="14" y="11"/>
                  </a:lnTo>
                  <a:lnTo>
                    <a:pt x="18" y="13"/>
                  </a:lnTo>
                  <a:lnTo>
                    <a:pt x="20" y="15"/>
                  </a:lnTo>
                  <a:lnTo>
                    <a:pt x="20" y="16"/>
                  </a:lnTo>
                  <a:lnTo>
                    <a:pt x="19" y="17"/>
                  </a:lnTo>
                  <a:lnTo>
                    <a:pt x="26" y="12"/>
                  </a:lnTo>
                  <a:lnTo>
                    <a:pt x="23" y="12"/>
                  </a:lnTo>
                  <a:lnTo>
                    <a:pt x="22" y="11"/>
                  </a:lnTo>
                  <a:lnTo>
                    <a:pt x="0" y="0"/>
                  </a:lnTo>
                  <a:lnTo>
                    <a:pt x="0" y="1"/>
                  </a:lnTo>
                  <a:lnTo>
                    <a:pt x="7" y="15"/>
                  </a:lnTo>
                  <a:lnTo>
                    <a:pt x="3" y="5"/>
                  </a:lnTo>
                  <a:lnTo>
                    <a:pt x="13" y="10"/>
                  </a:lnTo>
                  <a:lnTo>
                    <a:pt x="7" y="15"/>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39" name="Freeform 34"/>
            <p:cNvSpPr>
              <a:spLocks/>
            </p:cNvSpPr>
            <p:nvPr/>
          </p:nvSpPr>
          <p:spPr bwMode="auto">
            <a:xfrm>
              <a:off x="485" y="505"/>
              <a:ext cx="34" cy="27"/>
            </a:xfrm>
            <a:custGeom>
              <a:avLst/>
              <a:gdLst>
                <a:gd name="T0" fmla="*/ 0 w 34"/>
                <a:gd name="T1" fmla="*/ 7 h 27"/>
                <a:gd name="T2" fmla="*/ 1 w 34"/>
                <a:gd name="T3" fmla="*/ 8 h 27"/>
                <a:gd name="T4" fmla="*/ 3 w 34"/>
                <a:gd name="T5" fmla="*/ 6 h 27"/>
                <a:gd name="T6" fmla="*/ 4 w 34"/>
                <a:gd name="T7" fmla="*/ 7 h 27"/>
                <a:gd name="T8" fmla="*/ 5 w 34"/>
                <a:gd name="T9" fmla="*/ 8 h 27"/>
                <a:gd name="T10" fmla="*/ 19 w 34"/>
                <a:gd name="T11" fmla="*/ 21 h 27"/>
                <a:gd name="T12" fmla="*/ 20 w 34"/>
                <a:gd name="T13" fmla="*/ 22 h 27"/>
                <a:gd name="T14" fmla="*/ 20 w 34"/>
                <a:gd name="T15" fmla="*/ 23 h 27"/>
                <a:gd name="T16" fmla="*/ 19 w 34"/>
                <a:gd name="T17" fmla="*/ 25 h 27"/>
                <a:gd name="T18" fmla="*/ 19 w 34"/>
                <a:gd name="T19" fmla="*/ 26 h 27"/>
                <a:gd name="T20" fmla="*/ 33 w 34"/>
                <a:gd name="T21" fmla="*/ 12 h 27"/>
                <a:gd name="T22" fmla="*/ 30 w 34"/>
                <a:gd name="T23" fmla="*/ 6 h 27"/>
                <a:gd name="T24" fmla="*/ 29 w 34"/>
                <a:gd name="T25" fmla="*/ 6 h 27"/>
                <a:gd name="T26" fmla="*/ 30 w 34"/>
                <a:gd name="T27" fmla="*/ 9 h 27"/>
                <a:gd name="T28" fmla="*/ 30 w 34"/>
                <a:gd name="T29" fmla="*/ 12 h 27"/>
                <a:gd name="T30" fmla="*/ 29 w 34"/>
                <a:gd name="T31" fmla="*/ 14 h 27"/>
                <a:gd name="T32" fmla="*/ 27 w 34"/>
                <a:gd name="T33" fmla="*/ 16 h 27"/>
                <a:gd name="T34" fmla="*/ 25 w 34"/>
                <a:gd name="T35" fmla="*/ 18 h 27"/>
                <a:gd name="T36" fmla="*/ 23 w 34"/>
                <a:gd name="T37" fmla="*/ 19 h 27"/>
                <a:gd name="T38" fmla="*/ 22 w 34"/>
                <a:gd name="T39" fmla="*/ 19 h 27"/>
                <a:gd name="T40" fmla="*/ 8 w 34"/>
                <a:gd name="T41" fmla="*/ 5 h 27"/>
                <a:gd name="T42" fmla="*/ 6 w 34"/>
                <a:gd name="T43" fmla="*/ 3 h 27"/>
                <a:gd name="T44" fmla="*/ 8 w 34"/>
                <a:gd name="T45" fmla="*/ 1 h 27"/>
                <a:gd name="T46" fmla="*/ 7 w 34"/>
                <a:gd name="T47" fmla="*/ 0 h 27"/>
                <a:gd name="T48" fmla="*/ 0 w 34"/>
                <a:gd name="T49" fmla="*/ 7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4"/>
                <a:gd name="T76" fmla="*/ 0 h 27"/>
                <a:gd name="T77" fmla="*/ 34 w 34"/>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4" h="27">
                  <a:moveTo>
                    <a:pt x="0" y="7"/>
                  </a:moveTo>
                  <a:lnTo>
                    <a:pt x="1" y="8"/>
                  </a:lnTo>
                  <a:lnTo>
                    <a:pt x="3" y="6"/>
                  </a:lnTo>
                  <a:lnTo>
                    <a:pt x="4" y="7"/>
                  </a:lnTo>
                  <a:lnTo>
                    <a:pt x="5" y="8"/>
                  </a:lnTo>
                  <a:lnTo>
                    <a:pt x="19" y="21"/>
                  </a:lnTo>
                  <a:lnTo>
                    <a:pt x="20" y="22"/>
                  </a:lnTo>
                  <a:lnTo>
                    <a:pt x="20" y="23"/>
                  </a:lnTo>
                  <a:lnTo>
                    <a:pt x="19" y="25"/>
                  </a:lnTo>
                  <a:lnTo>
                    <a:pt x="19" y="26"/>
                  </a:lnTo>
                  <a:lnTo>
                    <a:pt x="33" y="12"/>
                  </a:lnTo>
                  <a:lnTo>
                    <a:pt x="30" y="6"/>
                  </a:lnTo>
                  <a:lnTo>
                    <a:pt x="29" y="6"/>
                  </a:lnTo>
                  <a:lnTo>
                    <a:pt x="30" y="9"/>
                  </a:lnTo>
                  <a:lnTo>
                    <a:pt x="30" y="12"/>
                  </a:lnTo>
                  <a:lnTo>
                    <a:pt x="29" y="14"/>
                  </a:lnTo>
                  <a:lnTo>
                    <a:pt x="27" y="16"/>
                  </a:lnTo>
                  <a:lnTo>
                    <a:pt x="25" y="18"/>
                  </a:lnTo>
                  <a:lnTo>
                    <a:pt x="23" y="19"/>
                  </a:lnTo>
                  <a:lnTo>
                    <a:pt x="22" y="19"/>
                  </a:lnTo>
                  <a:lnTo>
                    <a:pt x="8" y="5"/>
                  </a:lnTo>
                  <a:lnTo>
                    <a:pt x="6" y="3"/>
                  </a:lnTo>
                  <a:lnTo>
                    <a:pt x="8" y="1"/>
                  </a:lnTo>
                  <a:lnTo>
                    <a:pt x="7" y="0"/>
                  </a:lnTo>
                  <a:lnTo>
                    <a:pt x="0" y="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0" name="Freeform 35"/>
            <p:cNvSpPr>
              <a:spLocks/>
            </p:cNvSpPr>
            <p:nvPr/>
          </p:nvSpPr>
          <p:spPr bwMode="auto">
            <a:xfrm>
              <a:off x="520" y="476"/>
              <a:ext cx="30" cy="25"/>
            </a:xfrm>
            <a:custGeom>
              <a:avLst/>
              <a:gdLst>
                <a:gd name="T0" fmla="*/ 0 w 30"/>
                <a:gd name="T1" fmla="*/ 1 h 25"/>
                <a:gd name="T2" fmla="*/ 13 w 30"/>
                <a:gd name="T3" fmla="*/ 20 h 25"/>
                <a:gd name="T4" fmla="*/ 14 w 30"/>
                <a:gd name="T5" fmla="*/ 22 h 25"/>
                <a:gd name="T6" fmla="*/ 15 w 30"/>
                <a:gd name="T7" fmla="*/ 23 h 25"/>
                <a:gd name="T8" fmla="*/ 14 w 30"/>
                <a:gd name="T9" fmla="*/ 24 h 25"/>
                <a:gd name="T10" fmla="*/ 15 w 30"/>
                <a:gd name="T11" fmla="*/ 24 h 25"/>
                <a:gd name="T12" fmla="*/ 19 w 30"/>
                <a:gd name="T13" fmla="*/ 19 h 25"/>
                <a:gd name="T14" fmla="*/ 18 w 30"/>
                <a:gd name="T15" fmla="*/ 18 h 25"/>
                <a:gd name="T16" fmla="*/ 17 w 30"/>
                <a:gd name="T17" fmla="*/ 20 h 25"/>
                <a:gd name="T18" fmla="*/ 16 w 30"/>
                <a:gd name="T19" fmla="*/ 20 h 25"/>
                <a:gd name="T20" fmla="*/ 14 w 30"/>
                <a:gd name="T21" fmla="*/ 18 h 25"/>
                <a:gd name="T22" fmla="*/ 11 w 30"/>
                <a:gd name="T23" fmla="*/ 14 h 25"/>
                <a:gd name="T24" fmla="*/ 17 w 30"/>
                <a:gd name="T25" fmla="*/ 7 h 25"/>
                <a:gd name="T26" fmla="*/ 22 w 30"/>
                <a:gd name="T27" fmla="*/ 8 h 25"/>
                <a:gd name="T28" fmla="*/ 23 w 30"/>
                <a:gd name="T29" fmla="*/ 9 h 25"/>
                <a:gd name="T30" fmla="*/ 24 w 30"/>
                <a:gd name="T31" fmla="*/ 9 h 25"/>
                <a:gd name="T32" fmla="*/ 24 w 30"/>
                <a:gd name="T33" fmla="*/ 10 h 25"/>
                <a:gd name="T34" fmla="*/ 23 w 30"/>
                <a:gd name="T35" fmla="*/ 12 h 25"/>
                <a:gd name="T36" fmla="*/ 24 w 30"/>
                <a:gd name="T37" fmla="*/ 12 h 25"/>
                <a:gd name="T38" fmla="*/ 29 w 30"/>
                <a:gd name="T39" fmla="*/ 5 h 25"/>
                <a:gd name="T40" fmla="*/ 28 w 30"/>
                <a:gd name="T41" fmla="*/ 4 h 25"/>
                <a:gd name="T42" fmla="*/ 26 w 30"/>
                <a:gd name="T43" fmla="*/ 6 h 25"/>
                <a:gd name="T44" fmla="*/ 25 w 30"/>
                <a:gd name="T45" fmla="*/ 5 h 25"/>
                <a:gd name="T46" fmla="*/ 1 w 30"/>
                <a:gd name="T47" fmla="*/ 0 h 25"/>
                <a:gd name="T48" fmla="*/ 0 w 30"/>
                <a:gd name="T49" fmla="*/ 1 h 25"/>
                <a:gd name="T50" fmla="*/ 11 w 30"/>
                <a:gd name="T51" fmla="*/ 13 h 25"/>
                <a:gd name="T52" fmla="*/ 4 w 30"/>
                <a:gd name="T53" fmla="*/ 4 h 25"/>
                <a:gd name="T54" fmla="*/ 15 w 30"/>
                <a:gd name="T55" fmla="*/ 7 h 25"/>
                <a:gd name="T56" fmla="*/ 11 w 30"/>
                <a:gd name="T57" fmla="*/ 13 h 25"/>
                <a:gd name="T58" fmla="*/ 0 w 30"/>
                <a:gd name="T59" fmla="*/ 1 h 2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0"/>
                <a:gd name="T91" fmla="*/ 0 h 25"/>
                <a:gd name="T92" fmla="*/ 30 w 30"/>
                <a:gd name="T93" fmla="*/ 25 h 2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0" h="25">
                  <a:moveTo>
                    <a:pt x="0" y="1"/>
                  </a:moveTo>
                  <a:lnTo>
                    <a:pt x="13" y="20"/>
                  </a:lnTo>
                  <a:lnTo>
                    <a:pt x="14" y="22"/>
                  </a:lnTo>
                  <a:lnTo>
                    <a:pt x="15" y="23"/>
                  </a:lnTo>
                  <a:lnTo>
                    <a:pt x="14" y="24"/>
                  </a:lnTo>
                  <a:lnTo>
                    <a:pt x="15" y="24"/>
                  </a:lnTo>
                  <a:lnTo>
                    <a:pt x="19" y="19"/>
                  </a:lnTo>
                  <a:lnTo>
                    <a:pt x="18" y="18"/>
                  </a:lnTo>
                  <a:lnTo>
                    <a:pt x="17" y="20"/>
                  </a:lnTo>
                  <a:lnTo>
                    <a:pt x="16" y="20"/>
                  </a:lnTo>
                  <a:lnTo>
                    <a:pt x="14" y="18"/>
                  </a:lnTo>
                  <a:lnTo>
                    <a:pt x="11" y="14"/>
                  </a:lnTo>
                  <a:lnTo>
                    <a:pt x="17" y="7"/>
                  </a:lnTo>
                  <a:lnTo>
                    <a:pt x="22" y="8"/>
                  </a:lnTo>
                  <a:lnTo>
                    <a:pt x="23" y="9"/>
                  </a:lnTo>
                  <a:lnTo>
                    <a:pt x="24" y="9"/>
                  </a:lnTo>
                  <a:lnTo>
                    <a:pt x="24" y="10"/>
                  </a:lnTo>
                  <a:lnTo>
                    <a:pt x="23" y="12"/>
                  </a:lnTo>
                  <a:lnTo>
                    <a:pt x="24" y="12"/>
                  </a:lnTo>
                  <a:lnTo>
                    <a:pt x="29" y="5"/>
                  </a:lnTo>
                  <a:lnTo>
                    <a:pt x="28" y="4"/>
                  </a:lnTo>
                  <a:lnTo>
                    <a:pt x="26" y="6"/>
                  </a:lnTo>
                  <a:lnTo>
                    <a:pt x="25" y="5"/>
                  </a:lnTo>
                  <a:lnTo>
                    <a:pt x="1" y="0"/>
                  </a:lnTo>
                  <a:lnTo>
                    <a:pt x="0" y="1"/>
                  </a:lnTo>
                  <a:lnTo>
                    <a:pt x="11" y="13"/>
                  </a:lnTo>
                  <a:lnTo>
                    <a:pt x="4" y="4"/>
                  </a:lnTo>
                  <a:lnTo>
                    <a:pt x="15" y="7"/>
                  </a:lnTo>
                  <a:lnTo>
                    <a:pt x="11" y="13"/>
                  </a:lnTo>
                  <a:lnTo>
                    <a:pt x="0" y="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1" name="Freeform 36"/>
            <p:cNvSpPr>
              <a:spLocks/>
            </p:cNvSpPr>
            <p:nvPr/>
          </p:nvSpPr>
          <p:spPr bwMode="auto">
            <a:xfrm>
              <a:off x="527" y="448"/>
              <a:ext cx="29" cy="29"/>
            </a:xfrm>
            <a:custGeom>
              <a:avLst/>
              <a:gdLst>
                <a:gd name="T0" fmla="*/ 0 w 29"/>
                <a:gd name="T1" fmla="*/ 16 h 29"/>
                <a:gd name="T2" fmla="*/ 1 w 29"/>
                <a:gd name="T3" fmla="*/ 16 h 29"/>
                <a:gd name="T4" fmla="*/ 3 w 29"/>
                <a:gd name="T5" fmla="*/ 15 h 29"/>
                <a:gd name="T6" fmla="*/ 5 w 29"/>
                <a:gd name="T7" fmla="*/ 15 h 29"/>
                <a:gd name="T8" fmla="*/ 21 w 29"/>
                <a:gd name="T9" fmla="*/ 24 h 29"/>
                <a:gd name="T10" fmla="*/ 23 w 29"/>
                <a:gd name="T11" fmla="*/ 25 h 29"/>
                <a:gd name="T12" fmla="*/ 23 w 29"/>
                <a:gd name="T13" fmla="*/ 26 h 29"/>
                <a:gd name="T14" fmla="*/ 23 w 29"/>
                <a:gd name="T15" fmla="*/ 28 h 29"/>
                <a:gd name="T16" fmla="*/ 23 w 29"/>
                <a:gd name="T17" fmla="*/ 28 h 29"/>
                <a:gd name="T18" fmla="*/ 28 w 29"/>
                <a:gd name="T19" fmla="*/ 19 h 29"/>
                <a:gd name="T20" fmla="*/ 27 w 29"/>
                <a:gd name="T21" fmla="*/ 19 h 29"/>
                <a:gd name="T22" fmla="*/ 26 w 29"/>
                <a:gd name="T23" fmla="*/ 21 h 29"/>
                <a:gd name="T24" fmla="*/ 23 w 29"/>
                <a:gd name="T25" fmla="*/ 20 h 29"/>
                <a:gd name="T26" fmla="*/ 15 w 29"/>
                <a:gd name="T27" fmla="*/ 16 h 29"/>
                <a:gd name="T28" fmla="*/ 18 w 29"/>
                <a:gd name="T29" fmla="*/ 12 h 29"/>
                <a:gd name="T30" fmla="*/ 19 w 29"/>
                <a:gd name="T31" fmla="*/ 11 h 29"/>
                <a:gd name="T32" fmla="*/ 20 w 29"/>
                <a:gd name="T33" fmla="*/ 10 h 29"/>
                <a:gd name="T34" fmla="*/ 21 w 29"/>
                <a:gd name="T35" fmla="*/ 9 h 29"/>
                <a:gd name="T36" fmla="*/ 24 w 29"/>
                <a:gd name="T37" fmla="*/ 10 h 29"/>
                <a:gd name="T38" fmla="*/ 24 w 29"/>
                <a:gd name="T39" fmla="*/ 9 h 29"/>
                <a:gd name="T40" fmla="*/ 15 w 29"/>
                <a:gd name="T41" fmla="*/ 5 h 29"/>
                <a:gd name="T42" fmla="*/ 15 w 29"/>
                <a:gd name="T43" fmla="*/ 6 h 29"/>
                <a:gd name="T44" fmla="*/ 17 w 29"/>
                <a:gd name="T45" fmla="*/ 7 h 29"/>
                <a:gd name="T46" fmla="*/ 17 w 29"/>
                <a:gd name="T47" fmla="*/ 8 h 29"/>
                <a:gd name="T48" fmla="*/ 16 w 29"/>
                <a:gd name="T49" fmla="*/ 11 h 29"/>
                <a:gd name="T50" fmla="*/ 14 w 29"/>
                <a:gd name="T51" fmla="*/ 15 h 29"/>
                <a:gd name="T52" fmla="*/ 6 w 29"/>
                <a:gd name="T53" fmla="*/ 11 h 29"/>
                <a:gd name="T54" fmla="*/ 5 w 29"/>
                <a:gd name="T55" fmla="*/ 11 h 29"/>
                <a:gd name="T56" fmla="*/ 5 w 29"/>
                <a:gd name="T57" fmla="*/ 10 h 29"/>
                <a:gd name="T58" fmla="*/ 7 w 29"/>
                <a:gd name="T59" fmla="*/ 6 h 29"/>
                <a:gd name="T60" fmla="*/ 10 w 29"/>
                <a:gd name="T61" fmla="*/ 3 h 29"/>
                <a:gd name="T62" fmla="*/ 12 w 29"/>
                <a:gd name="T63" fmla="*/ 2 h 29"/>
                <a:gd name="T64" fmla="*/ 14 w 29"/>
                <a:gd name="T65" fmla="*/ 3 h 29"/>
                <a:gd name="T66" fmla="*/ 15 w 29"/>
                <a:gd name="T67" fmla="*/ 2 h 29"/>
                <a:gd name="T68" fmla="*/ 10 w 29"/>
                <a:gd name="T69" fmla="*/ 0 h 29"/>
                <a:gd name="T70" fmla="*/ 0 w 29"/>
                <a:gd name="T71" fmla="*/ 16 h 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29"/>
                <a:gd name="T110" fmla="*/ 29 w 29"/>
                <a:gd name="T111" fmla="*/ 29 h 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29">
                  <a:moveTo>
                    <a:pt x="0" y="16"/>
                  </a:moveTo>
                  <a:lnTo>
                    <a:pt x="1" y="16"/>
                  </a:lnTo>
                  <a:lnTo>
                    <a:pt x="3" y="15"/>
                  </a:lnTo>
                  <a:lnTo>
                    <a:pt x="5" y="15"/>
                  </a:lnTo>
                  <a:lnTo>
                    <a:pt x="21" y="24"/>
                  </a:lnTo>
                  <a:lnTo>
                    <a:pt x="23" y="25"/>
                  </a:lnTo>
                  <a:lnTo>
                    <a:pt x="23" y="26"/>
                  </a:lnTo>
                  <a:lnTo>
                    <a:pt x="23" y="28"/>
                  </a:lnTo>
                  <a:lnTo>
                    <a:pt x="28" y="19"/>
                  </a:lnTo>
                  <a:lnTo>
                    <a:pt x="27" y="19"/>
                  </a:lnTo>
                  <a:lnTo>
                    <a:pt x="26" y="21"/>
                  </a:lnTo>
                  <a:lnTo>
                    <a:pt x="23" y="20"/>
                  </a:lnTo>
                  <a:lnTo>
                    <a:pt x="15" y="16"/>
                  </a:lnTo>
                  <a:lnTo>
                    <a:pt x="18" y="12"/>
                  </a:lnTo>
                  <a:lnTo>
                    <a:pt x="19" y="11"/>
                  </a:lnTo>
                  <a:lnTo>
                    <a:pt x="20" y="10"/>
                  </a:lnTo>
                  <a:lnTo>
                    <a:pt x="21" y="9"/>
                  </a:lnTo>
                  <a:lnTo>
                    <a:pt x="24" y="10"/>
                  </a:lnTo>
                  <a:lnTo>
                    <a:pt x="24" y="9"/>
                  </a:lnTo>
                  <a:lnTo>
                    <a:pt x="15" y="5"/>
                  </a:lnTo>
                  <a:lnTo>
                    <a:pt x="15" y="6"/>
                  </a:lnTo>
                  <a:lnTo>
                    <a:pt x="17" y="7"/>
                  </a:lnTo>
                  <a:lnTo>
                    <a:pt x="17" y="8"/>
                  </a:lnTo>
                  <a:lnTo>
                    <a:pt x="16" y="11"/>
                  </a:lnTo>
                  <a:lnTo>
                    <a:pt x="14" y="15"/>
                  </a:lnTo>
                  <a:lnTo>
                    <a:pt x="6" y="11"/>
                  </a:lnTo>
                  <a:lnTo>
                    <a:pt x="5" y="11"/>
                  </a:lnTo>
                  <a:lnTo>
                    <a:pt x="5" y="10"/>
                  </a:lnTo>
                  <a:lnTo>
                    <a:pt x="7" y="6"/>
                  </a:lnTo>
                  <a:lnTo>
                    <a:pt x="10" y="3"/>
                  </a:lnTo>
                  <a:lnTo>
                    <a:pt x="12" y="2"/>
                  </a:lnTo>
                  <a:lnTo>
                    <a:pt x="14" y="3"/>
                  </a:lnTo>
                  <a:lnTo>
                    <a:pt x="15" y="2"/>
                  </a:lnTo>
                  <a:lnTo>
                    <a:pt x="10" y="0"/>
                  </a:lnTo>
                  <a:lnTo>
                    <a:pt x="0" y="1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2" name="Freeform 37"/>
            <p:cNvSpPr>
              <a:spLocks/>
            </p:cNvSpPr>
            <p:nvPr/>
          </p:nvSpPr>
          <p:spPr bwMode="auto">
            <a:xfrm>
              <a:off x="538" y="428"/>
              <a:ext cx="28" cy="28"/>
            </a:xfrm>
            <a:custGeom>
              <a:avLst/>
              <a:gdLst>
                <a:gd name="T0" fmla="*/ 0 w 28"/>
                <a:gd name="T1" fmla="*/ 17 h 28"/>
                <a:gd name="T2" fmla="*/ 1 w 28"/>
                <a:gd name="T3" fmla="*/ 17 h 28"/>
                <a:gd name="T4" fmla="*/ 2 w 28"/>
                <a:gd name="T5" fmla="*/ 15 h 28"/>
                <a:gd name="T6" fmla="*/ 5 w 28"/>
                <a:gd name="T7" fmla="*/ 16 h 28"/>
                <a:gd name="T8" fmla="*/ 21 w 28"/>
                <a:gd name="T9" fmla="*/ 23 h 28"/>
                <a:gd name="T10" fmla="*/ 23 w 28"/>
                <a:gd name="T11" fmla="*/ 25 h 28"/>
                <a:gd name="T12" fmla="*/ 23 w 28"/>
                <a:gd name="T13" fmla="*/ 26 h 28"/>
                <a:gd name="T14" fmla="*/ 23 w 28"/>
                <a:gd name="T15" fmla="*/ 27 h 28"/>
                <a:gd name="T16" fmla="*/ 23 w 28"/>
                <a:gd name="T17" fmla="*/ 27 h 28"/>
                <a:gd name="T18" fmla="*/ 27 w 28"/>
                <a:gd name="T19" fmla="*/ 18 h 28"/>
                <a:gd name="T20" fmla="*/ 26 w 28"/>
                <a:gd name="T21" fmla="*/ 18 h 28"/>
                <a:gd name="T22" fmla="*/ 25 w 28"/>
                <a:gd name="T23" fmla="*/ 20 h 28"/>
                <a:gd name="T24" fmla="*/ 24 w 28"/>
                <a:gd name="T25" fmla="*/ 20 h 28"/>
                <a:gd name="T26" fmla="*/ 23 w 28"/>
                <a:gd name="T27" fmla="*/ 20 h 28"/>
                <a:gd name="T28" fmla="*/ 14 w 28"/>
                <a:gd name="T29" fmla="*/ 16 h 28"/>
                <a:gd name="T30" fmla="*/ 16 w 28"/>
                <a:gd name="T31" fmla="*/ 12 h 28"/>
                <a:gd name="T32" fmla="*/ 17 w 28"/>
                <a:gd name="T33" fmla="*/ 10 h 28"/>
                <a:gd name="T34" fmla="*/ 18 w 28"/>
                <a:gd name="T35" fmla="*/ 9 h 28"/>
                <a:gd name="T36" fmla="*/ 20 w 28"/>
                <a:gd name="T37" fmla="*/ 9 h 28"/>
                <a:gd name="T38" fmla="*/ 22 w 28"/>
                <a:gd name="T39" fmla="*/ 9 h 28"/>
                <a:gd name="T40" fmla="*/ 22 w 28"/>
                <a:gd name="T41" fmla="*/ 8 h 28"/>
                <a:gd name="T42" fmla="*/ 14 w 28"/>
                <a:gd name="T43" fmla="*/ 5 h 28"/>
                <a:gd name="T44" fmla="*/ 14 w 28"/>
                <a:gd name="T45" fmla="*/ 5 h 28"/>
                <a:gd name="T46" fmla="*/ 15 w 28"/>
                <a:gd name="T47" fmla="*/ 7 h 28"/>
                <a:gd name="T48" fmla="*/ 16 w 28"/>
                <a:gd name="T49" fmla="*/ 8 h 28"/>
                <a:gd name="T50" fmla="*/ 15 w 28"/>
                <a:gd name="T51" fmla="*/ 11 h 28"/>
                <a:gd name="T52" fmla="*/ 13 w 28"/>
                <a:gd name="T53" fmla="*/ 15 h 28"/>
                <a:gd name="T54" fmla="*/ 5 w 28"/>
                <a:gd name="T55" fmla="*/ 12 h 28"/>
                <a:gd name="T56" fmla="*/ 4 w 28"/>
                <a:gd name="T57" fmla="*/ 11 h 28"/>
                <a:gd name="T58" fmla="*/ 4 w 28"/>
                <a:gd name="T59" fmla="*/ 10 h 28"/>
                <a:gd name="T60" fmla="*/ 6 w 28"/>
                <a:gd name="T61" fmla="*/ 7 h 28"/>
                <a:gd name="T62" fmla="*/ 9 w 28"/>
                <a:gd name="T63" fmla="*/ 3 h 28"/>
                <a:gd name="T64" fmla="*/ 10 w 28"/>
                <a:gd name="T65" fmla="*/ 3 h 28"/>
                <a:gd name="T66" fmla="*/ 13 w 28"/>
                <a:gd name="T67" fmla="*/ 3 h 28"/>
                <a:gd name="T68" fmla="*/ 13 w 28"/>
                <a:gd name="T69" fmla="*/ 2 h 28"/>
                <a:gd name="T70" fmla="*/ 8 w 28"/>
                <a:gd name="T71" fmla="*/ 0 h 28"/>
                <a:gd name="T72" fmla="*/ 0 w 28"/>
                <a:gd name="T73" fmla="*/ 17 h 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
                <a:gd name="T112" fmla="*/ 0 h 28"/>
                <a:gd name="T113" fmla="*/ 28 w 28"/>
                <a:gd name="T114" fmla="*/ 28 h 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 h="28">
                  <a:moveTo>
                    <a:pt x="0" y="17"/>
                  </a:moveTo>
                  <a:lnTo>
                    <a:pt x="1" y="17"/>
                  </a:lnTo>
                  <a:lnTo>
                    <a:pt x="2" y="15"/>
                  </a:lnTo>
                  <a:lnTo>
                    <a:pt x="5" y="16"/>
                  </a:lnTo>
                  <a:lnTo>
                    <a:pt x="21" y="23"/>
                  </a:lnTo>
                  <a:lnTo>
                    <a:pt x="23" y="25"/>
                  </a:lnTo>
                  <a:lnTo>
                    <a:pt x="23" y="26"/>
                  </a:lnTo>
                  <a:lnTo>
                    <a:pt x="23" y="27"/>
                  </a:lnTo>
                  <a:lnTo>
                    <a:pt x="27" y="18"/>
                  </a:lnTo>
                  <a:lnTo>
                    <a:pt x="26" y="18"/>
                  </a:lnTo>
                  <a:lnTo>
                    <a:pt x="25" y="20"/>
                  </a:lnTo>
                  <a:lnTo>
                    <a:pt x="24" y="20"/>
                  </a:lnTo>
                  <a:lnTo>
                    <a:pt x="23" y="20"/>
                  </a:lnTo>
                  <a:lnTo>
                    <a:pt x="14" y="16"/>
                  </a:lnTo>
                  <a:lnTo>
                    <a:pt x="16" y="12"/>
                  </a:lnTo>
                  <a:lnTo>
                    <a:pt x="17" y="10"/>
                  </a:lnTo>
                  <a:lnTo>
                    <a:pt x="18" y="9"/>
                  </a:lnTo>
                  <a:lnTo>
                    <a:pt x="20" y="9"/>
                  </a:lnTo>
                  <a:lnTo>
                    <a:pt x="22" y="9"/>
                  </a:lnTo>
                  <a:lnTo>
                    <a:pt x="22" y="8"/>
                  </a:lnTo>
                  <a:lnTo>
                    <a:pt x="14" y="5"/>
                  </a:lnTo>
                  <a:lnTo>
                    <a:pt x="15" y="7"/>
                  </a:lnTo>
                  <a:lnTo>
                    <a:pt x="16" y="8"/>
                  </a:lnTo>
                  <a:lnTo>
                    <a:pt x="15" y="11"/>
                  </a:lnTo>
                  <a:lnTo>
                    <a:pt x="13" y="15"/>
                  </a:lnTo>
                  <a:lnTo>
                    <a:pt x="5" y="12"/>
                  </a:lnTo>
                  <a:lnTo>
                    <a:pt x="4" y="11"/>
                  </a:lnTo>
                  <a:lnTo>
                    <a:pt x="4" y="10"/>
                  </a:lnTo>
                  <a:lnTo>
                    <a:pt x="6" y="7"/>
                  </a:lnTo>
                  <a:lnTo>
                    <a:pt x="9" y="3"/>
                  </a:lnTo>
                  <a:lnTo>
                    <a:pt x="10" y="3"/>
                  </a:lnTo>
                  <a:lnTo>
                    <a:pt x="13" y="3"/>
                  </a:lnTo>
                  <a:lnTo>
                    <a:pt x="13" y="2"/>
                  </a:lnTo>
                  <a:lnTo>
                    <a:pt x="8" y="0"/>
                  </a:lnTo>
                  <a:lnTo>
                    <a:pt x="0" y="17"/>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3" name="Freeform 38"/>
            <p:cNvSpPr>
              <a:spLocks/>
            </p:cNvSpPr>
            <p:nvPr/>
          </p:nvSpPr>
          <p:spPr bwMode="auto">
            <a:xfrm>
              <a:off x="551" y="414"/>
              <a:ext cx="28" cy="23"/>
            </a:xfrm>
            <a:custGeom>
              <a:avLst/>
              <a:gdLst>
                <a:gd name="T0" fmla="*/ 0 w 28"/>
                <a:gd name="T1" fmla="*/ 3 h 23"/>
                <a:gd name="T2" fmla="*/ 17 w 28"/>
                <a:gd name="T3" fmla="*/ 18 h 23"/>
                <a:gd name="T4" fmla="*/ 18 w 28"/>
                <a:gd name="T5" fmla="*/ 20 h 23"/>
                <a:gd name="T6" fmla="*/ 19 w 28"/>
                <a:gd name="T7" fmla="*/ 22 h 23"/>
                <a:gd name="T8" fmla="*/ 19 w 28"/>
                <a:gd name="T9" fmla="*/ 22 h 23"/>
                <a:gd name="T10" fmla="*/ 21 w 28"/>
                <a:gd name="T11" fmla="*/ 16 h 23"/>
                <a:gd name="T12" fmla="*/ 21 w 28"/>
                <a:gd name="T13" fmla="*/ 16 h 23"/>
                <a:gd name="T14" fmla="*/ 20 w 28"/>
                <a:gd name="T15" fmla="*/ 17 h 23"/>
                <a:gd name="T16" fmla="*/ 20 w 28"/>
                <a:gd name="T17" fmla="*/ 18 h 23"/>
                <a:gd name="T18" fmla="*/ 17 w 28"/>
                <a:gd name="T19" fmla="*/ 16 h 23"/>
                <a:gd name="T20" fmla="*/ 14 w 28"/>
                <a:gd name="T21" fmla="*/ 14 h 23"/>
                <a:gd name="T22" fmla="*/ 17 w 28"/>
                <a:gd name="T23" fmla="*/ 6 h 23"/>
                <a:gd name="T24" fmla="*/ 21 w 28"/>
                <a:gd name="T25" fmla="*/ 6 h 23"/>
                <a:gd name="T26" fmla="*/ 23 w 28"/>
                <a:gd name="T27" fmla="*/ 6 h 23"/>
                <a:gd name="T28" fmla="*/ 24 w 28"/>
                <a:gd name="T29" fmla="*/ 6 h 23"/>
                <a:gd name="T30" fmla="*/ 24 w 28"/>
                <a:gd name="T31" fmla="*/ 7 h 23"/>
                <a:gd name="T32" fmla="*/ 24 w 28"/>
                <a:gd name="T33" fmla="*/ 8 h 23"/>
                <a:gd name="T34" fmla="*/ 24 w 28"/>
                <a:gd name="T35" fmla="*/ 8 h 23"/>
                <a:gd name="T36" fmla="*/ 27 w 28"/>
                <a:gd name="T37" fmla="*/ 0 h 23"/>
                <a:gd name="T38" fmla="*/ 26 w 28"/>
                <a:gd name="T39" fmla="*/ 0 h 23"/>
                <a:gd name="T40" fmla="*/ 25 w 28"/>
                <a:gd name="T41" fmla="*/ 2 h 23"/>
                <a:gd name="T42" fmla="*/ 23 w 28"/>
                <a:gd name="T43" fmla="*/ 2 h 23"/>
                <a:gd name="T44" fmla="*/ 0 w 28"/>
                <a:gd name="T45" fmla="*/ 3 h 23"/>
                <a:gd name="T46" fmla="*/ 0 w 28"/>
                <a:gd name="T47" fmla="*/ 3 h 23"/>
                <a:gd name="T48" fmla="*/ 13 w 28"/>
                <a:gd name="T49" fmla="*/ 13 h 23"/>
                <a:gd name="T50" fmla="*/ 5 w 28"/>
                <a:gd name="T51" fmla="*/ 6 h 23"/>
                <a:gd name="T52" fmla="*/ 15 w 28"/>
                <a:gd name="T53" fmla="*/ 6 h 23"/>
                <a:gd name="T54" fmla="*/ 13 w 28"/>
                <a:gd name="T55" fmla="*/ 13 h 23"/>
                <a:gd name="T56" fmla="*/ 0 w 28"/>
                <a:gd name="T57" fmla="*/ 3 h 2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23"/>
                <a:gd name="T89" fmla="*/ 28 w 28"/>
                <a:gd name="T90" fmla="*/ 23 h 2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23">
                  <a:moveTo>
                    <a:pt x="0" y="3"/>
                  </a:moveTo>
                  <a:lnTo>
                    <a:pt x="17" y="18"/>
                  </a:lnTo>
                  <a:lnTo>
                    <a:pt x="18" y="20"/>
                  </a:lnTo>
                  <a:lnTo>
                    <a:pt x="19" y="22"/>
                  </a:lnTo>
                  <a:lnTo>
                    <a:pt x="21" y="16"/>
                  </a:lnTo>
                  <a:lnTo>
                    <a:pt x="20" y="17"/>
                  </a:lnTo>
                  <a:lnTo>
                    <a:pt x="20" y="18"/>
                  </a:lnTo>
                  <a:lnTo>
                    <a:pt x="17" y="16"/>
                  </a:lnTo>
                  <a:lnTo>
                    <a:pt x="14" y="14"/>
                  </a:lnTo>
                  <a:lnTo>
                    <a:pt x="17" y="6"/>
                  </a:lnTo>
                  <a:lnTo>
                    <a:pt x="21" y="6"/>
                  </a:lnTo>
                  <a:lnTo>
                    <a:pt x="23" y="6"/>
                  </a:lnTo>
                  <a:lnTo>
                    <a:pt x="24" y="6"/>
                  </a:lnTo>
                  <a:lnTo>
                    <a:pt x="24" y="7"/>
                  </a:lnTo>
                  <a:lnTo>
                    <a:pt x="24" y="8"/>
                  </a:lnTo>
                  <a:lnTo>
                    <a:pt x="27" y="0"/>
                  </a:lnTo>
                  <a:lnTo>
                    <a:pt x="26" y="0"/>
                  </a:lnTo>
                  <a:lnTo>
                    <a:pt x="25" y="2"/>
                  </a:lnTo>
                  <a:lnTo>
                    <a:pt x="23" y="2"/>
                  </a:lnTo>
                  <a:lnTo>
                    <a:pt x="0" y="3"/>
                  </a:lnTo>
                  <a:lnTo>
                    <a:pt x="13" y="13"/>
                  </a:lnTo>
                  <a:lnTo>
                    <a:pt x="5" y="6"/>
                  </a:lnTo>
                  <a:lnTo>
                    <a:pt x="15" y="6"/>
                  </a:lnTo>
                  <a:lnTo>
                    <a:pt x="13" y="13"/>
                  </a:lnTo>
                  <a:lnTo>
                    <a:pt x="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4" name="Freeform 39"/>
            <p:cNvSpPr>
              <a:spLocks/>
            </p:cNvSpPr>
            <p:nvPr/>
          </p:nvSpPr>
          <p:spPr bwMode="auto">
            <a:xfrm>
              <a:off x="554" y="394"/>
              <a:ext cx="30" cy="16"/>
            </a:xfrm>
            <a:custGeom>
              <a:avLst/>
              <a:gdLst>
                <a:gd name="T0" fmla="*/ 0 w 30"/>
                <a:gd name="T1" fmla="*/ 9 h 16"/>
                <a:gd name="T2" fmla="*/ 1 w 30"/>
                <a:gd name="T3" fmla="*/ 9 h 16"/>
                <a:gd name="T4" fmla="*/ 3 w 30"/>
                <a:gd name="T5" fmla="*/ 7 h 16"/>
                <a:gd name="T6" fmla="*/ 5 w 30"/>
                <a:gd name="T7" fmla="*/ 7 h 16"/>
                <a:gd name="T8" fmla="*/ 23 w 30"/>
                <a:gd name="T9" fmla="*/ 11 h 16"/>
                <a:gd name="T10" fmla="*/ 25 w 30"/>
                <a:gd name="T11" fmla="*/ 12 h 16"/>
                <a:gd name="T12" fmla="*/ 26 w 30"/>
                <a:gd name="T13" fmla="*/ 13 h 16"/>
                <a:gd name="T14" fmla="*/ 26 w 30"/>
                <a:gd name="T15" fmla="*/ 13 h 16"/>
                <a:gd name="T16" fmla="*/ 26 w 30"/>
                <a:gd name="T17" fmla="*/ 15 h 16"/>
                <a:gd name="T18" fmla="*/ 26 w 30"/>
                <a:gd name="T19" fmla="*/ 15 h 16"/>
                <a:gd name="T20" fmla="*/ 29 w 30"/>
                <a:gd name="T21" fmla="*/ 6 h 16"/>
                <a:gd name="T22" fmla="*/ 28 w 30"/>
                <a:gd name="T23" fmla="*/ 6 h 16"/>
                <a:gd name="T24" fmla="*/ 27 w 30"/>
                <a:gd name="T25" fmla="*/ 8 h 16"/>
                <a:gd name="T26" fmla="*/ 24 w 30"/>
                <a:gd name="T27" fmla="*/ 8 h 16"/>
                <a:gd name="T28" fmla="*/ 6 w 30"/>
                <a:gd name="T29" fmla="*/ 4 h 16"/>
                <a:gd name="T30" fmla="*/ 4 w 30"/>
                <a:gd name="T31" fmla="*/ 3 h 16"/>
                <a:gd name="T32" fmla="*/ 3 w 30"/>
                <a:gd name="T33" fmla="*/ 2 h 16"/>
                <a:gd name="T34" fmla="*/ 3 w 30"/>
                <a:gd name="T35" fmla="*/ 0 h 16"/>
                <a:gd name="T36" fmla="*/ 3 w 30"/>
                <a:gd name="T37" fmla="*/ 0 h 16"/>
                <a:gd name="T38" fmla="*/ 0 w 30"/>
                <a:gd name="T39" fmla="*/ 9 h 1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16"/>
                <a:gd name="T62" fmla="*/ 30 w 30"/>
                <a:gd name="T63" fmla="*/ 16 h 1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16">
                  <a:moveTo>
                    <a:pt x="0" y="9"/>
                  </a:moveTo>
                  <a:lnTo>
                    <a:pt x="1" y="9"/>
                  </a:lnTo>
                  <a:lnTo>
                    <a:pt x="3" y="7"/>
                  </a:lnTo>
                  <a:lnTo>
                    <a:pt x="5" y="7"/>
                  </a:lnTo>
                  <a:lnTo>
                    <a:pt x="23" y="11"/>
                  </a:lnTo>
                  <a:lnTo>
                    <a:pt x="25" y="12"/>
                  </a:lnTo>
                  <a:lnTo>
                    <a:pt x="26" y="13"/>
                  </a:lnTo>
                  <a:lnTo>
                    <a:pt x="26" y="15"/>
                  </a:lnTo>
                  <a:lnTo>
                    <a:pt x="29" y="6"/>
                  </a:lnTo>
                  <a:lnTo>
                    <a:pt x="28" y="6"/>
                  </a:lnTo>
                  <a:lnTo>
                    <a:pt x="27" y="8"/>
                  </a:lnTo>
                  <a:lnTo>
                    <a:pt x="24" y="8"/>
                  </a:lnTo>
                  <a:lnTo>
                    <a:pt x="6" y="4"/>
                  </a:lnTo>
                  <a:lnTo>
                    <a:pt x="4" y="3"/>
                  </a:lnTo>
                  <a:lnTo>
                    <a:pt x="3" y="2"/>
                  </a:lnTo>
                  <a:lnTo>
                    <a:pt x="3"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5" name="Freeform 40"/>
            <p:cNvSpPr>
              <a:spLocks/>
            </p:cNvSpPr>
            <p:nvPr/>
          </p:nvSpPr>
          <p:spPr bwMode="auto">
            <a:xfrm>
              <a:off x="557" y="374"/>
              <a:ext cx="32" cy="23"/>
            </a:xfrm>
            <a:custGeom>
              <a:avLst/>
              <a:gdLst>
                <a:gd name="T0" fmla="*/ 5 w 32"/>
                <a:gd name="T1" fmla="*/ 15 h 23"/>
                <a:gd name="T2" fmla="*/ 23 w 32"/>
                <a:gd name="T3" fmla="*/ 18 h 23"/>
                <a:gd name="T4" fmla="*/ 26 w 32"/>
                <a:gd name="T5" fmla="*/ 19 h 23"/>
                <a:gd name="T6" fmla="*/ 26 w 32"/>
                <a:gd name="T7" fmla="*/ 20 h 23"/>
                <a:gd name="T8" fmla="*/ 26 w 32"/>
                <a:gd name="T9" fmla="*/ 22 h 23"/>
                <a:gd name="T10" fmla="*/ 27 w 32"/>
                <a:gd name="T11" fmla="*/ 22 h 23"/>
                <a:gd name="T12" fmla="*/ 29 w 32"/>
                <a:gd name="T13" fmla="*/ 13 h 23"/>
                <a:gd name="T14" fmla="*/ 28 w 32"/>
                <a:gd name="T15" fmla="*/ 12 h 23"/>
                <a:gd name="T16" fmla="*/ 28 w 32"/>
                <a:gd name="T17" fmla="*/ 14 h 23"/>
                <a:gd name="T18" fmla="*/ 27 w 32"/>
                <a:gd name="T19" fmla="*/ 15 h 23"/>
                <a:gd name="T20" fmla="*/ 24 w 32"/>
                <a:gd name="T21" fmla="*/ 15 h 23"/>
                <a:gd name="T22" fmla="*/ 16 w 32"/>
                <a:gd name="T23" fmla="*/ 14 h 23"/>
                <a:gd name="T24" fmla="*/ 16 w 32"/>
                <a:gd name="T25" fmla="*/ 12 h 23"/>
                <a:gd name="T26" fmla="*/ 30 w 32"/>
                <a:gd name="T27" fmla="*/ 5 h 23"/>
                <a:gd name="T28" fmla="*/ 31 w 32"/>
                <a:gd name="T29" fmla="*/ 0 h 23"/>
                <a:gd name="T30" fmla="*/ 30 w 32"/>
                <a:gd name="T31" fmla="*/ 0 h 23"/>
                <a:gd name="T32" fmla="*/ 29 w 32"/>
                <a:gd name="T33" fmla="*/ 2 h 23"/>
                <a:gd name="T34" fmla="*/ 26 w 32"/>
                <a:gd name="T35" fmla="*/ 4 h 23"/>
                <a:gd name="T36" fmla="*/ 16 w 32"/>
                <a:gd name="T37" fmla="*/ 8 h 23"/>
                <a:gd name="T38" fmla="*/ 16 w 32"/>
                <a:gd name="T39" fmla="*/ 6 h 23"/>
                <a:gd name="T40" fmla="*/ 15 w 32"/>
                <a:gd name="T41" fmla="*/ 3 h 23"/>
                <a:gd name="T42" fmla="*/ 13 w 32"/>
                <a:gd name="T43" fmla="*/ 2 h 23"/>
                <a:gd name="T44" fmla="*/ 11 w 32"/>
                <a:gd name="T45" fmla="*/ 1 h 23"/>
                <a:gd name="T46" fmla="*/ 9 w 32"/>
                <a:gd name="T47" fmla="*/ 1 h 23"/>
                <a:gd name="T48" fmla="*/ 7 w 32"/>
                <a:gd name="T49" fmla="*/ 1 h 23"/>
                <a:gd name="T50" fmla="*/ 5 w 32"/>
                <a:gd name="T51" fmla="*/ 2 h 23"/>
                <a:gd name="T52" fmla="*/ 4 w 32"/>
                <a:gd name="T53" fmla="*/ 2 h 23"/>
                <a:gd name="T54" fmla="*/ 3 w 32"/>
                <a:gd name="T55" fmla="*/ 5 h 23"/>
                <a:gd name="T56" fmla="*/ 2 w 32"/>
                <a:gd name="T57" fmla="*/ 8 h 23"/>
                <a:gd name="T58" fmla="*/ 0 w 32"/>
                <a:gd name="T59" fmla="*/ 18 h 23"/>
                <a:gd name="T60" fmla="*/ 1 w 32"/>
                <a:gd name="T61" fmla="*/ 18 h 23"/>
                <a:gd name="T62" fmla="*/ 1 w 32"/>
                <a:gd name="T63" fmla="*/ 16 h 23"/>
                <a:gd name="T64" fmla="*/ 2 w 32"/>
                <a:gd name="T65" fmla="*/ 15 h 23"/>
                <a:gd name="T66" fmla="*/ 3 w 32"/>
                <a:gd name="T67" fmla="*/ 15 h 23"/>
                <a:gd name="T68" fmla="*/ 5 w 32"/>
                <a:gd name="T69" fmla="*/ 15 h 23"/>
                <a:gd name="T70" fmla="*/ 14 w 32"/>
                <a:gd name="T71" fmla="*/ 13 h 23"/>
                <a:gd name="T72" fmla="*/ 4 w 32"/>
                <a:gd name="T73" fmla="*/ 12 h 23"/>
                <a:gd name="T74" fmla="*/ 3 w 32"/>
                <a:gd name="T75" fmla="*/ 11 h 23"/>
                <a:gd name="T76" fmla="*/ 3 w 32"/>
                <a:gd name="T77" fmla="*/ 10 h 23"/>
                <a:gd name="T78" fmla="*/ 3 w 32"/>
                <a:gd name="T79" fmla="*/ 9 h 23"/>
                <a:gd name="T80" fmla="*/ 4 w 32"/>
                <a:gd name="T81" fmla="*/ 7 h 23"/>
                <a:gd name="T82" fmla="*/ 5 w 32"/>
                <a:gd name="T83" fmla="*/ 5 h 23"/>
                <a:gd name="T84" fmla="*/ 7 w 32"/>
                <a:gd name="T85" fmla="*/ 4 h 23"/>
                <a:gd name="T86" fmla="*/ 10 w 32"/>
                <a:gd name="T87" fmla="*/ 4 h 23"/>
                <a:gd name="T88" fmla="*/ 13 w 32"/>
                <a:gd name="T89" fmla="*/ 6 h 23"/>
                <a:gd name="T90" fmla="*/ 14 w 32"/>
                <a:gd name="T91" fmla="*/ 8 h 23"/>
                <a:gd name="T92" fmla="*/ 15 w 32"/>
                <a:gd name="T93" fmla="*/ 10 h 23"/>
                <a:gd name="T94" fmla="*/ 14 w 32"/>
                <a:gd name="T95" fmla="*/ 13 h 23"/>
                <a:gd name="T96" fmla="*/ 5 w 32"/>
                <a:gd name="T97" fmla="*/ 15 h 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2"/>
                <a:gd name="T148" fmla="*/ 0 h 23"/>
                <a:gd name="T149" fmla="*/ 32 w 32"/>
                <a:gd name="T150" fmla="*/ 23 h 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2" h="23">
                  <a:moveTo>
                    <a:pt x="5" y="15"/>
                  </a:moveTo>
                  <a:lnTo>
                    <a:pt x="23" y="18"/>
                  </a:lnTo>
                  <a:lnTo>
                    <a:pt x="26" y="19"/>
                  </a:lnTo>
                  <a:lnTo>
                    <a:pt x="26" y="20"/>
                  </a:lnTo>
                  <a:lnTo>
                    <a:pt x="26" y="22"/>
                  </a:lnTo>
                  <a:lnTo>
                    <a:pt x="27" y="22"/>
                  </a:lnTo>
                  <a:lnTo>
                    <a:pt x="29" y="13"/>
                  </a:lnTo>
                  <a:lnTo>
                    <a:pt x="28" y="12"/>
                  </a:lnTo>
                  <a:lnTo>
                    <a:pt x="28" y="14"/>
                  </a:lnTo>
                  <a:lnTo>
                    <a:pt x="27" y="15"/>
                  </a:lnTo>
                  <a:lnTo>
                    <a:pt x="24" y="15"/>
                  </a:lnTo>
                  <a:lnTo>
                    <a:pt x="16" y="14"/>
                  </a:lnTo>
                  <a:lnTo>
                    <a:pt x="16" y="12"/>
                  </a:lnTo>
                  <a:lnTo>
                    <a:pt x="30" y="5"/>
                  </a:lnTo>
                  <a:lnTo>
                    <a:pt x="31" y="0"/>
                  </a:lnTo>
                  <a:lnTo>
                    <a:pt x="30" y="0"/>
                  </a:lnTo>
                  <a:lnTo>
                    <a:pt x="29" y="2"/>
                  </a:lnTo>
                  <a:lnTo>
                    <a:pt x="26" y="4"/>
                  </a:lnTo>
                  <a:lnTo>
                    <a:pt x="16" y="8"/>
                  </a:lnTo>
                  <a:lnTo>
                    <a:pt x="16" y="6"/>
                  </a:lnTo>
                  <a:lnTo>
                    <a:pt x="15" y="3"/>
                  </a:lnTo>
                  <a:lnTo>
                    <a:pt x="13" y="2"/>
                  </a:lnTo>
                  <a:lnTo>
                    <a:pt x="11" y="1"/>
                  </a:lnTo>
                  <a:lnTo>
                    <a:pt x="9" y="1"/>
                  </a:lnTo>
                  <a:lnTo>
                    <a:pt x="7" y="1"/>
                  </a:lnTo>
                  <a:lnTo>
                    <a:pt x="5" y="2"/>
                  </a:lnTo>
                  <a:lnTo>
                    <a:pt x="4" y="2"/>
                  </a:lnTo>
                  <a:lnTo>
                    <a:pt x="3" y="5"/>
                  </a:lnTo>
                  <a:lnTo>
                    <a:pt x="2" y="8"/>
                  </a:lnTo>
                  <a:lnTo>
                    <a:pt x="0" y="18"/>
                  </a:lnTo>
                  <a:lnTo>
                    <a:pt x="1" y="18"/>
                  </a:lnTo>
                  <a:lnTo>
                    <a:pt x="1" y="16"/>
                  </a:lnTo>
                  <a:lnTo>
                    <a:pt x="2" y="15"/>
                  </a:lnTo>
                  <a:lnTo>
                    <a:pt x="3" y="15"/>
                  </a:lnTo>
                  <a:lnTo>
                    <a:pt x="5" y="15"/>
                  </a:lnTo>
                  <a:lnTo>
                    <a:pt x="14" y="13"/>
                  </a:lnTo>
                  <a:lnTo>
                    <a:pt x="4" y="12"/>
                  </a:lnTo>
                  <a:lnTo>
                    <a:pt x="3" y="11"/>
                  </a:lnTo>
                  <a:lnTo>
                    <a:pt x="3" y="10"/>
                  </a:lnTo>
                  <a:lnTo>
                    <a:pt x="3" y="9"/>
                  </a:lnTo>
                  <a:lnTo>
                    <a:pt x="4" y="7"/>
                  </a:lnTo>
                  <a:lnTo>
                    <a:pt x="5" y="5"/>
                  </a:lnTo>
                  <a:lnTo>
                    <a:pt x="7" y="4"/>
                  </a:lnTo>
                  <a:lnTo>
                    <a:pt x="10" y="4"/>
                  </a:lnTo>
                  <a:lnTo>
                    <a:pt x="13" y="6"/>
                  </a:lnTo>
                  <a:lnTo>
                    <a:pt x="14" y="8"/>
                  </a:lnTo>
                  <a:lnTo>
                    <a:pt x="15" y="10"/>
                  </a:lnTo>
                  <a:lnTo>
                    <a:pt x="14" y="13"/>
                  </a:lnTo>
                  <a:lnTo>
                    <a:pt x="5" y="1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46" name="Freeform 41"/>
            <p:cNvSpPr>
              <a:spLocks/>
            </p:cNvSpPr>
            <p:nvPr/>
          </p:nvSpPr>
          <p:spPr bwMode="auto">
            <a:xfrm>
              <a:off x="563" y="354"/>
              <a:ext cx="28" cy="15"/>
            </a:xfrm>
            <a:custGeom>
              <a:avLst/>
              <a:gdLst>
                <a:gd name="T0" fmla="*/ 0 w 28"/>
                <a:gd name="T1" fmla="*/ 0 h 15"/>
                <a:gd name="T2" fmla="*/ 0 w 28"/>
                <a:gd name="T3" fmla="*/ 1 h 15"/>
                <a:gd name="T4" fmla="*/ 1 w 28"/>
                <a:gd name="T5" fmla="*/ 1 h 15"/>
                <a:gd name="T6" fmla="*/ 1 w 28"/>
                <a:gd name="T7" fmla="*/ 2 h 15"/>
                <a:gd name="T8" fmla="*/ 1 w 28"/>
                <a:gd name="T9" fmla="*/ 3 h 15"/>
                <a:gd name="T10" fmla="*/ 0 w 28"/>
                <a:gd name="T11" fmla="*/ 6 h 15"/>
                <a:gd name="T12" fmla="*/ 0 w 28"/>
                <a:gd name="T13" fmla="*/ 8 h 15"/>
                <a:gd name="T14" fmla="*/ 1 w 28"/>
                <a:gd name="T15" fmla="*/ 10 h 15"/>
                <a:gd name="T16" fmla="*/ 3 w 28"/>
                <a:gd name="T17" fmla="*/ 12 h 15"/>
                <a:gd name="T18" fmla="*/ 6 w 28"/>
                <a:gd name="T19" fmla="*/ 12 h 15"/>
                <a:gd name="T20" fmla="*/ 9 w 28"/>
                <a:gd name="T21" fmla="*/ 12 h 15"/>
                <a:gd name="T22" fmla="*/ 11 w 28"/>
                <a:gd name="T23" fmla="*/ 11 h 15"/>
                <a:gd name="T24" fmla="*/ 14 w 28"/>
                <a:gd name="T25" fmla="*/ 8 h 15"/>
                <a:gd name="T26" fmla="*/ 17 w 28"/>
                <a:gd name="T27" fmla="*/ 5 h 15"/>
                <a:gd name="T28" fmla="*/ 19 w 28"/>
                <a:gd name="T29" fmla="*/ 4 h 15"/>
                <a:gd name="T30" fmla="*/ 21 w 28"/>
                <a:gd name="T31" fmla="*/ 3 h 15"/>
                <a:gd name="T32" fmla="*/ 23 w 28"/>
                <a:gd name="T33" fmla="*/ 4 h 15"/>
                <a:gd name="T34" fmla="*/ 24 w 28"/>
                <a:gd name="T35" fmla="*/ 5 h 15"/>
                <a:gd name="T36" fmla="*/ 25 w 28"/>
                <a:gd name="T37" fmla="*/ 6 h 15"/>
                <a:gd name="T38" fmla="*/ 25 w 28"/>
                <a:gd name="T39" fmla="*/ 8 h 15"/>
                <a:gd name="T40" fmla="*/ 24 w 28"/>
                <a:gd name="T41" fmla="*/ 10 h 15"/>
                <a:gd name="T42" fmla="*/ 23 w 28"/>
                <a:gd name="T43" fmla="*/ 11 h 15"/>
                <a:gd name="T44" fmla="*/ 18 w 28"/>
                <a:gd name="T45" fmla="*/ 13 h 15"/>
                <a:gd name="T46" fmla="*/ 18 w 28"/>
                <a:gd name="T47" fmla="*/ 14 h 15"/>
                <a:gd name="T48" fmla="*/ 26 w 28"/>
                <a:gd name="T49" fmla="*/ 14 h 15"/>
                <a:gd name="T50" fmla="*/ 26 w 28"/>
                <a:gd name="T51" fmla="*/ 13 h 15"/>
                <a:gd name="T52" fmla="*/ 25 w 28"/>
                <a:gd name="T53" fmla="*/ 13 h 15"/>
                <a:gd name="T54" fmla="*/ 25 w 28"/>
                <a:gd name="T55" fmla="*/ 12 h 15"/>
                <a:gd name="T56" fmla="*/ 26 w 28"/>
                <a:gd name="T57" fmla="*/ 10 h 15"/>
                <a:gd name="T58" fmla="*/ 27 w 28"/>
                <a:gd name="T59" fmla="*/ 8 h 15"/>
                <a:gd name="T60" fmla="*/ 27 w 28"/>
                <a:gd name="T61" fmla="*/ 5 h 15"/>
                <a:gd name="T62" fmla="*/ 26 w 28"/>
                <a:gd name="T63" fmla="*/ 3 h 15"/>
                <a:gd name="T64" fmla="*/ 23 w 28"/>
                <a:gd name="T65" fmla="*/ 1 h 15"/>
                <a:gd name="T66" fmla="*/ 20 w 28"/>
                <a:gd name="T67" fmla="*/ 0 h 15"/>
                <a:gd name="T68" fmla="*/ 17 w 28"/>
                <a:gd name="T69" fmla="*/ 1 h 15"/>
                <a:gd name="T70" fmla="*/ 15 w 28"/>
                <a:gd name="T71" fmla="*/ 2 h 15"/>
                <a:gd name="T72" fmla="*/ 11 w 28"/>
                <a:gd name="T73" fmla="*/ 6 h 15"/>
                <a:gd name="T74" fmla="*/ 8 w 28"/>
                <a:gd name="T75" fmla="*/ 8 h 15"/>
                <a:gd name="T76" fmla="*/ 6 w 28"/>
                <a:gd name="T77" fmla="*/ 9 h 15"/>
                <a:gd name="T78" fmla="*/ 4 w 28"/>
                <a:gd name="T79" fmla="*/ 9 h 15"/>
                <a:gd name="T80" fmla="*/ 2 w 28"/>
                <a:gd name="T81" fmla="*/ 8 h 15"/>
                <a:gd name="T82" fmla="*/ 1 w 28"/>
                <a:gd name="T83" fmla="*/ 7 h 15"/>
                <a:gd name="T84" fmla="*/ 1 w 28"/>
                <a:gd name="T85" fmla="*/ 6 h 15"/>
                <a:gd name="T86" fmla="*/ 2 w 28"/>
                <a:gd name="T87" fmla="*/ 4 h 15"/>
                <a:gd name="T88" fmla="*/ 4 w 28"/>
                <a:gd name="T89" fmla="*/ 2 h 15"/>
                <a:gd name="T90" fmla="*/ 6 w 28"/>
                <a:gd name="T91" fmla="*/ 1 h 15"/>
                <a:gd name="T92" fmla="*/ 9 w 28"/>
                <a:gd name="T93" fmla="*/ 1 h 15"/>
                <a:gd name="T94" fmla="*/ 9 w 28"/>
                <a:gd name="T95" fmla="*/ 0 h 15"/>
                <a:gd name="T96" fmla="*/ 0 w 28"/>
                <a:gd name="T97" fmla="*/ 0 h 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5"/>
                <a:gd name="T149" fmla="*/ 28 w 28"/>
                <a:gd name="T150" fmla="*/ 15 h 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5">
                  <a:moveTo>
                    <a:pt x="0" y="0"/>
                  </a:moveTo>
                  <a:lnTo>
                    <a:pt x="0" y="1"/>
                  </a:lnTo>
                  <a:lnTo>
                    <a:pt x="1" y="1"/>
                  </a:lnTo>
                  <a:lnTo>
                    <a:pt x="1" y="2"/>
                  </a:lnTo>
                  <a:lnTo>
                    <a:pt x="1" y="3"/>
                  </a:lnTo>
                  <a:lnTo>
                    <a:pt x="0" y="6"/>
                  </a:lnTo>
                  <a:lnTo>
                    <a:pt x="0" y="8"/>
                  </a:lnTo>
                  <a:lnTo>
                    <a:pt x="1" y="10"/>
                  </a:lnTo>
                  <a:lnTo>
                    <a:pt x="3" y="12"/>
                  </a:lnTo>
                  <a:lnTo>
                    <a:pt x="6" y="12"/>
                  </a:lnTo>
                  <a:lnTo>
                    <a:pt x="9" y="12"/>
                  </a:lnTo>
                  <a:lnTo>
                    <a:pt x="11" y="11"/>
                  </a:lnTo>
                  <a:lnTo>
                    <a:pt x="14" y="8"/>
                  </a:lnTo>
                  <a:lnTo>
                    <a:pt x="17" y="5"/>
                  </a:lnTo>
                  <a:lnTo>
                    <a:pt x="19" y="4"/>
                  </a:lnTo>
                  <a:lnTo>
                    <a:pt x="21" y="3"/>
                  </a:lnTo>
                  <a:lnTo>
                    <a:pt x="23" y="4"/>
                  </a:lnTo>
                  <a:lnTo>
                    <a:pt x="24" y="5"/>
                  </a:lnTo>
                  <a:lnTo>
                    <a:pt x="25" y="6"/>
                  </a:lnTo>
                  <a:lnTo>
                    <a:pt x="25" y="8"/>
                  </a:lnTo>
                  <a:lnTo>
                    <a:pt x="24" y="10"/>
                  </a:lnTo>
                  <a:lnTo>
                    <a:pt x="23" y="11"/>
                  </a:lnTo>
                  <a:lnTo>
                    <a:pt x="18" y="13"/>
                  </a:lnTo>
                  <a:lnTo>
                    <a:pt x="18" y="14"/>
                  </a:lnTo>
                  <a:lnTo>
                    <a:pt x="26" y="14"/>
                  </a:lnTo>
                  <a:lnTo>
                    <a:pt x="26" y="13"/>
                  </a:lnTo>
                  <a:lnTo>
                    <a:pt x="25" y="13"/>
                  </a:lnTo>
                  <a:lnTo>
                    <a:pt x="25" y="12"/>
                  </a:lnTo>
                  <a:lnTo>
                    <a:pt x="26" y="10"/>
                  </a:lnTo>
                  <a:lnTo>
                    <a:pt x="27" y="8"/>
                  </a:lnTo>
                  <a:lnTo>
                    <a:pt x="27" y="5"/>
                  </a:lnTo>
                  <a:lnTo>
                    <a:pt x="26" y="3"/>
                  </a:lnTo>
                  <a:lnTo>
                    <a:pt x="23" y="1"/>
                  </a:lnTo>
                  <a:lnTo>
                    <a:pt x="20" y="0"/>
                  </a:lnTo>
                  <a:lnTo>
                    <a:pt x="17" y="1"/>
                  </a:lnTo>
                  <a:lnTo>
                    <a:pt x="15" y="2"/>
                  </a:lnTo>
                  <a:lnTo>
                    <a:pt x="11" y="6"/>
                  </a:lnTo>
                  <a:lnTo>
                    <a:pt x="8" y="8"/>
                  </a:lnTo>
                  <a:lnTo>
                    <a:pt x="6" y="9"/>
                  </a:lnTo>
                  <a:lnTo>
                    <a:pt x="4" y="9"/>
                  </a:lnTo>
                  <a:lnTo>
                    <a:pt x="2" y="8"/>
                  </a:lnTo>
                  <a:lnTo>
                    <a:pt x="1" y="7"/>
                  </a:lnTo>
                  <a:lnTo>
                    <a:pt x="1" y="6"/>
                  </a:lnTo>
                  <a:lnTo>
                    <a:pt x="2" y="4"/>
                  </a:lnTo>
                  <a:lnTo>
                    <a:pt x="4" y="2"/>
                  </a:lnTo>
                  <a:lnTo>
                    <a:pt x="6" y="1"/>
                  </a:lnTo>
                  <a:lnTo>
                    <a:pt x="9" y="1"/>
                  </a:lnTo>
                  <a:lnTo>
                    <a:pt x="9" y="0"/>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47" name="Group 42"/>
            <p:cNvGrpSpPr>
              <a:grpSpLocks/>
            </p:cNvGrpSpPr>
            <p:nvPr/>
          </p:nvGrpSpPr>
          <p:grpSpPr bwMode="auto">
            <a:xfrm>
              <a:off x="132" y="137"/>
              <a:ext cx="26" cy="33"/>
              <a:chOff x="132" y="137"/>
              <a:chExt cx="26" cy="33"/>
            </a:xfrm>
          </p:grpSpPr>
          <p:sp>
            <p:nvSpPr>
              <p:cNvPr id="189" name="Freeform 43"/>
              <p:cNvSpPr>
                <a:spLocks/>
              </p:cNvSpPr>
              <p:nvPr/>
            </p:nvSpPr>
            <p:spPr bwMode="auto">
              <a:xfrm>
                <a:off x="132" y="137"/>
                <a:ext cx="24" cy="31"/>
              </a:xfrm>
              <a:custGeom>
                <a:avLst/>
                <a:gdLst>
                  <a:gd name="T0" fmla="*/ 7 w 24"/>
                  <a:gd name="T1" fmla="*/ 0 h 31"/>
                  <a:gd name="T2" fmla="*/ 7 w 24"/>
                  <a:gd name="T3" fmla="*/ 1 h 31"/>
                  <a:gd name="T4" fmla="*/ 7 w 24"/>
                  <a:gd name="T5" fmla="*/ 2 h 31"/>
                  <a:gd name="T6" fmla="*/ 7 w 24"/>
                  <a:gd name="T7" fmla="*/ 3 h 31"/>
                  <a:gd name="T8" fmla="*/ 5 w 24"/>
                  <a:gd name="T9" fmla="*/ 4 h 31"/>
                  <a:gd name="T10" fmla="*/ 2 w 24"/>
                  <a:gd name="T11" fmla="*/ 5 h 31"/>
                  <a:gd name="T12" fmla="*/ 1 w 24"/>
                  <a:gd name="T13" fmla="*/ 7 h 31"/>
                  <a:gd name="T14" fmla="*/ 0 w 24"/>
                  <a:gd name="T15" fmla="*/ 10 h 31"/>
                  <a:gd name="T16" fmla="*/ 0 w 24"/>
                  <a:gd name="T17" fmla="*/ 12 h 31"/>
                  <a:gd name="T18" fmla="*/ 2 w 24"/>
                  <a:gd name="T19" fmla="*/ 15 h 31"/>
                  <a:gd name="T20" fmla="*/ 4 w 24"/>
                  <a:gd name="T21" fmla="*/ 16 h 31"/>
                  <a:gd name="T22" fmla="*/ 6 w 24"/>
                  <a:gd name="T23" fmla="*/ 17 h 31"/>
                  <a:gd name="T24" fmla="*/ 12 w 24"/>
                  <a:gd name="T25" fmla="*/ 17 h 31"/>
                  <a:gd name="T26" fmla="*/ 16 w 24"/>
                  <a:gd name="T27" fmla="*/ 16 h 31"/>
                  <a:gd name="T28" fmla="*/ 18 w 24"/>
                  <a:gd name="T29" fmla="*/ 16 h 31"/>
                  <a:gd name="T30" fmla="*/ 20 w 24"/>
                  <a:gd name="T31" fmla="*/ 17 h 31"/>
                  <a:gd name="T32" fmla="*/ 20 w 24"/>
                  <a:gd name="T33" fmla="*/ 19 h 31"/>
                  <a:gd name="T34" fmla="*/ 21 w 24"/>
                  <a:gd name="T35" fmla="*/ 21 h 31"/>
                  <a:gd name="T36" fmla="*/ 20 w 24"/>
                  <a:gd name="T37" fmla="*/ 23 h 31"/>
                  <a:gd name="T38" fmla="*/ 19 w 24"/>
                  <a:gd name="T39" fmla="*/ 24 h 31"/>
                  <a:gd name="T40" fmla="*/ 17 w 24"/>
                  <a:gd name="T41" fmla="*/ 25 h 31"/>
                  <a:gd name="T42" fmla="*/ 15 w 24"/>
                  <a:gd name="T43" fmla="*/ 26 h 31"/>
                  <a:gd name="T44" fmla="*/ 9 w 24"/>
                  <a:gd name="T45" fmla="*/ 24 h 31"/>
                  <a:gd name="T46" fmla="*/ 9 w 24"/>
                  <a:gd name="T47" fmla="*/ 25 h 31"/>
                  <a:gd name="T48" fmla="*/ 15 w 24"/>
                  <a:gd name="T49" fmla="*/ 30 h 31"/>
                  <a:gd name="T50" fmla="*/ 16 w 24"/>
                  <a:gd name="T51" fmla="*/ 30 h 31"/>
                  <a:gd name="T52" fmla="*/ 15 w 24"/>
                  <a:gd name="T53" fmla="*/ 29 h 31"/>
                  <a:gd name="T54" fmla="*/ 16 w 24"/>
                  <a:gd name="T55" fmla="*/ 28 h 31"/>
                  <a:gd name="T56" fmla="*/ 18 w 24"/>
                  <a:gd name="T57" fmla="*/ 27 h 31"/>
                  <a:gd name="T58" fmla="*/ 20 w 24"/>
                  <a:gd name="T59" fmla="*/ 25 h 31"/>
                  <a:gd name="T60" fmla="*/ 22 w 24"/>
                  <a:gd name="T61" fmla="*/ 23 h 31"/>
                  <a:gd name="T62" fmla="*/ 23 w 24"/>
                  <a:gd name="T63" fmla="*/ 20 h 31"/>
                  <a:gd name="T64" fmla="*/ 23 w 24"/>
                  <a:gd name="T65" fmla="*/ 17 h 31"/>
                  <a:gd name="T66" fmla="*/ 21 w 24"/>
                  <a:gd name="T67" fmla="*/ 14 h 31"/>
                  <a:gd name="T68" fmla="*/ 19 w 24"/>
                  <a:gd name="T69" fmla="*/ 12 h 31"/>
                  <a:gd name="T70" fmla="*/ 16 w 24"/>
                  <a:gd name="T71" fmla="*/ 12 h 31"/>
                  <a:gd name="T72" fmla="*/ 11 w 24"/>
                  <a:gd name="T73" fmla="*/ 12 h 31"/>
                  <a:gd name="T74" fmla="*/ 7 w 24"/>
                  <a:gd name="T75" fmla="*/ 13 h 31"/>
                  <a:gd name="T76" fmla="*/ 5 w 24"/>
                  <a:gd name="T77" fmla="*/ 12 h 31"/>
                  <a:gd name="T78" fmla="*/ 3 w 24"/>
                  <a:gd name="T79" fmla="*/ 11 h 31"/>
                  <a:gd name="T80" fmla="*/ 2 w 24"/>
                  <a:gd name="T81" fmla="*/ 9 h 31"/>
                  <a:gd name="T82" fmla="*/ 2 w 24"/>
                  <a:gd name="T83" fmla="*/ 7 h 31"/>
                  <a:gd name="T84" fmla="*/ 3 w 24"/>
                  <a:gd name="T85" fmla="*/ 6 h 31"/>
                  <a:gd name="T86" fmla="*/ 5 w 24"/>
                  <a:gd name="T87" fmla="*/ 5 h 31"/>
                  <a:gd name="T88" fmla="*/ 8 w 24"/>
                  <a:gd name="T89" fmla="*/ 4 h 31"/>
                  <a:gd name="T90" fmla="*/ 10 w 24"/>
                  <a:gd name="T91" fmla="*/ 5 h 31"/>
                  <a:gd name="T92" fmla="*/ 12 w 24"/>
                  <a:gd name="T93" fmla="*/ 6 h 31"/>
                  <a:gd name="T94" fmla="*/ 13 w 24"/>
                  <a:gd name="T95" fmla="*/ 6 h 31"/>
                  <a:gd name="T96" fmla="*/ 7 w 24"/>
                  <a:gd name="T97" fmla="*/ 0 h 3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31"/>
                  <a:gd name="T149" fmla="*/ 24 w 24"/>
                  <a:gd name="T150" fmla="*/ 31 h 3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31">
                    <a:moveTo>
                      <a:pt x="7" y="0"/>
                    </a:moveTo>
                    <a:lnTo>
                      <a:pt x="7" y="1"/>
                    </a:lnTo>
                    <a:lnTo>
                      <a:pt x="7" y="2"/>
                    </a:lnTo>
                    <a:lnTo>
                      <a:pt x="7" y="3"/>
                    </a:lnTo>
                    <a:lnTo>
                      <a:pt x="5" y="4"/>
                    </a:lnTo>
                    <a:lnTo>
                      <a:pt x="2" y="5"/>
                    </a:lnTo>
                    <a:lnTo>
                      <a:pt x="1" y="7"/>
                    </a:lnTo>
                    <a:lnTo>
                      <a:pt x="0" y="10"/>
                    </a:lnTo>
                    <a:lnTo>
                      <a:pt x="0" y="12"/>
                    </a:lnTo>
                    <a:lnTo>
                      <a:pt x="2" y="15"/>
                    </a:lnTo>
                    <a:lnTo>
                      <a:pt x="4" y="16"/>
                    </a:lnTo>
                    <a:lnTo>
                      <a:pt x="6" y="17"/>
                    </a:lnTo>
                    <a:lnTo>
                      <a:pt x="12" y="17"/>
                    </a:lnTo>
                    <a:lnTo>
                      <a:pt x="16" y="16"/>
                    </a:lnTo>
                    <a:lnTo>
                      <a:pt x="18" y="16"/>
                    </a:lnTo>
                    <a:lnTo>
                      <a:pt x="20" y="17"/>
                    </a:lnTo>
                    <a:lnTo>
                      <a:pt x="20" y="19"/>
                    </a:lnTo>
                    <a:lnTo>
                      <a:pt x="21" y="21"/>
                    </a:lnTo>
                    <a:lnTo>
                      <a:pt x="20" y="23"/>
                    </a:lnTo>
                    <a:lnTo>
                      <a:pt x="19" y="24"/>
                    </a:lnTo>
                    <a:lnTo>
                      <a:pt x="17" y="25"/>
                    </a:lnTo>
                    <a:lnTo>
                      <a:pt x="15" y="26"/>
                    </a:lnTo>
                    <a:lnTo>
                      <a:pt x="9" y="24"/>
                    </a:lnTo>
                    <a:lnTo>
                      <a:pt x="9" y="25"/>
                    </a:lnTo>
                    <a:lnTo>
                      <a:pt x="15" y="30"/>
                    </a:lnTo>
                    <a:lnTo>
                      <a:pt x="16" y="30"/>
                    </a:lnTo>
                    <a:lnTo>
                      <a:pt x="15" y="29"/>
                    </a:lnTo>
                    <a:lnTo>
                      <a:pt x="16" y="28"/>
                    </a:lnTo>
                    <a:lnTo>
                      <a:pt x="18" y="27"/>
                    </a:lnTo>
                    <a:lnTo>
                      <a:pt x="20" y="25"/>
                    </a:lnTo>
                    <a:lnTo>
                      <a:pt x="22" y="23"/>
                    </a:lnTo>
                    <a:lnTo>
                      <a:pt x="23" y="20"/>
                    </a:lnTo>
                    <a:lnTo>
                      <a:pt x="23" y="17"/>
                    </a:lnTo>
                    <a:lnTo>
                      <a:pt x="21" y="14"/>
                    </a:lnTo>
                    <a:lnTo>
                      <a:pt x="19" y="12"/>
                    </a:lnTo>
                    <a:lnTo>
                      <a:pt x="16" y="12"/>
                    </a:lnTo>
                    <a:lnTo>
                      <a:pt x="11" y="12"/>
                    </a:lnTo>
                    <a:lnTo>
                      <a:pt x="7" y="13"/>
                    </a:lnTo>
                    <a:lnTo>
                      <a:pt x="5" y="12"/>
                    </a:lnTo>
                    <a:lnTo>
                      <a:pt x="3" y="11"/>
                    </a:lnTo>
                    <a:lnTo>
                      <a:pt x="2" y="9"/>
                    </a:lnTo>
                    <a:lnTo>
                      <a:pt x="2" y="7"/>
                    </a:lnTo>
                    <a:lnTo>
                      <a:pt x="3" y="6"/>
                    </a:lnTo>
                    <a:lnTo>
                      <a:pt x="5" y="5"/>
                    </a:lnTo>
                    <a:lnTo>
                      <a:pt x="8" y="4"/>
                    </a:lnTo>
                    <a:lnTo>
                      <a:pt x="10" y="5"/>
                    </a:lnTo>
                    <a:lnTo>
                      <a:pt x="12" y="6"/>
                    </a:lnTo>
                    <a:lnTo>
                      <a:pt x="13" y="6"/>
                    </a:lnTo>
                    <a:lnTo>
                      <a:pt x="7"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90" name="Freeform 44"/>
              <p:cNvSpPr>
                <a:spLocks/>
              </p:cNvSpPr>
              <p:nvPr/>
            </p:nvSpPr>
            <p:spPr bwMode="auto">
              <a:xfrm>
                <a:off x="132" y="137"/>
                <a:ext cx="26" cy="33"/>
              </a:xfrm>
              <a:custGeom>
                <a:avLst/>
                <a:gdLst>
                  <a:gd name="T0" fmla="*/ 8 w 26"/>
                  <a:gd name="T1" fmla="*/ 0 h 33"/>
                  <a:gd name="T2" fmla="*/ 7 w 26"/>
                  <a:gd name="T3" fmla="*/ 1 h 33"/>
                  <a:gd name="T4" fmla="*/ 8 w 26"/>
                  <a:gd name="T5" fmla="*/ 2 h 33"/>
                  <a:gd name="T6" fmla="*/ 7 w 26"/>
                  <a:gd name="T7" fmla="*/ 3 h 33"/>
                  <a:gd name="T8" fmla="*/ 5 w 26"/>
                  <a:gd name="T9" fmla="*/ 4 h 33"/>
                  <a:gd name="T10" fmla="*/ 2 w 26"/>
                  <a:gd name="T11" fmla="*/ 6 h 33"/>
                  <a:gd name="T12" fmla="*/ 1 w 26"/>
                  <a:gd name="T13" fmla="*/ 8 h 33"/>
                  <a:gd name="T14" fmla="*/ 0 w 26"/>
                  <a:gd name="T15" fmla="*/ 10 h 33"/>
                  <a:gd name="T16" fmla="*/ 0 w 26"/>
                  <a:gd name="T17" fmla="*/ 13 h 33"/>
                  <a:gd name="T18" fmla="*/ 2 w 26"/>
                  <a:gd name="T19" fmla="*/ 16 h 33"/>
                  <a:gd name="T20" fmla="*/ 4 w 26"/>
                  <a:gd name="T21" fmla="*/ 17 h 33"/>
                  <a:gd name="T22" fmla="*/ 7 w 26"/>
                  <a:gd name="T23" fmla="*/ 18 h 33"/>
                  <a:gd name="T24" fmla="*/ 13 w 26"/>
                  <a:gd name="T25" fmla="*/ 18 h 33"/>
                  <a:gd name="T26" fmla="*/ 17 w 26"/>
                  <a:gd name="T27" fmla="*/ 17 h 33"/>
                  <a:gd name="T28" fmla="*/ 19 w 26"/>
                  <a:gd name="T29" fmla="*/ 17 h 33"/>
                  <a:gd name="T30" fmla="*/ 21 w 26"/>
                  <a:gd name="T31" fmla="*/ 19 h 33"/>
                  <a:gd name="T32" fmla="*/ 22 w 26"/>
                  <a:gd name="T33" fmla="*/ 20 h 33"/>
                  <a:gd name="T34" fmla="*/ 23 w 26"/>
                  <a:gd name="T35" fmla="*/ 22 h 33"/>
                  <a:gd name="T36" fmla="*/ 22 w 26"/>
                  <a:gd name="T37" fmla="*/ 24 h 33"/>
                  <a:gd name="T38" fmla="*/ 21 w 26"/>
                  <a:gd name="T39" fmla="*/ 26 h 33"/>
                  <a:gd name="T40" fmla="*/ 19 w 26"/>
                  <a:gd name="T41" fmla="*/ 27 h 33"/>
                  <a:gd name="T42" fmla="*/ 16 w 26"/>
                  <a:gd name="T43" fmla="*/ 28 h 33"/>
                  <a:gd name="T44" fmla="*/ 10 w 26"/>
                  <a:gd name="T45" fmla="*/ 25 h 33"/>
                  <a:gd name="T46" fmla="*/ 10 w 26"/>
                  <a:gd name="T47" fmla="*/ 26 h 33"/>
                  <a:gd name="T48" fmla="*/ 17 w 26"/>
                  <a:gd name="T49" fmla="*/ 32 h 33"/>
                  <a:gd name="T50" fmla="*/ 17 w 26"/>
                  <a:gd name="T51" fmla="*/ 32 h 33"/>
                  <a:gd name="T52" fmla="*/ 17 w 26"/>
                  <a:gd name="T53" fmla="*/ 31 h 33"/>
                  <a:gd name="T54" fmla="*/ 17 w 26"/>
                  <a:gd name="T55" fmla="*/ 30 h 33"/>
                  <a:gd name="T56" fmla="*/ 19 w 26"/>
                  <a:gd name="T57" fmla="*/ 29 h 33"/>
                  <a:gd name="T58" fmla="*/ 22 w 26"/>
                  <a:gd name="T59" fmla="*/ 27 h 33"/>
                  <a:gd name="T60" fmla="*/ 24 w 26"/>
                  <a:gd name="T61" fmla="*/ 24 h 33"/>
                  <a:gd name="T62" fmla="*/ 25 w 26"/>
                  <a:gd name="T63" fmla="*/ 21 h 33"/>
                  <a:gd name="T64" fmla="*/ 25 w 26"/>
                  <a:gd name="T65" fmla="*/ 18 h 33"/>
                  <a:gd name="T66" fmla="*/ 23 w 26"/>
                  <a:gd name="T67" fmla="*/ 15 h 33"/>
                  <a:gd name="T68" fmla="*/ 21 w 26"/>
                  <a:gd name="T69" fmla="*/ 13 h 33"/>
                  <a:gd name="T70" fmla="*/ 17 w 26"/>
                  <a:gd name="T71" fmla="*/ 13 h 33"/>
                  <a:gd name="T72" fmla="*/ 12 w 26"/>
                  <a:gd name="T73" fmla="*/ 13 h 33"/>
                  <a:gd name="T74" fmla="*/ 7 w 26"/>
                  <a:gd name="T75" fmla="*/ 14 h 33"/>
                  <a:gd name="T76" fmla="*/ 5 w 26"/>
                  <a:gd name="T77" fmla="*/ 13 h 33"/>
                  <a:gd name="T78" fmla="*/ 3 w 26"/>
                  <a:gd name="T79" fmla="*/ 12 h 33"/>
                  <a:gd name="T80" fmla="*/ 2 w 26"/>
                  <a:gd name="T81" fmla="*/ 9 h 33"/>
                  <a:gd name="T82" fmla="*/ 3 w 26"/>
                  <a:gd name="T83" fmla="*/ 8 h 33"/>
                  <a:gd name="T84" fmla="*/ 3 w 26"/>
                  <a:gd name="T85" fmla="*/ 6 h 33"/>
                  <a:gd name="T86" fmla="*/ 6 w 26"/>
                  <a:gd name="T87" fmla="*/ 5 h 33"/>
                  <a:gd name="T88" fmla="*/ 8 w 26"/>
                  <a:gd name="T89" fmla="*/ 4 h 33"/>
                  <a:gd name="T90" fmla="*/ 11 w 26"/>
                  <a:gd name="T91" fmla="*/ 5 h 33"/>
                  <a:gd name="T92" fmla="*/ 13 w 26"/>
                  <a:gd name="T93" fmla="*/ 7 h 33"/>
                  <a:gd name="T94" fmla="*/ 14 w 26"/>
                  <a:gd name="T95" fmla="*/ 6 h 33"/>
                  <a:gd name="T96" fmla="*/ 8 w 26"/>
                  <a:gd name="T97" fmla="*/ 0 h 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6"/>
                  <a:gd name="T148" fmla="*/ 0 h 33"/>
                  <a:gd name="T149" fmla="*/ 26 w 26"/>
                  <a:gd name="T150" fmla="*/ 33 h 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6" h="33">
                    <a:moveTo>
                      <a:pt x="8" y="0"/>
                    </a:moveTo>
                    <a:lnTo>
                      <a:pt x="7" y="1"/>
                    </a:lnTo>
                    <a:lnTo>
                      <a:pt x="8" y="2"/>
                    </a:lnTo>
                    <a:lnTo>
                      <a:pt x="7" y="3"/>
                    </a:lnTo>
                    <a:lnTo>
                      <a:pt x="5" y="4"/>
                    </a:lnTo>
                    <a:lnTo>
                      <a:pt x="2" y="6"/>
                    </a:lnTo>
                    <a:lnTo>
                      <a:pt x="1" y="8"/>
                    </a:lnTo>
                    <a:lnTo>
                      <a:pt x="0" y="10"/>
                    </a:lnTo>
                    <a:lnTo>
                      <a:pt x="0" y="13"/>
                    </a:lnTo>
                    <a:lnTo>
                      <a:pt x="2" y="16"/>
                    </a:lnTo>
                    <a:lnTo>
                      <a:pt x="4" y="17"/>
                    </a:lnTo>
                    <a:lnTo>
                      <a:pt x="7" y="18"/>
                    </a:lnTo>
                    <a:lnTo>
                      <a:pt x="13" y="18"/>
                    </a:lnTo>
                    <a:lnTo>
                      <a:pt x="17" y="17"/>
                    </a:lnTo>
                    <a:lnTo>
                      <a:pt x="19" y="17"/>
                    </a:lnTo>
                    <a:lnTo>
                      <a:pt x="21" y="19"/>
                    </a:lnTo>
                    <a:lnTo>
                      <a:pt x="22" y="20"/>
                    </a:lnTo>
                    <a:lnTo>
                      <a:pt x="23" y="22"/>
                    </a:lnTo>
                    <a:lnTo>
                      <a:pt x="22" y="24"/>
                    </a:lnTo>
                    <a:lnTo>
                      <a:pt x="21" y="26"/>
                    </a:lnTo>
                    <a:lnTo>
                      <a:pt x="19" y="27"/>
                    </a:lnTo>
                    <a:lnTo>
                      <a:pt x="16" y="28"/>
                    </a:lnTo>
                    <a:lnTo>
                      <a:pt x="10" y="25"/>
                    </a:lnTo>
                    <a:lnTo>
                      <a:pt x="10" y="26"/>
                    </a:lnTo>
                    <a:lnTo>
                      <a:pt x="17" y="32"/>
                    </a:lnTo>
                    <a:lnTo>
                      <a:pt x="17" y="31"/>
                    </a:lnTo>
                    <a:lnTo>
                      <a:pt x="17" y="30"/>
                    </a:lnTo>
                    <a:lnTo>
                      <a:pt x="19" y="29"/>
                    </a:lnTo>
                    <a:lnTo>
                      <a:pt x="22" y="27"/>
                    </a:lnTo>
                    <a:lnTo>
                      <a:pt x="24" y="24"/>
                    </a:lnTo>
                    <a:lnTo>
                      <a:pt x="25" y="21"/>
                    </a:lnTo>
                    <a:lnTo>
                      <a:pt x="25" y="18"/>
                    </a:lnTo>
                    <a:lnTo>
                      <a:pt x="23" y="15"/>
                    </a:lnTo>
                    <a:lnTo>
                      <a:pt x="21" y="13"/>
                    </a:lnTo>
                    <a:lnTo>
                      <a:pt x="17" y="13"/>
                    </a:lnTo>
                    <a:lnTo>
                      <a:pt x="12" y="13"/>
                    </a:lnTo>
                    <a:lnTo>
                      <a:pt x="7" y="14"/>
                    </a:lnTo>
                    <a:lnTo>
                      <a:pt x="5" y="13"/>
                    </a:lnTo>
                    <a:lnTo>
                      <a:pt x="3" y="12"/>
                    </a:lnTo>
                    <a:lnTo>
                      <a:pt x="2" y="9"/>
                    </a:lnTo>
                    <a:lnTo>
                      <a:pt x="3" y="8"/>
                    </a:lnTo>
                    <a:lnTo>
                      <a:pt x="3" y="6"/>
                    </a:lnTo>
                    <a:lnTo>
                      <a:pt x="6" y="5"/>
                    </a:lnTo>
                    <a:lnTo>
                      <a:pt x="8" y="4"/>
                    </a:lnTo>
                    <a:lnTo>
                      <a:pt x="11" y="5"/>
                    </a:lnTo>
                    <a:lnTo>
                      <a:pt x="13" y="7"/>
                    </a:lnTo>
                    <a:lnTo>
                      <a:pt x="14" y="6"/>
                    </a:lnTo>
                    <a:lnTo>
                      <a:pt x="8"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48" name="Group 45"/>
            <p:cNvGrpSpPr>
              <a:grpSpLocks/>
            </p:cNvGrpSpPr>
            <p:nvPr/>
          </p:nvGrpSpPr>
          <p:grpSpPr bwMode="auto">
            <a:xfrm>
              <a:off x="147" y="119"/>
              <a:ext cx="31" cy="32"/>
              <a:chOff x="147" y="119"/>
              <a:chExt cx="31" cy="32"/>
            </a:xfrm>
          </p:grpSpPr>
          <p:sp>
            <p:nvSpPr>
              <p:cNvPr id="187" name="Freeform 46"/>
              <p:cNvSpPr>
                <a:spLocks/>
              </p:cNvSpPr>
              <p:nvPr/>
            </p:nvSpPr>
            <p:spPr bwMode="auto">
              <a:xfrm>
                <a:off x="147" y="119"/>
                <a:ext cx="29" cy="31"/>
              </a:xfrm>
              <a:custGeom>
                <a:avLst/>
                <a:gdLst>
                  <a:gd name="T0" fmla="*/ 0 w 29"/>
                  <a:gd name="T1" fmla="*/ 12 h 31"/>
                  <a:gd name="T2" fmla="*/ 4 w 29"/>
                  <a:gd name="T3" fmla="*/ 18 h 31"/>
                  <a:gd name="T4" fmla="*/ 4 w 29"/>
                  <a:gd name="T5" fmla="*/ 17 h 31"/>
                  <a:gd name="T6" fmla="*/ 3 w 29"/>
                  <a:gd name="T7" fmla="*/ 14 h 31"/>
                  <a:gd name="T8" fmla="*/ 4 w 29"/>
                  <a:gd name="T9" fmla="*/ 12 h 31"/>
                  <a:gd name="T10" fmla="*/ 5 w 29"/>
                  <a:gd name="T11" fmla="*/ 10 h 31"/>
                  <a:gd name="T12" fmla="*/ 7 w 29"/>
                  <a:gd name="T13" fmla="*/ 8 h 31"/>
                  <a:gd name="T14" fmla="*/ 20 w 29"/>
                  <a:gd name="T15" fmla="*/ 25 h 31"/>
                  <a:gd name="T16" fmla="*/ 21 w 29"/>
                  <a:gd name="T17" fmla="*/ 27 h 31"/>
                  <a:gd name="T18" fmla="*/ 21 w 29"/>
                  <a:gd name="T19" fmla="*/ 28 h 31"/>
                  <a:gd name="T20" fmla="*/ 19 w 29"/>
                  <a:gd name="T21" fmla="*/ 29 h 31"/>
                  <a:gd name="T22" fmla="*/ 19 w 29"/>
                  <a:gd name="T23" fmla="*/ 30 h 31"/>
                  <a:gd name="T24" fmla="*/ 28 w 29"/>
                  <a:gd name="T25" fmla="*/ 24 h 31"/>
                  <a:gd name="T26" fmla="*/ 28 w 29"/>
                  <a:gd name="T27" fmla="*/ 23 h 31"/>
                  <a:gd name="T28" fmla="*/ 26 w 29"/>
                  <a:gd name="T29" fmla="*/ 24 h 31"/>
                  <a:gd name="T30" fmla="*/ 25 w 29"/>
                  <a:gd name="T31" fmla="*/ 24 h 31"/>
                  <a:gd name="T32" fmla="*/ 24 w 29"/>
                  <a:gd name="T33" fmla="*/ 23 h 31"/>
                  <a:gd name="T34" fmla="*/ 23 w 29"/>
                  <a:gd name="T35" fmla="*/ 22 h 31"/>
                  <a:gd name="T36" fmla="*/ 10 w 29"/>
                  <a:gd name="T37" fmla="*/ 6 h 31"/>
                  <a:gd name="T38" fmla="*/ 13 w 29"/>
                  <a:gd name="T39" fmla="*/ 5 h 31"/>
                  <a:gd name="T40" fmla="*/ 15 w 29"/>
                  <a:gd name="T41" fmla="*/ 4 h 31"/>
                  <a:gd name="T42" fmla="*/ 17 w 29"/>
                  <a:gd name="T43" fmla="*/ 4 h 31"/>
                  <a:gd name="T44" fmla="*/ 20 w 29"/>
                  <a:gd name="T45" fmla="*/ 6 h 31"/>
                  <a:gd name="T46" fmla="*/ 20 w 29"/>
                  <a:gd name="T47" fmla="*/ 5 h 31"/>
                  <a:gd name="T48" fmla="*/ 16 w 29"/>
                  <a:gd name="T49" fmla="*/ 0 h 31"/>
                  <a:gd name="T50" fmla="*/ 0 w 29"/>
                  <a:gd name="T51" fmla="*/ 12 h 3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9"/>
                  <a:gd name="T79" fmla="*/ 0 h 31"/>
                  <a:gd name="T80" fmla="*/ 29 w 29"/>
                  <a:gd name="T81" fmla="*/ 31 h 3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9" h="31">
                    <a:moveTo>
                      <a:pt x="0" y="12"/>
                    </a:moveTo>
                    <a:lnTo>
                      <a:pt x="4" y="18"/>
                    </a:lnTo>
                    <a:lnTo>
                      <a:pt x="4" y="17"/>
                    </a:lnTo>
                    <a:lnTo>
                      <a:pt x="3" y="14"/>
                    </a:lnTo>
                    <a:lnTo>
                      <a:pt x="4" y="12"/>
                    </a:lnTo>
                    <a:lnTo>
                      <a:pt x="5" y="10"/>
                    </a:lnTo>
                    <a:lnTo>
                      <a:pt x="7" y="8"/>
                    </a:lnTo>
                    <a:lnTo>
                      <a:pt x="20" y="25"/>
                    </a:lnTo>
                    <a:lnTo>
                      <a:pt x="21" y="27"/>
                    </a:lnTo>
                    <a:lnTo>
                      <a:pt x="21" y="28"/>
                    </a:lnTo>
                    <a:lnTo>
                      <a:pt x="19" y="29"/>
                    </a:lnTo>
                    <a:lnTo>
                      <a:pt x="19" y="30"/>
                    </a:lnTo>
                    <a:lnTo>
                      <a:pt x="28" y="24"/>
                    </a:lnTo>
                    <a:lnTo>
                      <a:pt x="28" y="23"/>
                    </a:lnTo>
                    <a:lnTo>
                      <a:pt x="26" y="24"/>
                    </a:lnTo>
                    <a:lnTo>
                      <a:pt x="25" y="24"/>
                    </a:lnTo>
                    <a:lnTo>
                      <a:pt x="24" y="23"/>
                    </a:lnTo>
                    <a:lnTo>
                      <a:pt x="23" y="22"/>
                    </a:lnTo>
                    <a:lnTo>
                      <a:pt x="10" y="6"/>
                    </a:lnTo>
                    <a:lnTo>
                      <a:pt x="13" y="5"/>
                    </a:lnTo>
                    <a:lnTo>
                      <a:pt x="15" y="4"/>
                    </a:lnTo>
                    <a:lnTo>
                      <a:pt x="17" y="4"/>
                    </a:lnTo>
                    <a:lnTo>
                      <a:pt x="20" y="6"/>
                    </a:lnTo>
                    <a:lnTo>
                      <a:pt x="20" y="5"/>
                    </a:lnTo>
                    <a:lnTo>
                      <a:pt x="16" y="0"/>
                    </a:lnTo>
                    <a:lnTo>
                      <a:pt x="0" y="12"/>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8" name="Freeform 47"/>
              <p:cNvSpPr>
                <a:spLocks/>
              </p:cNvSpPr>
              <p:nvPr/>
            </p:nvSpPr>
            <p:spPr bwMode="auto">
              <a:xfrm>
                <a:off x="147" y="119"/>
                <a:ext cx="31" cy="32"/>
              </a:xfrm>
              <a:custGeom>
                <a:avLst/>
                <a:gdLst>
                  <a:gd name="T0" fmla="*/ 0 w 31"/>
                  <a:gd name="T1" fmla="*/ 13 h 32"/>
                  <a:gd name="T2" fmla="*/ 4 w 31"/>
                  <a:gd name="T3" fmla="*/ 18 h 32"/>
                  <a:gd name="T4" fmla="*/ 5 w 31"/>
                  <a:gd name="T5" fmla="*/ 18 h 32"/>
                  <a:gd name="T6" fmla="*/ 4 w 31"/>
                  <a:gd name="T7" fmla="*/ 15 h 32"/>
                  <a:gd name="T8" fmla="*/ 4 w 31"/>
                  <a:gd name="T9" fmla="*/ 13 h 32"/>
                  <a:gd name="T10" fmla="*/ 6 w 31"/>
                  <a:gd name="T11" fmla="*/ 11 h 32"/>
                  <a:gd name="T12" fmla="*/ 8 w 31"/>
                  <a:gd name="T13" fmla="*/ 9 h 32"/>
                  <a:gd name="T14" fmla="*/ 21 w 31"/>
                  <a:gd name="T15" fmla="*/ 25 h 32"/>
                  <a:gd name="T16" fmla="*/ 22 w 31"/>
                  <a:gd name="T17" fmla="*/ 28 h 32"/>
                  <a:gd name="T18" fmla="*/ 22 w 31"/>
                  <a:gd name="T19" fmla="*/ 29 h 32"/>
                  <a:gd name="T20" fmla="*/ 21 w 31"/>
                  <a:gd name="T21" fmla="*/ 30 h 32"/>
                  <a:gd name="T22" fmla="*/ 21 w 31"/>
                  <a:gd name="T23" fmla="*/ 31 h 32"/>
                  <a:gd name="T24" fmla="*/ 30 w 31"/>
                  <a:gd name="T25" fmla="*/ 24 h 32"/>
                  <a:gd name="T26" fmla="*/ 30 w 31"/>
                  <a:gd name="T27" fmla="*/ 24 h 32"/>
                  <a:gd name="T28" fmla="*/ 28 w 31"/>
                  <a:gd name="T29" fmla="*/ 25 h 32"/>
                  <a:gd name="T30" fmla="*/ 27 w 31"/>
                  <a:gd name="T31" fmla="*/ 25 h 32"/>
                  <a:gd name="T32" fmla="*/ 26 w 31"/>
                  <a:gd name="T33" fmla="*/ 24 h 32"/>
                  <a:gd name="T34" fmla="*/ 24 w 31"/>
                  <a:gd name="T35" fmla="*/ 23 h 32"/>
                  <a:gd name="T36" fmla="*/ 11 w 31"/>
                  <a:gd name="T37" fmla="*/ 6 h 32"/>
                  <a:gd name="T38" fmla="*/ 14 w 31"/>
                  <a:gd name="T39" fmla="*/ 5 h 32"/>
                  <a:gd name="T40" fmla="*/ 16 w 31"/>
                  <a:gd name="T41" fmla="*/ 4 h 32"/>
                  <a:gd name="T42" fmla="*/ 18 w 31"/>
                  <a:gd name="T43" fmla="*/ 4 h 32"/>
                  <a:gd name="T44" fmla="*/ 21 w 31"/>
                  <a:gd name="T45" fmla="*/ 6 h 32"/>
                  <a:gd name="T46" fmla="*/ 22 w 31"/>
                  <a:gd name="T47" fmla="*/ 5 h 32"/>
                  <a:gd name="T48" fmla="*/ 17 w 31"/>
                  <a:gd name="T49" fmla="*/ 0 h 32"/>
                  <a:gd name="T50" fmla="*/ 0 w 31"/>
                  <a:gd name="T51" fmla="*/ 13 h 3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1"/>
                  <a:gd name="T79" fmla="*/ 0 h 32"/>
                  <a:gd name="T80" fmla="*/ 31 w 31"/>
                  <a:gd name="T81" fmla="*/ 32 h 3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1" h="32">
                    <a:moveTo>
                      <a:pt x="0" y="13"/>
                    </a:moveTo>
                    <a:lnTo>
                      <a:pt x="4" y="18"/>
                    </a:lnTo>
                    <a:lnTo>
                      <a:pt x="5" y="18"/>
                    </a:lnTo>
                    <a:lnTo>
                      <a:pt x="4" y="15"/>
                    </a:lnTo>
                    <a:lnTo>
                      <a:pt x="4" y="13"/>
                    </a:lnTo>
                    <a:lnTo>
                      <a:pt x="6" y="11"/>
                    </a:lnTo>
                    <a:lnTo>
                      <a:pt x="8" y="9"/>
                    </a:lnTo>
                    <a:lnTo>
                      <a:pt x="21" y="25"/>
                    </a:lnTo>
                    <a:lnTo>
                      <a:pt x="22" y="28"/>
                    </a:lnTo>
                    <a:lnTo>
                      <a:pt x="22" y="29"/>
                    </a:lnTo>
                    <a:lnTo>
                      <a:pt x="21" y="30"/>
                    </a:lnTo>
                    <a:lnTo>
                      <a:pt x="21" y="31"/>
                    </a:lnTo>
                    <a:lnTo>
                      <a:pt x="30" y="24"/>
                    </a:lnTo>
                    <a:lnTo>
                      <a:pt x="28" y="25"/>
                    </a:lnTo>
                    <a:lnTo>
                      <a:pt x="27" y="25"/>
                    </a:lnTo>
                    <a:lnTo>
                      <a:pt x="26" y="24"/>
                    </a:lnTo>
                    <a:lnTo>
                      <a:pt x="24" y="23"/>
                    </a:lnTo>
                    <a:lnTo>
                      <a:pt x="11" y="6"/>
                    </a:lnTo>
                    <a:lnTo>
                      <a:pt x="14" y="5"/>
                    </a:lnTo>
                    <a:lnTo>
                      <a:pt x="16" y="4"/>
                    </a:lnTo>
                    <a:lnTo>
                      <a:pt x="18" y="4"/>
                    </a:lnTo>
                    <a:lnTo>
                      <a:pt x="21" y="6"/>
                    </a:lnTo>
                    <a:lnTo>
                      <a:pt x="22" y="5"/>
                    </a:lnTo>
                    <a:lnTo>
                      <a:pt x="17" y="0"/>
                    </a:lnTo>
                    <a:lnTo>
                      <a:pt x="0" y="13"/>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49" name="Freeform 48"/>
            <p:cNvSpPr>
              <a:spLocks/>
            </p:cNvSpPr>
            <p:nvPr/>
          </p:nvSpPr>
          <p:spPr bwMode="auto">
            <a:xfrm>
              <a:off x="177" y="110"/>
              <a:ext cx="26" cy="28"/>
            </a:xfrm>
            <a:custGeom>
              <a:avLst/>
              <a:gdLst>
                <a:gd name="T0" fmla="*/ 0 w 26"/>
                <a:gd name="T1" fmla="*/ 0 h 28"/>
                <a:gd name="T2" fmla="*/ 4 w 26"/>
                <a:gd name="T3" fmla="*/ 23 h 28"/>
                <a:gd name="T4" fmla="*/ 4 w 26"/>
                <a:gd name="T5" fmla="*/ 25 h 28"/>
                <a:gd name="T6" fmla="*/ 4 w 26"/>
                <a:gd name="T7" fmla="*/ 27 h 28"/>
                <a:gd name="T8" fmla="*/ 4 w 26"/>
                <a:gd name="T9" fmla="*/ 27 h 28"/>
                <a:gd name="T10" fmla="*/ 10 w 26"/>
                <a:gd name="T11" fmla="*/ 24 h 28"/>
                <a:gd name="T12" fmla="*/ 10 w 26"/>
                <a:gd name="T13" fmla="*/ 23 h 28"/>
                <a:gd name="T14" fmla="*/ 8 w 26"/>
                <a:gd name="T15" fmla="*/ 24 h 28"/>
                <a:gd name="T16" fmla="*/ 7 w 26"/>
                <a:gd name="T17" fmla="*/ 24 h 28"/>
                <a:gd name="T18" fmla="*/ 6 w 26"/>
                <a:gd name="T19" fmla="*/ 21 h 28"/>
                <a:gd name="T20" fmla="*/ 5 w 26"/>
                <a:gd name="T21" fmla="*/ 17 h 28"/>
                <a:gd name="T22" fmla="*/ 13 w 26"/>
                <a:gd name="T23" fmla="*/ 13 h 28"/>
                <a:gd name="T24" fmla="*/ 17 w 26"/>
                <a:gd name="T25" fmla="*/ 15 h 28"/>
                <a:gd name="T26" fmla="*/ 18 w 26"/>
                <a:gd name="T27" fmla="*/ 17 h 28"/>
                <a:gd name="T28" fmla="*/ 18 w 26"/>
                <a:gd name="T29" fmla="*/ 18 h 28"/>
                <a:gd name="T30" fmla="*/ 17 w 26"/>
                <a:gd name="T31" fmla="*/ 19 h 28"/>
                <a:gd name="T32" fmla="*/ 17 w 26"/>
                <a:gd name="T33" fmla="*/ 19 h 28"/>
                <a:gd name="T34" fmla="*/ 25 w 26"/>
                <a:gd name="T35" fmla="*/ 15 h 28"/>
                <a:gd name="T36" fmla="*/ 25 w 26"/>
                <a:gd name="T37" fmla="*/ 15 h 28"/>
                <a:gd name="T38" fmla="*/ 24 w 26"/>
                <a:gd name="T39" fmla="*/ 15 h 28"/>
                <a:gd name="T40" fmla="*/ 23 w 26"/>
                <a:gd name="T41" fmla="*/ 15 h 28"/>
                <a:gd name="T42" fmla="*/ 21 w 26"/>
                <a:gd name="T43" fmla="*/ 14 h 28"/>
                <a:gd name="T44" fmla="*/ 1 w 26"/>
                <a:gd name="T45" fmla="*/ 0 h 28"/>
                <a:gd name="T46" fmla="*/ 0 w 26"/>
                <a:gd name="T47" fmla="*/ 0 h 28"/>
                <a:gd name="T48" fmla="*/ 4 w 26"/>
                <a:gd name="T49" fmla="*/ 15 h 28"/>
                <a:gd name="T50" fmla="*/ 2 w 26"/>
                <a:gd name="T51" fmla="*/ 5 h 28"/>
                <a:gd name="T52" fmla="*/ 12 w 26"/>
                <a:gd name="T53" fmla="*/ 11 h 28"/>
                <a:gd name="T54" fmla="*/ 4 w 26"/>
                <a:gd name="T55" fmla="*/ 15 h 28"/>
                <a:gd name="T56" fmla="*/ 0 w 26"/>
                <a:gd name="T57" fmla="*/ 0 h 2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28"/>
                <a:gd name="T89" fmla="*/ 26 w 26"/>
                <a:gd name="T90" fmla="*/ 28 h 2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28">
                  <a:moveTo>
                    <a:pt x="0" y="0"/>
                  </a:moveTo>
                  <a:lnTo>
                    <a:pt x="4" y="23"/>
                  </a:lnTo>
                  <a:lnTo>
                    <a:pt x="4" y="25"/>
                  </a:lnTo>
                  <a:lnTo>
                    <a:pt x="4" y="27"/>
                  </a:lnTo>
                  <a:lnTo>
                    <a:pt x="10" y="24"/>
                  </a:lnTo>
                  <a:lnTo>
                    <a:pt x="10" y="23"/>
                  </a:lnTo>
                  <a:lnTo>
                    <a:pt x="8" y="24"/>
                  </a:lnTo>
                  <a:lnTo>
                    <a:pt x="7" y="24"/>
                  </a:lnTo>
                  <a:lnTo>
                    <a:pt x="6" y="21"/>
                  </a:lnTo>
                  <a:lnTo>
                    <a:pt x="5" y="17"/>
                  </a:lnTo>
                  <a:lnTo>
                    <a:pt x="13" y="13"/>
                  </a:lnTo>
                  <a:lnTo>
                    <a:pt x="17" y="15"/>
                  </a:lnTo>
                  <a:lnTo>
                    <a:pt x="18" y="17"/>
                  </a:lnTo>
                  <a:lnTo>
                    <a:pt x="18" y="18"/>
                  </a:lnTo>
                  <a:lnTo>
                    <a:pt x="17" y="19"/>
                  </a:lnTo>
                  <a:lnTo>
                    <a:pt x="25" y="15"/>
                  </a:lnTo>
                  <a:lnTo>
                    <a:pt x="24" y="15"/>
                  </a:lnTo>
                  <a:lnTo>
                    <a:pt x="23" y="15"/>
                  </a:lnTo>
                  <a:lnTo>
                    <a:pt x="21" y="14"/>
                  </a:lnTo>
                  <a:lnTo>
                    <a:pt x="1" y="0"/>
                  </a:lnTo>
                  <a:lnTo>
                    <a:pt x="0" y="0"/>
                  </a:lnTo>
                  <a:lnTo>
                    <a:pt x="4" y="15"/>
                  </a:lnTo>
                  <a:lnTo>
                    <a:pt x="2" y="5"/>
                  </a:lnTo>
                  <a:lnTo>
                    <a:pt x="12" y="11"/>
                  </a:lnTo>
                  <a:lnTo>
                    <a:pt x="4" y="15"/>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0" name="Freeform 49"/>
            <p:cNvSpPr>
              <a:spLocks/>
            </p:cNvSpPr>
            <p:nvPr/>
          </p:nvSpPr>
          <p:spPr bwMode="auto">
            <a:xfrm>
              <a:off x="193" y="93"/>
              <a:ext cx="27" cy="31"/>
            </a:xfrm>
            <a:custGeom>
              <a:avLst/>
              <a:gdLst>
                <a:gd name="T0" fmla="*/ 0 w 27"/>
                <a:gd name="T1" fmla="*/ 9 h 31"/>
                <a:gd name="T2" fmla="*/ 3 w 27"/>
                <a:gd name="T3" fmla="*/ 15 h 31"/>
                <a:gd name="T4" fmla="*/ 4 w 27"/>
                <a:gd name="T5" fmla="*/ 14 h 31"/>
                <a:gd name="T6" fmla="*/ 3 w 27"/>
                <a:gd name="T7" fmla="*/ 11 h 31"/>
                <a:gd name="T8" fmla="*/ 4 w 27"/>
                <a:gd name="T9" fmla="*/ 9 h 31"/>
                <a:gd name="T10" fmla="*/ 6 w 27"/>
                <a:gd name="T11" fmla="*/ 8 h 31"/>
                <a:gd name="T12" fmla="*/ 8 w 27"/>
                <a:gd name="T13" fmla="*/ 6 h 31"/>
                <a:gd name="T14" fmla="*/ 18 w 27"/>
                <a:gd name="T15" fmla="*/ 25 h 31"/>
                <a:gd name="T16" fmla="*/ 18 w 27"/>
                <a:gd name="T17" fmla="*/ 28 h 31"/>
                <a:gd name="T18" fmla="*/ 18 w 27"/>
                <a:gd name="T19" fmla="*/ 29 h 31"/>
                <a:gd name="T20" fmla="*/ 16 w 27"/>
                <a:gd name="T21" fmla="*/ 29 h 31"/>
                <a:gd name="T22" fmla="*/ 16 w 27"/>
                <a:gd name="T23" fmla="*/ 30 h 31"/>
                <a:gd name="T24" fmla="*/ 26 w 27"/>
                <a:gd name="T25" fmla="*/ 25 h 31"/>
                <a:gd name="T26" fmla="*/ 26 w 27"/>
                <a:gd name="T27" fmla="*/ 25 h 31"/>
                <a:gd name="T28" fmla="*/ 24 w 27"/>
                <a:gd name="T29" fmla="*/ 25 h 31"/>
                <a:gd name="T30" fmla="*/ 23 w 27"/>
                <a:gd name="T31" fmla="*/ 25 h 31"/>
                <a:gd name="T32" fmla="*/ 21 w 27"/>
                <a:gd name="T33" fmla="*/ 23 h 31"/>
                <a:gd name="T34" fmla="*/ 12 w 27"/>
                <a:gd name="T35" fmla="*/ 5 h 31"/>
                <a:gd name="T36" fmla="*/ 15 w 27"/>
                <a:gd name="T37" fmla="*/ 4 h 31"/>
                <a:gd name="T38" fmla="*/ 17 w 27"/>
                <a:gd name="T39" fmla="*/ 3 h 31"/>
                <a:gd name="T40" fmla="*/ 19 w 27"/>
                <a:gd name="T41" fmla="*/ 4 h 31"/>
                <a:gd name="T42" fmla="*/ 21 w 27"/>
                <a:gd name="T43" fmla="*/ 6 h 31"/>
                <a:gd name="T44" fmla="*/ 22 w 27"/>
                <a:gd name="T45" fmla="*/ 6 h 31"/>
                <a:gd name="T46" fmla="*/ 19 w 27"/>
                <a:gd name="T47" fmla="*/ 0 h 31"/>
                <a:gd name="T48" fmla="*/ 0 w 27"/>
                <a:gd name="T49" fmla="*/ 9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1"/>
                <a:gd name="T77" fmla="*/ 27 w 27"/>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1">
                  <a:moveTo>
                    <a:pt x="0" y="9"/>
                  </a:moveTo>
                  <a:lnTo>
                    <a:pt x="3" y="15"/>
                  </a:lnTo>
                  <a:lnTo>
                    <a:pt x="4" y="14"/>
                  </a:lnTo>
                  <a:lnTo>
                    <a:pt x="3" y="11"/>
                  </a:lnTo>
                  <a:lnTo>
                    <a:pt x="4" y="9"/>
                  </a:lnTo>
                  <a:lnTo>
                    <a:pt x="6" y="8"/>
                  </a:lnTo>
                  <a:lnTo>
                    <a:pt x="8" y="6"/>
                  </a:lnTo>
                  <a:lnTo>
                    <a:pt x="18" y="25"/>
                  </a:lnTo>
                  <a:lnTo>
                    <a:pt x="18" y="28"/>
                  </a:lnTo>
                  <a:lnTo>
                    <a:pt x="18" y="29"/>
                  </a:lnTo>
                  <a:lnTo>
                    <a:pt x="16" y="29"/>
                  </a:lnTo>
                  <a:lnTo>
                    <a:pt x="16" y="30"/>
                  </a:lnTo>
                  <a:lnTo>
                    <a:pt x="26" y="25"/>
                  </a:lnTo>
                  <a:lnTo>
                    <a:pt x="24" y="25"/>
                  </a:lnTo>
                  <a:lnTo>
                    <a:pt x="23" y="25"/>
                  </a:lnTo>
                  <a:lnTo>
                    <a:pt x="21" y="23"/>
                  </a:lnTo>
                  <a:lnTo>
                    <a:pt x="12" y="5"/>
                  </a:lnTo>
                  <a:lnTo>
                    <a:pt x="15" y="4"/>
                  </a:lnTo>
                  <a:lnTo>
                    <a:pt x="17" y="3"/>
                  </a:lnTo>
                  <a:lnTo>
                    <a:pt x="19" y="4"/>
                  </a:lnTo>
                  <a:lnTo>
                    <a:pt x="21" y="6"/>
                  </a:lnTo>
                  <a:lnTo>
                    <a:pt x="22" y="6"/>
                  </a:lnTo>
                  <a:lnTo>
                    <a:pt x="19" y="0"/>
                  </a:lnTo>
                  <a:lnTo>
                    <a:pt x="0" y="9"/>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1" name="Freeform 50"/>
            <p:cNvSpPr>
              <a:spLocks/>
            </p:cNvSpPr>
            <p:nvPr/>
          </p:nvSpPr>
          <p:spPr bwMode="auto">
            <a:xfrm>
              <a:off x="218" y="83"/>
              <a:ext cx="30" cy="31"/>
            </a:xfrm>
            <a:custGeom>
              <a:avLst/>
              <a:gdLst>
                <a:gd name="T0" fmla="*/ 0 w 30"/>
                <a:gd name="T1" fmla="*/ 6 h 31"/>
                <a:gd name="T2" fmla="*/ 0 w 30"/>
                <a:gd name="T3" fmla="*/ 7 h 31"/>
                <a:gd name="T4" fmla="*/ 3 w 30"/>
                <a:gd name="T5" fmla="*/ 7 h 31"/>
                <a:gd name="T6" fmla="*/ 5 w 30"/>
                <a:gd name="T7" fmla="*/ 8 h 31"/>
                <a:gd name="T8" fmla="*/ 11 w 30"/>
                <a:gd name="T9" fmla="*/ 25 h 31"/>
                <a:gd name="T10" fmla="*/ 11 w 30"/>
                <a:gd name="T11" fmla="*/ 28 h 31"/>
                <a:gd name="T12" fmla="*/ 10 w 30"/>
                <a:gd name="T13" fmla="*/ 29 h 31"/>
                <a:gd name="T14" fmla="*/ 9 w 30"/>
                <a:gd name="T15" fmla="*/ 29 h 31"/>
                <a:gd name="T16" fmla="*/ 9 w 30"/>
                <a:gd name="T17" fmla="*/ 30 h 31"/>
                <a:gd name="T18" fmla="*/ 29 w 30"/>
                <a:gd name="T19" fmla="*/ 24 h 31"/>
                <a:gd name="T20" fmla="*/ 28 w 30"/>
                <a:gd name="T21" fmla="*/ 17 h 31"/>
                <a:gd name="T22" fmla="*/ 27 w 30"/>
                <a:gd name="T23" fmla="*/ 17 h 31"/>
                <a:gd name="T24" fmla="*/ 26 w 30"/>
                <a:gd name="T25" fmla="*/ 21 h 31"/>
                <a:gd name="T26" fmla="*/ 25 w 30"/>
                <a:gd name="T27" fmla="*/ 23 h 31"/>
                <a:gd name="T28" fmla="*/ 23 w 30"/>
                <a:gd name="T29" fmla="*/ 24 h 31"/>
                <a:gd name="T30" fmla="*/ 19 w 30"/>
                <a:gd name="T31" fmla="*/ 26 h 31"/>
                <a:gd name="T32" fmla="*/ 18 w 30"/>
                <a:gd name="T33" fmla="*/ 26 h 31"/>
                <a:gd name="T34" fmla="*/ 16 w 30"/>
                <a:gd name="T35" fmla="*/ 26 h 31"/>
                <a:gd name="T36" fmla="*/ 15 w 30"/>
                <a:gd name="T37" fmla="*/ 25 h 31"/>
                <a:gd name="T38" fmla="*/ 12 w 30"/>
                <a:gd name="T39" fmla="*/ 16 h 31"/>
                <a:gd name="T40" fmla="*/ 17 w 30"/>
                <a:gd name="T41" fmla="*/ 14 h 31"/>
                <a:gd name="T42" fmla="*/ 19 w 30"/>
                <a:gd name="T43" fmla="*/ 14 h 31"/>
                <a:gd name="T44" fmla="*/ 20 w 30"/>
                <a:gd name="T45" fmla="*/ 14 h 31"/>
                <a:gd name="T46" fmla="*/ 22 w 30"/>
                <a:gd name="T47" fmla="*/ 14 h 31"/>
                <a:gd name="T48" fmla="*/ 23 w 30"/>
                <a:gd name="T49" fmla="*/ 16 h 31"/>
                <a:gd name="T50" fmla="*/ 23 w 30"/>
                <a:gd name="T51" fmla="*/ 16 h 31"/>
                <a:gd name="T52" fmla="*/ 20 w 30"/>
                <a:gd name="T53" fmla="*/ 8 h 31"/>
                <a:gd name="T54" fmla="*/ 19 w 30"/>
                <a:gd name="T55" fmla="*/ 8 h 31"/>
                <a:gd name="T56" fmla="*/ 20 w 30"/>
                <a:gd name="T57" fmla="*/ 10 h 31"/>
                <a:gd name="T58" fmla="*/ 19 w 30"/>
                <a:gd name="T59" fmla="*/ 11 h 31"/>
                <a:gd name="T60" fmla="*/ 18 w 30"/>
                <a:gd name="T61" fmla="*/ 12 h 31"/>
                <a:gd name="T62" fmla="*/ 16 w 30"/>
                <a:gd name="T63" fmla="*/ 13 h 31"/>
                <a:gd name="T64" fmla="*/ 11 w 30"/>
                <a:gd name="T65" fmla="*/ 14 h 31"/>
                <a:gd name="T66" fmla="*/ 8 w 30"/>
                <a:gd name="T67" fmla="*/ 6 h 31"/>
                <a:gd name="T68" fmla="*/ 8 w 30"/>
                <a:gd name="T69" fmla="*/ 5 h 31"/>
                <a:gd name="T70" fmla="*/ 13 w 30"/>
                <a:gd name="T71" fmla="*/ 3 h 31"/>
                <a:gd name="T72" fmla="*/ 15 w 30"/>
                <a:gd name="T73" fmla="*/ 2 h 31"/>
                <a:gd name="T74" fmla="*/ 17 w 30"/>
                <a:gd name="T75" fmla="*/ 2 h 31"/>
                <a:gd name="T76" fmla="*/ 19 w 30"/>
                <a:gd name="T77" fmla="*/ 3 h 31"/>
                <a:gd name="T78" fmla="*/ 21 w 30"/>
                <a:gd name="T79" fmla="*/ 5 h 31"/>
                <a:gd name="T80" fmla="*/ 21 w 30"/>
                <a:gd name="T81" fmla="*/ 5 h 31"/>
                <a:gd name="T82" fmla="*/ 19 w 30"/>
                <a:gd name="T83" fmla="*/ 0 h 31"/>
                <a:gd name="T84" fmla="*/ 0 w 30"/>
                <a:gd name="T85" fmla="*/ 6 h 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
                <a:gd name="T130" fmla="*/ 0 h 31"/>
                <a:gd name="T131" fmla="*/ 30 w 30"/>
                <a:gd name="T132" fmla="*/ 31 h 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 h="31">
                  <a:moveTo>
                    <a:pt x="0" y="6"/>
                  </a:moveTo>
                  <a:lnTo>
                    <a:pt x="0" y="7"/>
                  </a:lnTo>
                  <a:lnTo>
                    <a:pt x="3" y="7"/>
                  </a:lnTo>
                  <a:lnTo>
                    <a:pt x="5" y="8"/>
                  </a:lnTo>
                  <a:lnTo>
                    <a:pt x="11" y="25"/>
                  </a:lnTo>
                  <a:lnTo>
                    <a:pt x="11" y="28"/>
                  </a:lnTo>
                  <a:lnTo>
                    <a:pt x="10" y="29"/>
                  </a:lnTo>
                  <a:lnTo>
                    <a:pt x="9" y="29"/>
                  </a:lnTo>
                  <a:lnTo>
                    <a:pt x="9" y="30"/>
                  </a:lnTo>
                  <a:lnTo>
                    <a:pt x="29" y="24"/>
                  </a:lnTo>
                  <a:lnTo>
                    <a:pt x="28" y="17"/>
                  </a:lnTo>
                  <a:lnTo>
                    <a:pt x="27" y="17"/>
                  </a:lnTo>
                  <a:lnTo>
                    <a:pt x="26" y="21"/>
                  </a:lnTo>
                  <a:lnTo>
                    <a:pt x="25" y="23"/>
                  </a:lnTo>
                  <a:lnTo>
                    <a:pt x="23" y="24"/>
                  </a:lnTo>
                  <a:lnTo>
                    <a:pt x="19" y="26"/>
                  </a:lnTo>
                  <a:lnTo>
                    <a:pt x="18" y="26"/>
                  </a:lnTo>
                  <a:lnTo>
                    <a:pt x="16" y="26"/>
                  </a:lnTo>
                  <a:lnTo>
                    <a:pt x="15" y="25"/>
                  </a:lnTo>
                  <a:lnTo>
                    <a:pt x="12" y="16"/>
                  </a:lnTo>
                  <a:lnTo>
                    <a:pt x="17" y="14"/>
                  </a:lnTo>
                  <a:lnTo>
                    <a:pt x="19" y="14"/>
                  </a:lnTo>
                  <a:lnTo>
                    <a:pt x="20" y="14"/>
                  </a:lnTo>
                  <a:lnTo>
                    <a:pt x="22" y="14"/>
                  </a:lnTo>
                  <a:lnTo>
                    <a:pt x="23" y="16"/>
                  </a:lnTo>
                  <a:lnTo>
                    <a:pt x="20" y="8"/>
                  </a:lnTo>
                  <a:lnTo>
                    <a:pt x="19" y="8"/>
                  </a:lnTo>
                  <a:lnTo>
                    <a:pt x="20" y="10"/>
                  </a:lnTo>
                  <a:lnTo>
                    <a:pt x="19" y="11"/>
                  </a:lnTo>
                  <a:lnTo>
                    <a:pt x="18" y="12"/>
                  </a:lnTo>
                  <a:lnTo>
                    <a:pt x="16" y="13"/>
                  </a:lnTo>
                  <a:lnTo>
                    <a:pt x="11" y="14"/>
                  </a:lnTo>
                  <a:lnTo>
                    <a:pt x="8" y="6"/>
                  </a:lnTo>
                  <a:lnTo>
                    <a:pt x="8" y="5"/>
                  </a:lnTo>
                  <a:lnTo>
                    <a:pt x="13" y="3"/>
                  </a:lnTo>
                  <a:lnTo>
                    <a:pt x="15" y="2"/>
                  </a:lnTo>
                  <a:lnTo>
                    <a:pt x="17" y="2"/>
                  </a:lnTo>
                  <a:lnTo>
                    <a:pt x="19" y="3"/>
                  </a:lnTo>
                  <a:lnTo>
                    <a:pt x="21" y="5"/>
                  </a:lnTo>
                  <a:lnTo>
                    <a:pt x="19" y="0"/>
                  </a:lnTo>
                  <a:lnTo>
                    <a:pt x="0"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2" name="Freeform 51"/>
            <p:cNvSpPr>
              <a:spLocks/>
            </p:cNvSpPr>
            <p:nvPr/>
          </p:nvSpPr>
          <p:spPr bwMode="auto">
            <a:xfrm>
              <a:off x="266" y="76"/>
              <a:ext cx="26" cy="27"/>
            </a:xfrm>
            <a:custGeom>
              <a:avLst/>
              <a:gdLst>
                <a:gd name="T0" fmla="*/ 10 w 26"/>
                <a:gd name="T1" fmla="*/ 0 h 27"/>
                <a:gd name="T2" fmla="*/ 7 w 26"/>
                <a:gd name="T3" fmla="*/ 1 h 27"/>
                <a:gd name="T4" fmla="*/ 6 w 26"/>
                <a:gd name="T5" fmla="*/ 2 h 27"/>
                <a:gd name="T6" fmla="*/ 2 w 26"/>
                <a:gd name="T7" fmla="*/ 5 h 27"/>
                <a:gd name="T8" fmla="*/ 0 w 26"/>
                <a:gd name="T9" fmla="*/ 9 h 27"/>
                <a:gd name="T10" fmla="*/ 0 w 26"/>
                <a:gd name="T11" fmla="*/ 14 h 27"/>
                <a:gd name="T12" fmla="*/ 2 w 26"/>
                <a:gd name="T13" fmla="*/ 19 h 27"/>
                <a:gd name="T14" fmla="*/ 5 w 26"/>
                <a:gd name="T15" fmla="*/ 23 h 27"/>
                <a:gd name="T16" fmla="*/ 7 w 26"/>
                <a:gd name="T17" fmla="*/ 25 h 27"/>
                <a:gd name="T18" fmla="*/ 9 w 26"/>
                <a:gd name="T19" fmla="*/ 26 h 27"/>
                <a:gd name="T20" fmla="*/ 12 w 26"/>
                <a:gd name="T21" fmla="*/ 26 h 27"/>
                <a:gd name="T22" fmla="*/ 15 w 26"/>
                <a:gd name="T23" fmla="*/ 26 h 27"/>
                <a:gd name="T24" fmla="*/ 18 w 26"/>
                <a:gd name="T25" fmla="*/ 25 h 27"/>
                <a:gd name="T26" fmla="*/ 20 w 26"/>
                <a:gd name="T27" fmla="*/ 24 h 27"/>
                <a:gd name="T28" fmla="*/ 23 w 26"/>
                <a:gd name="T29" fmla="*/ 20 h 27"/>
                <a:gd name="T30" fmla="*/ 25 w 26"/>
                <a:gd name="T31" fmla="*/ 16 h 27"/>
                <a:gd name="T32" fmla="*/ 25 w 26"/>
                <a:gd name="T33" fmla="*/ 10 h 27"/>
                <a:gd name="T34" fmla="*/ 23 w 26"/>
                <a:gd name="T35" fmla="*/ 5 h 27"/>
                <a:gd name="T36" fmla="*/ 22 w 26"/>
                <a:gd name="T37" fmla="*/ 4 h 27"/>
                <a:gd name="T38" fmla="*/ 20 w 26"/>
                <a:gd name="T39" fmla="*/ 2 h 27"/>
                <a:gd name="T40" fmla="*/ 15 w 26"/>
                <a:gd name="T41" fmla="*/ 0 h 27"/>
                <a:gd name="T42" fmla="*/ 10 w 26"/>
                <a:gd name="T43" fmla="*/ 0 h 27"/>
                <a:gd name="T44" fmla="*/ 10 w 26"/>
                <a:gd name="T45" fmla="*/ 1 h 27"/>
                <a:gd name="T46" fmla="*/ 13 w 26"/>
                <a:gd name="T47" fmla="*/ 1 h 27"/>
                <a:gd name="T48" fmla="*/ 15 w 26"/>
                <a:gd name="T49" fmla="*/ 2 h 27"/>
                <a:gd name="T50" fmla="*/ 16 w 26"/>
                <a:gd name="T51" fmla="*/ 2 h 27"/>
                <a:gd name="T52" fmla="*/ 18 w 26"/>
                <a:gd name="T53" fmla="*/ 4 h 27"/>
                <a:gd name="T54" fmla="*/ 19 w 26"/>
                <a:gd name="T55" fmla="*/ 7 h 27"/>
                <a:gd name="T56" fmla="*/ 21 w 26"/>
                <a:gd name="T57" fmla="*/ 11 h 27"/>
                <a:gd name="T58" fmla="*/ 21 w 26"/>
                <a:gd name="T59" fmla="*/ 15 h 27"/>
                <a:gd name="T60" fmla="*/ 21 w 26"/>
                <a:gd name="T61" fmla="*/ 19 h 27"/>
                <a:gd name="T62" fmla="*/ 19 w 26"/>
                <a:gd name="T63" fmla="*/ 23 h 27"/>
                <a:gd name="T64" fmla="*/ 17 w 26"/>
                <a:gd name="T65" fmla="*/ 24 h 27"/>
                <a:gd name="T66" fmla="*/ 15 w 26"/>
                <a:gd name="T67" fmla="*/ 24 h 27"/>
                <a:gd name="T68" fmla="*/ 12 w 26"/>
                <a:gd name="T69" fmla="*/ 24 h 27"/>
                <a:gd name="T70" fmla="*/ 10 w 26"/>
                <a:gd name="T71" fmla="*/ 24 h 27"/>
                <a:gd name="T72" fmla="*/ 9 w 26"/>
                <a:gd name="T73" fmla="*/ 23 h 27"/>
                <a:gd name="T74" fmla="*/ 7 w 26"/>
                <a:gd name="T75" fmla="*/ 21 h 27"/>
                <a:gd name="T76" fmla="*/ 5 w 26"/>
                <a:gd name="T77" fmla="*/ 18 h 27"/>
                <a:gd name="T78" fmla="*/ 4 w 26"/>
                <a:gd name="T79" fmla="*/ 14 h 27"/>
                <a:gd name="T80" fmla="*/ 4 w 26"/>
                <a:gd name="T81" fmla="*/ 9 h 27"/>
                <a:gd name="T82" fmla="*/ 5 w 26"/>
                <a:gd name="T83" fmla="*/ 6 h 27"/>
                <a:gd name="T84" fmla="*/ 7 w 26"/>
                <a:gd name="T85" fmla="*/ 3 h 27"/>
                <a:gd name="T86" fmla="*/ 8 w 26"/>
                <a:gd name="T87" fmla="*/ 2 h 27"/>
                <a:gd name="T88" fmla="*/ 10 w 26"/>
                <a:gd name="T89" fmla="*/ 1 h 27"/>
                <a:gd name="T90" fmla="*/ 10 w 26"/>
                <a:gd name="T91" fmla="*/ 0 h 2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
                <a:gd name="T139" fmla="*/ 0 h 27"/>
                <a:gd name="T140" fmla="*/ 26 w 26"/>
                <a:gd name="T141" fmla="*/ 27 h 2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 h="27">
                  <a:moveTo>
                    <a:pt x="10" y="0"/>
                  </a:moveTo>
                  <a:lnTo>
                    <a:pt x="7" y="1"/>
                  </a:lnTo>
                  <a:lnTo>
                    <a:pt x="6" y="2"/>
                  </a:lnTo>
                  <a:lnTo>
                    <a:pt x="2" y="5"/>
                  </a:lnTo>
                  <a:lnTo>
                    <a:pt x="0" y="9"/>
                  </a:lnTo>
                  <a:lnTo>
                    <a:pt x="0" y="14"/>
                  </a:lnTo>
                  <a:lnTo>
                    <a:pt x="2" y="19"/>
                  </a:lnTo>
                  <a:lnTo>
                    <a:pt x="5" y="23"/>
                  </a:lnTo>
                  <a:lnTo>
                    <a:pt x="7" y="25"/>
                  </a:lnTo>
                  <a:lnTo>
                    <a:pt x="9" y="26"/>
                  </a:lnTo>
                  <a:lnTo>
                    <a:pt x="12" y="26"/>
                  </a:lnTo>
                  <a:lnTo>
                    <a:pt x="15" y="26"/>
                  </a:lnTo>
                  <a:lnTo>
                    <a:pt x="18" y="25"/>
                  </a:lnTo>
                  <a:lnTo>
                    <a:pt x="20" y="24"/>
                  </a:lnTo>
                  <a:lnTo>
                    <a:pt x="23" y="20"/>
                  </a:lnTo>
                  <a:lnTo>
                    <a:pt x="25" y="16"/>
                  </a:lnTo>
                  <a:lnTo>
                    <a:pt x="25" y="10"/>
                  </a:lnTo>
                  <a:lnTo>
                    <a:pt x="23" y="5"/>
                  </a:lnTo>
                  <a:lnTo>
                    <a:pt x="22" y="4"/>
                  </a:lnTo>
                  <a:lnTo>
                    <a:pt x="20" y="2"/>
                  </a:lnTo>
                  <a:lnTo>
                    <a:pt x="15" y="0"/>
                  </a:lnTo>
                  <a:lnTo>
                    <a:pt x="10" y="0"/>
                  </a:lnTo>
                  <a:lnTo>
                    <a:pt x="10" y="1"/>
                  </a:lnTo>
                  <a:lnTo>
                    <a:pt x="13" y="1"/>
                  </a:lnTo>
                  <a:lnTo>
                    <a:pt x="15" y="2"/>
                  </a:lnTo>
                  <a:lnTo>
                    <a:pt x="16" y="2"/>
                  </a:lnTo>
                  <a:lnTo>
                    <a:pt x="18" y="4"/>
                  </a:lnTo>
                  <a:lnTo>
                    <a:pt x="19" y="7"/>
                  </a:lnTo>
                  <a:lnTo>
                    <a:pt x="21" y="11"/>
                  </a:lnTo>
                  <a:lnTo>
                    <a:pt x="21" y="15"/>
                  </a:lnTo>
                  <a:lnTo>
                    <a:pt x="21" y="19"/>
                  </a:lnTo>
                  <a:lnTo>
                    <a:pt x="19" y="23"/>
                  </a:lnTo>
                  <a:lnTo>
                    <a:pt x="17" y="24"/>
                  </a:lnTo>
                  <a:lnTo>
                    <a:pt x="15" y="24"/>
                  </a:lnTo>
                  <a:lnTo>
                    <a:pt x="12" y="24"/>
                  </a:lnTo>
                  <a:lnTo>
                    <a:pt x="10" y="24"/>
                  </a:lnTo>
                  <a:lnTo>
                    <a:pt x="9" y="23"/>
                  </a:lnTo>
                  <a:lnTo>
                    <a:pt x="7" y="21"/>
                  </a:lnTo>
                  <a:lnTo>
                    <a:pt x="5" y="18"/>
                  </a:lnTo>
                  <a:lnTo>
                    <a:pt x="4" y="14"/>
                  </a:lnTo>
                  <a:lnTo>
                    <a:pt x="4" y="9"/>
                  </a:lnTo>
                  <a:lnTo>
                    <a:pt x="5" y="6"/>
                  </a:lnTo>
                  <a:lnTo>
                    <a:pt x="7" y="3"/>
                  </a:lnTo>
                  <a:lnTo>
                    <a:pt x="8" y="2"/>
                  </a:lnTo>
                  <a:lnTo>
                    <a:pt x="10" y="1"/>
                  </a:lnTo>
                  <a:lnTo>
                    <a:pt x="1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53" name="Group 52"/>
            <p:cNvGrpSpPr>
              <a:grpSpLocks/>
            </p:cNvGrpSpPr>
            <p:nvPr/>
          </p:nvGrpSpPr>
          <p:grpSpPr bwMode="auto">
            <a:xfrm>
              <a:off x="293" y="71"/>
              <a:ext cx="21" cy="29"/>
              <a:chOff x="293" y="71"/>
              <a:chExt cx="21" cy="29"/>
            </a:xfrm>
          </p:grpSpPr>
          <p:sp>
            <p:nvSpPr>
              <p:cNvPr id="185" name="Freeform 53"/>
              <p:cNvSpPr>
                <a:spLocks/>
              </p:cNvSpPr>
              <p:nvPr/>
            </p:nvSpPr>
            <p:spPr bwMode="auto">
              <a:xfrm>
                <a:off x="293" y="71"/>
                <a:ext cx="20" cy="27"/>
              </a:xfrm>
              <a:custGeom>
                <a:avLst/>
                <a:gdLst>
                  <a:gd name="T0" fmla="*/ 0 w 20"/>
                  <a:gd name="T1" fmla="*/ 1 h 27"/>
                  <a:gd name="T2" fmla="*/ 0 w 20"/>
                  <a:gd name="T3" fmla="*/ 2 h 27"/>
                  <a:gd name="T4" fmla="*/ 1 w 20"/>
                  <a:gd name="T5" fmla="*/ 2 h 27"/>
                  <a:gd name="T6" fmla="*/ 2 w 20"/>
                  <a:gd name="T7" fmla="*/ 2 h 27"/>
                  <a:gd name="T8" fmla="*/ 3 w 20"/>
                  <a:gd name="T9" fmla="*/ 5 h 27"/>
                  <a:gd name="T10" fmla="*/ 4 w 20"/>
                  <a:gd name="T11" fmla="*/ 22 h 27"/>
                  <a:gd name="T12" fmla="*/ 4 w 20"/>
                  <a:gd name="T13" fmla="*/ 25 h 27"/>
                  <a:gd name="T14" fmla="*/ 2 w 20"/>
                  <a:gd name="T15" fmla="*/ 25 h 27"/>
                  <a:gd name="T16" fmla="*/ 2 w 20"/>
                  <a:gd name="T17" fmla="*/ 26 h 27"/>
                  <a:gd name="T18" fmla="*/ 11 w 20"/>
                  <a:gd name="T19" fmla="*/ 25 h 27"/>
                  <a:gd name="T20" fmla="*/ 11 w 20"/>
                  <a:gd name="T21" fmla="*/ 25 h 27"/>
                  <a:gd name="T22" fmla="*/ 9 w 20"/>
                  <a:gd name="T23" fmla="*/ 24 h 27"/>
                  <a:gd name="T24" fmla="*/ 8 w 20"/>
                  <a:gd name="T25" fmla="*/ 23 h 27"/>
                  <a:gd name="T26" fmla="*/ 8 w 20"/>
                  <a:gd name="T27" fmla="*/ 22 h 27"/>
                  <a:gd name="T28" fmla="*/ 8 w 20"/>
                  <a:gd name="T29" fmla="*/ 13 h 27"/>
                  <a:gd name="T30" fmla="*/ 12 w 20"/>
                  <a:gd name="T31" fmla="*/ 13 h 27"/>
                  <a:gd name="T32" fmla="*/ 14 w 20"/>
                  <a:gd name="T33" fmla="*/ 13 h 27"/>
                  <a:gd name="T34" fmla="*/ 16 w 20"/>
                  <a:gd name="T35" fmla="*/ 13 h 27"/>
                  <a:gd name="T36" fmla="*/ 17 w 20"/>
                  <a:gd name="T37" fmla="*/ 14 h 27"/>
                  <a:gd name="T38" fmla="*/ 17 w 20"/>
                  <a:gd name="T39" fmla="*/ 16 h 27"/>
                  <a:gd name="T40" fmla="*/ 18 w 20"/>
                  <a:gd name="T41" fmla="*/ 16 h 27"/>
                  <a:gd name="T42" fmla="*/ 17 w 20"/>
                  <a:gd name="T43" fmla="*/ 7 h 27"/>
                  <a:gd name="T44" fmla="*/ 17 w 20"/>
                  <a:gd name="T45" fmla="*/ 8 h 27"/>
                  <a:gd name="T46" fmla="*/ 16 w 20"/>
                  <a:gd name="T47" fmla="*/ 10 h 27"/>
                  <a:gd name="T48" fmla="*/ 16 w 20"/>
                  <a:gd name="T49" fmla="*/ 11 h 27"/>
                  <a:gd name="T50" fmla="*/ 12 w 20"/>
                  <a:gd name="T51" fmla="*/ 12 h 27"/>
                  <a:gd name="T52" fmla="*/ 7 w 20"/>
                  <a:gd name="T53" fmla="*/ 12 h 27"/>
                  <a:gd name="T54" fmla="*/ 7 w 20"/>
                  <a:gd name="T55" fmla="*/ 3 h 27"/>
                  <a:gd name="T56" fmla="*/ 7 w 20"/>
                  <a:gd name="T57" fmla="*/ 2 h 27"/>
                  <a:gd name="T58" fmla="*/ 8 w 20"/>
                  <a:gd name="T59" fmla="*/ 2 h 27"/>
                  <a:gd name="T60" fmla="*/ 12 w 20"/>
                  <a:gd name="T61" fmla="*/ 2 h 27"/>
                  <a:gd name="T62" fmla="*/ 14 w 20"/>
                  <a:gd name="T63" fmla="*/ 2 h 27"/>
                  <a:gd name="T64" fmla="*/ 16 w 20"/>
                  <a:gd name="T65" fmla="*/ 2 h 27"/>
                  <a:gd name="T66" fmla="*/ 18 w 20"/>
                  <a:gd name="T67" fmla="*/ 3 h 27"/>
                  <a:gd name="T68" fmla="*/ 18 w 20"/>
                  <a:gd name="T69" fmla="*/ 5 h 27"/>
                  <a:gd name="T70" fmla="*/ 19 w 20"/>
                  <a:gd name="T71" fmla="*/ 5 h 27"/>
                  <a:gd name="T72" fmla="*/ 19 w 20"/>
                  <a:gd name="T73" fmla="*/ 0 h 27"/>
                  <a:gd name="T74" fmla="*/ 0 w 20"/>
                  <a:gd name="T75" fmla="*/ 1 h 2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
                  <a:gd name="T115" fmla="*/ 0 h 27"/>
                  <a:gd name="T116" fmla="*/ 20 w 20"/>
                  <a:gd name="T117" fmla="*/ 27 h 2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 h="27">
                    <a:moveTo>
                      <a:pt x="0" y="1"/>
                    </a:moveTo>
                    <a:lnTo>
                      <a:pt x="0" y="2"/>
                    </a:lnTo>
                    <a:lnTo>
                      <a:pt x="1" y="2"/>
                    </a:lnTo>
                    <a:lnTo>
                      <a:pt x="2" y="2"/>
                    </a:lnTo>
                    <a:lnTo>
                      <a:pt x="3" y="5"/>
                    </a:lnTo>
                    <a:lnTo>
                      <a:pt x="4" y="22"/>
                    </a:lnTo>
                    <a:lnTo>
                      <a:pt x="4" y="25"/>
                    </a:lnTo>
                    <a:lnTo>
                      <a:pt x="2" y="25"/>
                    </a:lnTo>
                    <a:lnTo>
                      <a:pt x="2" y="26"/>
                    </a:lnTo>
                    <a:lnTo>
                      <a:pt x="11" y="25"/>
                    </a:lnTo>
                    <a:lnTo>
                      <a:pt x="9" y="24"/>
                    </a:lnTo>
                    <a:lnTo>
                      <a:pt x="8" y="23"/>
                    </a:lnTo>
                    <a:lnTo>
                      <a:pt x="8" y="22"/>
                    </a:lnTo>
                    <a:lnTo>
                      <a:pt x="8" y="13"/>
                    </a:lnTo>
                    <a:lnTo>
                      <a:pt x="12" y="13"/>
                    </a:lnTo>
                    <a:lnTo>
                      <a:pt x="14" y="13"/>
                    </a:lnTo>
                    <a:lnTo>
                      <a:pt x="16" y="13"/>
                    </a:lnTo>
                    <a:lnTo>
                      <a:pt x="17" y="14"/>
                    </a:lnTo>
                    <a:lnTo>
                      <a:pt x="17" y="16"/>
                    </a:lnTo>
                    <a:lnTo>
                      <a:pt x="18" y="16"/>
                    </a:lnTo>
                    <a:lnTo>
                      <a:pt x="17" y="7"/>
                    </a:lnTo>
                    <a:lnTo>
                      <a:pt x="17" y="8"/>
                    </a:lnTo>
                    <a:lnTo>
                      <a:pt x="16" y="10"/>
                    </a:lnTo>
                    <a:lnTo>
                      <a:pt x="16" y="11"/>
                    </a:lnTo>
                    <a:lnTo>
                      <a:pt x="12" y="12"/>
                    </a:lnTo>
                    <a:lnTo>
                      <a:pt x="7" y="12"/>
                    </a:lnTo>
                    <a:lnTo>
                      <a:pt x="7" y="3"/>
                    </a:lnTo>
                    <a:lnTo>
                      <a:pt x="7" y="2"/>
                    </a:lnTo>
                    <a:lnTo>
                      <a:pt x="8" y="2"/>
                    </a:lnTo>
                    <a:lnTo>
                      <a:pt x="12" y="2"/>
                    </a:lnTo>
                    <a:lnTo>
                      <a:pt x="14" y="2"/>
                    </a:lnTo>
                    <a:lnTo>
                      <a:pt x="16" y="2"/>
                    </a:lnTo>
                    <a:lnTo>
                      <a:pt x="18" y="3"/>
                    </a:lnTo>
                    <a:lnTo>
                      <a:pt x="18" y="5"/>
                    </a:lnTo>
                    <a:lnTo>
                      <a:pt x="19" y="5"/>
                    </a:lnTo>
                    <a:lnTo>
                      <a:pt x="19" y="0"/>
                    </a:lnTo>
                    <a:lnTo>
                      <a:pt x="0" y="1"/>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6" name="Freeform 54"/>
              <p:cNvSpPr>
                <a:spLocks/>
              </p:cNvSpPr>
              <p:nvPr/>
            </p:nvSpPr>
            <p:spPr bwMode="auto">
              <a:xfrm>
                <a:off x="293" y="71"/>
                <a:ext cx="21" cy="29"/>
              </a:xfrm>
              <a:custGeom>
                <a:avLst/>
                <a:gdLst>
                  <a:gd name="T0" fmla="*/ 0 w 21"/>
                  <a:gd name="T1" fmla="*/ 1 h 29"/>
                  <a:gd name="T2" fmla="*/ 0 w 21"/>
                  <a:gd name="T3" fmla="*/ 2 h 29"/>
                  <a:gd name="T4" fmla="*/ 1 w 21"/>
                  <a:gd name="T5" fmla="*/ 2 h 29"/>
                  <a:gd name="T6" fmla="*/ 3 w 21"/>
                  <a:gd name="T7" fmla="*/ 2 h 29"/>
                  <a:gd name="T8" fmla="*/ 3 w 21"/>
                  <a:gd name="T9" fmla="*/ 5 h 29"/>
                  <a:gd name="T10" fmla="*/ 5 w 21"/>
                  <a:gd name="T11" fmla="*/ 24 h 29"/>
                  <a:gd name="T12" fmla="*/ 4 w 21"/>
                  <a:gd name="T13" fmla="*/ 27 h 29"/>
                  <a:gd name="T14" fmla="*/ 2 w 21"/>
                  <a:gd name="T15" fmla="*/ 27 h 29"/>
                  <a:gd name="T16" fmla="*/ 2 w 21"/>
                  <a:gd name="T17" fmla="*/ 28 h 29"/>
                  <a:gd name="T18" fmla="*/ 12 w 21"/>
                  <a:gd name="T19" fmla="*/ 27 h 29"/>
                  <a:gd name="T20" fmla="*/ 12 w 21"/>
                  <a:gd name="T21" fmla="*/ 27 h 29"/>
                  <a:gd name="T22" fmla="*/ 10 w 21"/>
                  <a:gd name="T23" fmla="*/ 26 h 29"/>
                  <a:gd name="T24" fmla="*/ 9 w 21"/>
                  <a:gd name="T25" fmla="*/ 25 h 29"/>
                  <a:gd name="T26" fmla="*/ 9 w 21"/>
                  <a:gd name="T27" fmla="*/ 24 h 29"/>
                  <a:gd name="T28" fmla="*/ 8 w 21"/>
                  <a:gd name="T29" fmla="*/ 14 h 29"/>
                  <a:gd name="T30" fmla="*/ 13 w 21"/>
                  <a:gd name="T31" fmla="*/ 14 h 29"/>
                  <a:gd name="T32" fmla="*/ 15 w 21"/>
                  <a:gd name="T33" fmla="*/ 14 h 29"/>
                  <a:gd name="T34" fmla="*/ 16 w 21"/>
                  <a:gd name="T35" fmla="*/ 14 h 29"/>
                  <a:gd name="T36" fmla="*/ 18 w 21"/>
                  <a:gd name="T37" fmla="*/ 15 h 29"/>
                  <a:gd name="T38" fmla="*/ 18 w 21"/>
                  <a:gd name="T39" fmla="*/ 18 h 29"/>
                  <a:gd name="T40" fmla="*/ 19 w 21"/>
                  <a:gd name="T41" fmla="*/ 18 h 29"/>
                  <a:gd name="T42" fmla="*/ 18 w 21"/>
                  <a:gd name="T43" fmla="*/ 8 h 29"/>
                  <a:gd name="T44" fmla="*/ 18 w 21"/>
                  <a:gd name="T45" fmla="*/ 8 h 29"/>
                  <a:gd name="T46" fmla="*/ 17 w 21"/>
                  <a:gd name="T47" fmla="*/ 10 h 29"/>
                  <a:gd name="T48" fmla="*/ 16 w 21"/>
                  <a:gd name="T49" fmla="*/ 12 h 29"/>
                  <a:gd name="T50" fmla="*/ 13 w 21"/>
                  <a:gd name="T51" fmla="*/ 12 h 29"/>
                  <a:gd name="T52" fmla="*/ 8 w 21"/>
                  <a:gd name="T53" fmla="*/ 13 h 29"/>
                  <a:gd name="T54" fmla="*/ 7 w 21"/>
                  <a:gd name="T55" fmla="*/ 4 h 29"/>
                  <a:gd name="T56" fmla="*/ 8 w 21"/>
                  <a:gd name="T57" fmla="*/ 2 h 29"/>
                  <a:gd name="T58" fmla="*/ 8 w 21"/>
                  <a:gd name="T59" fmla="*/ 2 h 29"/>
                  <a:gd name="T60" fmla="*/ 13 w 21"/>
                  <a:gd name="T61" fmla="*/ 2 h 29"/>
                  <a:gd name="T62" fmla="*/ 15 w 21"/>
                  <a:gd name="T63" fmla="*/ 2 h 29"/>
                  <a:gd name="T64" fmla="*/ 17 w 21"/>
                  <a:gd name="T65" fmla="*/ 2 h 29"/>
                  <a:gd name="T66" fmla="*/ 19 w 21"/>
                  <a:gd name="T67" fmla="*/ 4 h 29"/>
                  <a:gd name="T68" fmla="*/ 19 w 21"/>
                  <a:gd name="T69" fmla="*/ 6 h 29"/>
                  <a:gd name="T70" fmla="*/ 20 w 21"/>
                  <a:gd name="T71" fmla="*/ 6 h 29"/>
                  <a:gd name="T72" fmla="*/ 20 w 21"/>
                  <a:gd name="T73" fmla="*/ 0 h 29"/>
                  <a:gd name="T74" fmla="*/ 0 w 21"/>
                  <a:gd name="T75" fmla="*/ 1 h 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29"/>
                  <a:gd name="T116" fmla="*/ 21 w 21"/>
                  <a:gd name="T117" fmla="*/ 29 h 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29">
                    <a:moveTo>
                      <a:pt x="0" y="1"/>
                    </a:moveTo>
                    <a:lnTo>
                      <a:pt x="0" y="2"/>
                    </a:lnTo>
                    <a:lnTo>
                      <a:pt x="1" y="2"/>
                    </a:lnTo>
                    <a:lnTo>
                      <a:pt x="3" y="2"/>
                    </a:lnTo>
                    <a:lnTo>
                      <a:pt x="3" y="5"/>
                    </a:lnTo>
                    <a:lnTo>
                      <a:pt x="5" y="24"/>
                    </a:lnTo>
                    <a:lnTo>
                      <a:pt x="4" y="27"/>
                    </a:lnTo>
                    <a:lnTo>
                      <a:pt x="2" y="27"/>
                    </a:lnTo>
                    <a:lnTo>
                      <a:pt x="2" y="28"/>
                    </a:lnTo>
                    <a:lnTo>
                      <a:pt x="12" y="27"/>
                    </a:lnTo>
                    <a:lnTo>
                      <a:pt x="10" y="26"/>
                    </a:lnTo>
                    <a:lnTo>
                      <a:pt x="9" y="25"/>
                    </a:lnTo>
                    <a:lnTo>
                      <a:pt x="9" y="24"/>
                    </a:lnTo>
                    <a:lnTo>
                      <a:pt x="8" y="14"/>
                    </a:lnTo>
                    <a:lnTo>
                      <a:pt x="13" y="14"/>
                    </a:lnTo>
                    <a:lnTo>
                      <a:pt x="15" y="14"/>
                    </a:lnTo>
                    <a:lnTo>
                      <a:pt x="16" y="14"/>
                    </a:lnTo>
                    <a:lnTo>
                      <a:pt x="18" y="15"/>
                    </a:lnTo>
                    <a:lnTo>
                      <a:pt x="18" y="18"/>
                    </a:lnTo>
                    <a:lnTo>
                      <a:pt x="19" y="18"/>
                    </a:lnTo>
                    <a:lnTo>
                      <a:pt x="18" y="8"/>
                    </a:lnTo>
                    <a:lnTo>
                      <a:pt x="17" y="10"/>
                    </a:lnTo>
                    <a:lnTo>
                      <a:pt x="16" y="12"/>
                    </a:lnTo>
                    <a:lnTo>
                      <a:pt x="13" y="12"/>
                    </a:lnTo>
                    <a:lnTo>
                      <a:pt x="8" y="13"/>
                    </a:lnTo>
                    <a:lnTo>
                      <a:pt x="7" y="4"/>
                    </a:lnTo>
                    <a:lnTo>
                      <a:pt x="8" y="2"/>
                    </a:lnTo>
                    <a:lnTo>
                      <a:pt x="13" y="2"/>
                    </a:lnTo>
                    <a:lnTo>
                      <a:pt x="15" y="2"/>
                    </a:lnTo>
                    <a:lnTo>
                      <a:pt x="17" y="2"/>
                    </a:lnTo>
                    <a:lnTo>
                      <a:pt x="19" y="4"/>
                    </a:lnTo>
                    <a:lnTo>
                      <a:pt x="19" y="6"/>
                    </a:lnTo>
                    <a:lnTo>
                      <a:pt x="20" y="6"/>
                    </a:lnTo>
                    <a:lnTo>
                      <a:pt x="20" y="0"/>
                    </a:lnTo>
                    <a:lnTo>
                      <a:pt x="0" y="1"/>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54" name="Group 55"/>
            <p:cNvGrpSpPr>
              <a:grpSpLocks/>
            </p:cNvGrpSpPr>
            <p:nvPr/>
          </p:nvGrpSpPr>
          <p:grpSpPr bwMode="auto">
            <a:xfrm>
              <a:off x="334" y="71"/>
              <a:ext cx="30" cy="32"/>
              <a:chOff x="334" y="71"/>
              <a:chExt cx="30" cy="32"/>
            </a:xfrm>
          </p:grpSpPr>
          <p:sp>
            <p:nvSpPr>
              <p:cNvPr id="183" name="Freeform 56"/>
              <p:cNvSpPr>
                <a:spLocks/>
              </p:cNvSpPr>
              <p:nvPr/>
            </p:nvSpPr>
            <p:spPr bwMode="auto">
              <a:xfrm>
                <a:off x="334" y="71"/>
                <a:ext cx="29" cy="29"/>
              </a:xfrm>
              <a:custGeom>
                <a:avLst/>
                <a:gdLst>
                  <a:gd name="T0" fmla="*/ 3 w 29"/>
                  <a:gd name="T1" fmla="*/ 0 h 29"/>
                  <a:gd name="T2" fmla="*/ 3 w 29"/>
                  <a:gd name="T3" fmla="*/ 1 h 29"/>
                  <a:gd name="T4" fmla="*/ 4 w 29"/>
                  <a:gd name="T5" fmla="*/ 1 h 29"/>
                  <a:gd name="T6" fmla="*/ 5 w 29"/>
                  <a:gd name="T7" fmla="*/ 2 h 29"/>
                  <a:gd name="T8" fmla="*/ 6 w 29"/>
                  <a:gd name="T9" fmla="*/ 3 h 29"/>
                  <a:gd name="T10" fmla="*/ 4 w 29"/>
                  <a:gd name="T11" fmla="*/ 21 h 29"/>
                  <a:gd name="T12" fmla="*/ 3 w 29"/>
                  <a:gd name="T13" fmla="*/ 24 h 29"/>
                  <a:gd name="T14" fmla="*/ 2 w 29"/>
                  <a:gd name="T15" fmla="*/ 25 h 29"/>
                  <a:gd name="T16" fmla="*/ 0 w 29"/>
                  <a:gd name="T17" fmla="*/ 25 h 29"/>
                  <a:gd name="T18" fmla="*/ 0 w 29"/>
                  <a:gd name="T19" fmla="*/ 25 h 29"/>
                  <a:gd name="T20" fmla="*/ 9 w 29"/>
                  <a:gd name="T21" fmla="*/ 26 h 29"/>
                  <a:gd name="T22" fmla="*/ 9 w 29"/>
                  <a:gd name="T23" fmla="*/ 26 h 29"/>
                  <a:gd name="T24" fmla="*/ 7 w 29"/>
                  <a:gd name="T25" fmla="*/ 25 h 29"/>
                  <a:gd name="T26" fmla="*/ 6 w 29"/>
                  <a:gd name="T27" fmla="*/ 25 h 29"/>
                  <a:gd name="T28" fmla="*/ 6 w 29"/>
                  <a:gd name="T29" fmla="*/ 21 h 29"/>
                  <a:gd name="T30" fmla="*/ 7 w 29"/>
                  <a:gd name="T31" fmla="*/ 6 h 29"/>
                  <a:gd name="T32" fmla="*/ 21 w 29"/>
                  <a:gd name="T33" fmla="*/ 28 h 29"/>
                  <a:gd name="T34" fmla="*/ 22 w 29"/>
                  <a:gd name="T35" fmla="*/ 28 h 29"/>
                  <a:gd name="T36" fmla="*/ 24 w 29"/>
                  <a:gd name="T37" fmla="*/ 8 h 29"/>
                  <a:gd name="T38" fmla="*/ 25 w 29"/>
                  <a:gd name="T39" fmla="*/ 4 h 29"/>
                  <a:gd name="T40" fmla="*/ 26 w 29"/>
                  <a:gd name="T41" fmla="*/ 3 h 29"/>
                  <a:gd name="T42" fmla="*/ 28 w 29"/>
                  <a:gd name="T43" fmla="*/ 3 h 29"/>
                  <a:gd name="T44" fmla="*/ 28 w 29"/>
                  <a:gd name="T45" fmla="*/ 3 h 29"/>
                  <a:gd name="T46" fmla="*/ 20 w 29"/>
                  <a:gd name="T47" fmla="*/ 2 h 29"/>
                  <a:gd name="T48" fmla="*/ 20 w 29"/>
                  <a:gd name="T49" fmla="*/ 3 h 29"/>
                  <a:gd name="T50" fmla="*/ 22 w 29"/>
                  <a:gd name="T51" fmla="*/ 3 h 29"/>
                  <a:gd name="T52" fmla="*/ 23 w 29"/>
                  <a:gd name="T53" fmla="*/ 4 h 29"/>
                  <a:gd name="T54" fmla="*/ 23 w 29"/>
                  <a:gd name="T55" fmla="*/ 7 h 29"/>
                  <a:gd name="T56" fmla="*/ 21 w 29"/>
                  <a:gd name="T57" fmla="*/ 21 h 29"/>
                  <a:gd name="T58" fmla="*/ 9 w 29"/>
                  <a:gd name="T59" fmla="*/ 1 h 29"/>
                  <a:gd name="T60" fmla="*/ 3 w 29"/>
                  <a:gd name="T61" fmla="*/ 0 h 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9"/>
                  <a:gd name="T94" fmla="*/ 0 h 29"/>
                  <a:gd name="T95" fmla="*/ 29 w 29"/>
                  <a:gd name="T96" fmla="*/ 29 h 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9" h="29">
                    <a:moveTo>
                      <a:pt x="3" y="0"/>
                    </a:moveTo>
                    <a:lnTo>
                      <a:pt x="3" y="1"/>
                    </a:lnTo>
                    <a:lnTo>
                      <a:pt x="4" y="1"/>
                    </a:lnTo>
                    <a:lnTo>
                      <a:pt x="5" y="2"/>
                    </a:lnTo>
                    <a:lnTo>
                      <a:pt x="6" y="3"/>
                    </a:lnTo>
                    <a:lnTo>
                      <a:pt x="4" y="21"/>
                    </a:lnTo>
                    <a:lnTo>
                      <a:pt x="3" y="24"/>
                    </a:lnTo>
                    <a:lnTo>
                      <a:pt x="2" y="25"/>
                    </a:lnTo>
                    <a:lnTo>
                      <a:pt x="0" y="25"/>
                    </a:lnTo>
                    <a:lnTo>
                      <a:pt x="9" y="26"/>
                    </a:lnTo>
                    <a:lnTo>
                      <a:pt x="7" y="25"/>
                    </a:lnTo>
                    <a:lnTo>
                      <a:pt x="6" y="25"/>
                    </a:lnTo>
                    <a:lnTo>
                      <a:pt x="6" y="21"/>
                    </a:lnTo>
                    <a:lnTo>
                      <a:pt x="7" y="6"/>
                    </a:lnTo>
                    <a:lnTo>
                      <a:pt x="21" y="28"/>
                    </a:lnTo>
                    <a:lnTo>
                      <a:pt x="22" y="28"/>
                    </a:lnTo>
                    <a:lnTo>
                      <a:pt x="24" y="8"/>
                    </a:lnTo>
                    <a:lnTo>
                      <a:pt x="25" y="4"/>
                    </a:lnTo>
                    <a:lnTo>
                      <a:pt x="26" y="3"/>
                    </a:lnTo>
                    <a:lnTo>
                      <a:pt x="28" y="3"/>
                    </a:lnTo>
                    <a:lnTo>
                      <a:pt x="20" y="2"/>
                    </a:lnTo>
                    <a:lnTo>
                      <a:pt x="20" y="3"/>
                    </a:lnTo>
                    <a:lnTo>
                      <a:pt x="22" y="3"/>
                    </a:lnTo>
                    <a:lnTo>
                      <a:pt x="23" y="4"/>
                    </a:lnTo>
                    <a:lnTo>
                      <a:pt x="23" y="7"/>
                    </a:lnTo>
                    <a:lnTo>
                      <a:pt x="21" y="21"/>
                    </a:lnTo>
                    <a:lnTo>
                      <a:pt x="9" y="1"/>
                    </a:lnTo>
                    <a:lnTo>
                      <a:pt x="3"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184" name="Freeform 57"/>
              <p:cNvSpPr>
                <a:spLocks/>
              </p:cNvSpPr>
              <p:nvPr/>
            </p:nvSpPr>
            <p:spPr bwMode="auto">
              <a:xfrm>
                <a:off x="334" y="71"/>
                <a:ext cx="30" cy="32"/>
              </a:xfrm>
              <a:custGeom>
                <a:avLst/>
                <a:gdLst>
                  <a:gd name="T0" fmla="*/ 3 w 30"/>
                  <a:gd name="T1" fmla="*/ 0 h 32"/>
                  <a:gd name="T2" fmla="*/ 3 w 30"/>
                  <a:gd name="T3" fmla="*/ 1 h 32"/>
                  <a:gd name="T4" fmla="*/ 4 w 30"/>
                  <a:gd name="T5" fmla="*/ 1 h 32"/>
                  <a:gd name="T6" fmla="*/ 5 w 30"/>
                  <a:gd name="T7" fmla="*/ 2 h 32"/>
                  <a:gd name="T8" fmla="*/ 6 w 30"/>
                  <a:gd name="T9" fmla="*/ 4 h 32"/>
                  <a:gd name="T10" fmla="*/ 4 w 30"/>
                  <a:gd name="T11" fmla="*/ 24 h 32"/>
                  <a:gd name="T12" fmla="*/ 3 w 30"/>
                  <a:gd name="T13" fmla="*/ 27 h 32"/>
                  <a:gd name="T14" fmla="*/ 2 w 30"/>
                  <a:gd name="T15" fmla="*/ 28 h 32"/>
                  <a:gd name="T16" fmla="*/ 0 w 30"/>
                  <a:gd name="T17" fmla="*/ 28 h 32"/>
                  <a:gd name="T18" fmla="*/ 0 w 30"/>
                  <a:gd name="T19" fmla="*/ 28 h 32"/>
                  <a:gd name="T20" fmla="*/ 9 w 30"/>
                  <a:gd name="T21" fmla="*/ 29 h 32"/>
                  <a:gd name="T22" fmla="*/ 9 w 30"/>
                  <a:gd name="T23" fmla="*/ 29 h 32"/>
                  <a:gd name="T24" fmla="*/ 7 w 30"/>
                  <a:gd name="T25" fmla="*/ 28 h 32"/>
                  <a:gd name="T26" fmla="*/ 6 w 30"/>
                  <a:gd name="T27" fmla="*/ 27 h 32"/>
                  <a:gd name="T28" fmla="*/ 6 w 30"/>
                  <a:gd name="T29" fmla="*/ 24 h 32"/>
                  <a:gd name="T30" fmla="*/ 8 w 30"/>
                  <a:gd name="T31" fmla="*/ 6 h 32"/>
                  <a:gd name="T32" fmla="*/ 22 w 30"/>
                  <a:gd name="T33" fmla="*/ 31 h 32"/>
                  <a:gd name="T34" fmla="*/ 23 w 30"/>
                  <a:gd name="T35" fmla="*/ 31 h 32"/>
                  <a:gd name="T36" fmla="*/ 25 w 30"/>
                  <a:gd name="T37" fmla="*/ 8 h 32"/>
                  <a:gd name="T38" fmla="*/ 26 w 30"/>
                  <a:gd name="T39" fmla="*/ 5 h 32"/>
                  <a:gd name="T40" fmla="*/ 27 w 30"/>
                  <a:gd name="T41" fmla="*/ 4 h 32"/>
                  <a:gd name="T42" fmla="*/ 29 w 30"/>
                  <a:gd name="T43" fmla="*/ 4 h 32"/>
                  <a:gd name="T44" fmla="*/ 29 w 30"/>
                  <a:gd name="T45" fmla="*/ 3 h 32"/>
                  <a:gd name="T46" fmla="*/ 21 w 30"/>
                  <a:gd name="T47" fmla="*/ 2 h 32"/>
                  <a:gd name="T48" fmla="*/ 21 w 30"/>
                  <a:gd name="T49" fmla="*/ 3 h 32"/>
                  <a:gd name="T50" fmla="*/ 23 w 30"/>
                  <a:gd name="T51" fmla="*/ 3 h 32"/>
                  <a:gd name="T52" fmla="*/ 24 w 30"/>
                  <a:gd name="T53" fmla="*/ 5 h 32"/>
                  <a:gd name="T54" fmla="*/ 24 w 30"/>
                  <a:gd name="T55" fmla="*/ 8 h 32"/>
                  <a:gd name="T56" fmla="*/ 22 w 30"/>
                  <a:gd name="T57" fmla="*/ 23 h 32"/>
                  <a:gd name="T58" fmla="*/ 9 w 30"/>
                  <a:gd name="T59" fmla="*/ 1 h 32"/>
                  <a:gd name="T60" fmla="*/ 3 w 30"/>
                  <a:gd name="T61" fmla="*/ 0 h 3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0"/>
                  <a:gd name="T94" fmla="*/ 0 h 32"/>
                  <a:gd name="T95" fmla="*/ 30 w 30"/>
                  <a:gd name="T96" fmla="*/ 32 h 3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0" h="32">
                    <a:moveTo>
                      <a:pt x="3" y="0"/>
                    </a:moveTo>
                    <a:lnTo>
                      <a:pt x="3" y="1"/>
                    </a:lnTo>
                    <a:lnTo>
                      <a:pt x="4" y="1"/>
                    </a:lnTo>
                    <a:lnTo>
                      <a:pt x="5" y="2"/>
                    </a:lnTo>
                    <a:lnTo>
                      <a:pt x="6" y="4"/>
                    </a:lnTo>
                    <a:lnTo>
                      <a:pt x="4" y="24"/>
                    </a:lnTo>
                    <a:lnTo>
                      <a:pt x="3" y="27"/>
                    </a:lnTo>
                    <a:lnTo>
                      <a:pt x="2" y="28"/>
                    </a:lnTo>
                    <a:lnTo>
                      <a:pt x="0" y="28"/>
                    </a:lnTo>
                    <a:lnTo>
                      <a:pt x="9" y="29"/>
                    </a:lnTo>
                    <a:lnTo>
                      <a:pt x="7" y="28"/>
                    </a:lnTo>
                    <a:lnTo>
                      <a:pt x="6" y="27"/>
                    </a:lnTo>
                    <a:lnTo>
                      <a:pt x="6" y="24"/>
                    </a:lnTo>
                    <a:lnTo>
                      <a:pt x="8" y="6"/>
                    </a:lnTo>
                    <a:lnTo>
                      <a:pt x="22" y="31"/>
                    </a:lnTo>
                    <a:lnTo>
                      <a:pt x="23" y="31"/>
                    </a:lnTo>
                    <a:lnTo>
                      <a:pt x="25" y="8"/>
                    </a:lnTo>
                    <a:lnTo>
                      <a:pt x="26" y="5"/>
                    </a:lnTo>
                    <a:lnTo>
                      <a:pt x="27" y="4"/>
                    </a:lnTo>
                    <a:lnTo>
                      <a:pt x="29" y="4"/>
                    </a:lnTo>
                    <a:lnTo>
                      <a:pt x="29" y="3"/>
                    </a:lnTo>
                    <a:lnTo>
                      <a:pt x="21" y="2"/>
                    </a:lnTo>
                    <a:lnTo>
                      <a:pt x="21" y="3"/>
                    </a:lnTo>
                    <a:lnTo>
                      <a:pt x="23" y="3"/>
                    </a:lnTo>
                    <a:lnTo>
                      <a:pt x="24" y="5"/>
                    </a:lnTo>
                    <a:lnTo>
                      <a:pt x="24" y="8"/>
                    </a:lnTo>
                    <a:lnTo>
                      <a:pt x="22" y="23"/>
                    </a:lnTo>
                    <a:lnTo>
                      <a:pt x="9" y="1"/>
                    </a:lnTo>
                    <a:lnTo>
                      <a:pt x="3" y="0"/>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sp>
          <p:nvSpPr>
            <p:cNvPr id="55" name="Freeform 58"/>
            <p:cNvSpPr>
              <a:spLocks/>
            </p:cNvSpPr>
            <p:nvPr/>
          </p:nvSpPr>
          <p:spPr bwMode="auto">
            <a:xfrm>
              <a:off x="363" y="76"/>
              <a:ext cx="27" cy="31"/>
            </a:xfrm>
            <a:custGeom>
              <a:avLst/>
              <a:gdLst>
                <a:gd name="T0" fmla="*/ 6 w 27"/>
                <a:gd name="T1" fmla="*/ 0 h 31"/>
                <a:gd name="T2" fmla="*/ 6 w 27"/>
                <a:gd name="T3" fmla="*/ 1 h 31"/>
                <a:gd name="T4" fmla="*/ 8 w 27"/>
                <a:gd name="T5" fmla="*/ 1 h 31"/>
                <a:gd name="T6" fmla="*/ 9 w 27"/>
                <a:gd name="T7" fmla="*/ 2 h 31"/>
                <a:gd name="T8" fmla="*/ 9 w 27"/>
                <a:gd name="T9" fmla="*/ 5 h 31"/>
                <a:gd name="T10" fmla="*/ 4 w 27"/>
                <a:gd name="T11" fmla="*/ 23 h 31"/>
                <a:gd name="T12" fmla="*/ 4 w 27"/>
                <a:gd name="T13" fmla="*/ 24 h 31"/>
                <a:gd name="T14" fmla="*/ 3 w 27"/>
                <a:gd name="T15" fmla="*/ 25 h 31"/>
                <a:gd name="T16" fmla="*/ 0 w 27"/>
                <a:gd name="T17" fmla="*/ 25 h 31"/>
                <a:gd name="T18" fmla="*/ 0 w 27"/>
                <a:gd name="T19" fmla="*/ 25 h 31"/>
                <a:gd name="T20" fmla="*/ 20 w 27"/>
                <a:gd name="T21" fmla="*/ 30 h 31"/>
                <a:gd name="T22" fmla="*/ 24 w 27"/>
                <a:gd name="T23" fmla="*/ 24 h 31"/>
                <a:gd name="T24" fmla="*/ 23 w 27"/>
                <a:gd name="T25" fmla="*/ 24 h 31"/>
                <a:gd name="T26" fmla="*/ 20 w 27"/>
                <a:gd name="T27" fmla="*/ 27 h 31"/>
                <a:gd name="T28" fmla="*/ 17 w 27"/>
                <a:gd name="T29" fmla="*/ 27 h 31"/>
                <a:gd name="T30" fmla="*/ 15 w 27"/>
                <a:gd name="T31" fmla="*/ 27 h 31"/>
                <a:gd name="T32" fmla="*/ 10 w 27"/>
                <a:gd name="T33" fmla="*/ 26 h 31"/>
                <a:gd name="T34" fmla="*/ 10 w 27"/>
                <a:gd name="T35" fmla="*/ 26 h 31"/>
                <a:gd name="T36" fmla="*/ 8 w 27"/>
                <a:gd name="T37" fmla="*/ 25 h 31"/>
                <a:gd name="T38" fmla="*/ 8 w 27"/>
                <a:gd name="T39" fmla="*/ 24 h 31"/>
                <a:gd name="T40" fmla="*/ 10 w 27"/>
                <a:gd name="T41" fmla="*/ 15 h 31"/>
                <a:gd name="T42" fmla="*/ 15 w 27"/>
                <a:gd name="T43" fmla="*/ 15 h 31"/>
                <a:gd name="T44" fmla="*/ 19 w 27"/>
                <a:gd name="T45" fmla="*/ 17 h 31"/>
                <a:gd name="T46" fmla="*/ 19 w 27"/>
                <a:gd name="T47" fmla="*/ 18 h 31"/>
                <a:gd name="T48" fmla="*/ 19 w 27"/>
                <a:gd name="T49" fmla="*/ 21 h 31"/>
                <a:gd name="T50" fmla="*/ 20 w 27"/>
                <a:gd name="T51" fmla="*/ 21 h 31"/>
                <a:gd name="T52" fmla="*/ 22 w 27"/>
                <a:gd name="T53" fmla="*/ 11 h 31"/>
                <a:gd name="T54" fmla="*/ 22 w 27"/>
                <a:gd name="T55" fmla="*/ 11 h 31"/>
                <a:gd name="T56" fmla="*/ 21 w 27"/>
                <a:gd name="T57" fmla="*/ 13 h 31"/>
                <a:gd name="T58" fmla="*/ 19 w 27"/>
                <a:gd name="T59" fmla="*/ 14 h 31"/>
                <a:gd name="T60" fmla="*/ 16 w 27"/>
                <a:gd name="T61" fmla="*/ 14 h 31"/>
                <a:gd name="T62" fmla="*/ 10 w 27"/>
                <a:gd name="T63" fmla="*/ 13 h 31"/>
                <a:gd name="T64" fmla="*/ 13 w 27"/>
                <a:gd name="T65" fmla="*/ 4 h 31"/>
                <a:gd name="T66" fmla="*/ 14 w 27"/>
                <a:gd name="T67" fmla="*/ 3 h 31"/>
                <a:gd name="T68" fmla="*/ 19 w 27"/>
                <a:gd name="T69" fmla="*/ 4 h 31"/>
                <a:gd name="T70" fmla="*/ 23 w 27"/>
                <a:gd name="T71" fmla="*/ 6 h 31"/>
                <a:gd name="T72" fmla="*/ 24 w 27"/>
                <a:gd name="T73" fmla="*/ 7 h 31"/>
                <a:gd name="T74" fmla="*/ 24 w 27"/>
                <a:gd name="T75" fmla="*/ 10 h 31"/>
                <a:gd name="T76" fmla="*/ 25 w 27"/>
                <a:gd name="T77" fmla="*/ 10 h 31"/>
                <a:gd name="T78" fmla="*/ 26 w 27"/>
                <a:gd name="T79" fmla="*/ 4 h 31"/>
                <a:gd name="T80" fmla="*/ 6 w 27"/>
                <a:gd name="T81" fmla="*/ 0 h 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
                <a:gd name="T124" fmla="*/ 0 h 31"/>
                <a:gd name="T125" fmla="*/ 27 w 27"/>
                <a:gd name="T126" fmla="*/ 31 h 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 h="31">
                  <a:moveTo>
                    <a:pt x="6" y="0"/>
                  </a:moveTo>
                  <a:lnTo>
                    <a:pt x="6" y="1"/>
                  </a:lnTo>
                  <a:lnTo>
                    <a:pt x="8" y="1"/>
                  </a:lnTo>
                  <a:lnTo>
                    <a:pt x="9" y="2"/>
                  </a:lnTo>
                  <a:lnTo>
                    <a:pt x="9" y="5"/>
                  </a:lnTo>
                  <a:lnTo>
                    <a:pt x="4" y="23"/>
                  </a:lnTo>
                  <a:lnTo>
                    <a:pt x="4" y="24"/>
                  </a:lnTo>
                  <a:lnTo>
                    <a:pt x="3" y="25"/>
                  </a:lnTo>
                  <a:lnTo>
                    <a:pt x="0" y="25"/>
                  </a:lnTo>
                  <a:lnTo>
                    <a:pt x="20" y="30"/>
                  </a:lnTo>
                  <a:lnTo>
                    <a:pt x="24" y="24"/>
                  </a:lnTo>
                  <a:lnTo>
                    <a:pt x="23" y="24"/>
                  </a:lnTo>
                  <a:lnTo>
                    <a:pt x="20" y="27"/>
                  </a:lnTo>
                  <a:lnTo>
                    <a:pt x="17" y="27"/>
                  </a:lnTo>
                  <a:lnTo>
                    <a:pt x="15" y="27"/>
                  </a:lnTo>
                  <a:lnTo>
                    <a:pt x="10" y="26"/>
                  </a:lnTo>
                  <a:lnTo>
                    <a:pt x="8" y="25"/>
                  </a:lnTo>
                  <a:lnTo>
                    <a:pt x="8" y="24"/>
                  </a:lnTo>
                  <a:lnTo>
                    <a:pt x="10" y="15"/>
                  </a:lnTo>
                  <a:lnTo>
                    <a:pt x="15" y="15"/>
                  </a:lnTo>
                  <a:lnTo>
                    <a:pt x="19" y="17"/>
                  </a:lnTo>
                  <a:lnTo>
                    <a:pt x="19" y="18"/>
                  </a:lnTo>
                  <a:lnTo>
                    <a:pt x="19" y="21"/>
                  </a:lnTo>
                  <a:lnTo>
                    <a:pt x="20" y="21"/>
                  </a:lnTo>
                  <a:lnTo>
                    <a:pt x="22" y="11"/>
                  </a:lnTo>
                  <a:lnTo>
                    <a:pt x="21" y="13"/>
                  </a:lnTo>
                  <a:lnTo>
                    <a:pt x="19" y="14"/>
                  </a:lnTo>
                  <a:lnTo>
                    <a:pt x="16" y="14"/>
                  </a:lnTo>
                  <a:lnTo>
                    <a:pt x="10" y="13"/>
                  </a:lnTo>
                  <a:lnTo>
                    <a:pt x="13" y="4"/>
                  </a:lnTo>
                  <a:lnTo>
                    <a:pt x="14" y="3"/>
                  </a:lnTo>
                  <a:lnTo>
                    <a:pt x="19" y="4"/>
                  </a:lnTo>
                  <a:lnTo>
                    <a:pt x="23" y="6"/>
                  </a:lnTo>
                  <a:lnTo>
                    <a:pt x="24" y="7"/>
                  </a:lnTo>
                  <a:lnTo>
                    <a:pt x="24" y="10"/>
                  </a:lnTo>
                  <a:lnTo>
                    <a:pt x="25" y="10"/>
                  </a:lnTo>
                  <a:lnTo>
                    <a:pt x="26" y="4"/>
                  </a:lnTo>
                  <a:lnTo>
                    <a:pt x="6"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6" name="Freeform 59"/>
            <p:cNvSpPr>
              <a:spLocks/>
            </p:cNvSpPr>
            <p:nvPr/>
          </p:nvSpPr>
          <p:spPr bwMode="auto">
            <a:xfrm>
              <a:off x="398" y="81"/>
              <a:ext cx="33" cy="34"/>
            </a:xfrm>
            <a:custGeom>
              <a:avLst/>
              <a:gdLst>
                <a:gd name="T0" fmla="*/ 0 w 33"/>
                <a:gd name="T1" fmla="*/ 0 h 34"/>
                <a:gd name="T2" fmla="*/ 0 w 33"/>
                <a:gd name="T3" fmla="*/ 1 h 34"/>
                <a:gd name="T4" fmla="*/ 1 w 33"/>
                <a:gd name="T5" fmla="*/ 1 h 34"/>
                <a:gd name="T6" fmla="*/ 2 w 33"/>
                <a:gd name="T7" fmla="*/ 3 h 34"/>
                <a:gd name="T8" fmla="*/ 2 w 33"/>
                <a:gd name="T9" fmla="*/ 6 h 34"/>
                <a:gd name="T10" fmla="*/ 2 w 33"/>
                <a:gd name="T11" fmla="*/ 29 h 34"/>
                <a:gd name="T12" fmla="*/ 2 w 33"/>
                <a:gd name="T13" fmla="*/ 29 h 34"/>
                <a:gd name="T14" fmla="*/ 13 w 33"/>
                <a:gd name="T15" fmla="*/ 15 h 34"/>
                <a:gd name="T16" fmla="*/ 13 w 33"/>
                <a:gd name="T17" fmla="*/ 33 h 34"/>
                <a:gd name="T18" fmla="*/ 13 w 33"/>
                <a:gd name="T19" fmla="*/ 33 h 34"/>
                <a:gd name="T20" fmla="*/ 29 w 33"/>
                <a:gd name="T21" fmla="*/ 13 h 34"/>
                <a:gd name="T22" fmla="*/ 30 w 33"/>
                <a:gd name="T23" fmla="*/ 12 h 34"/>
                <a:gd name="T24" fmla="*/ 32 w 33"/>
                <a:gd name="T25" fmla="*/ 12 h 34"/>
                <a:gd name="T26" fmla="*/ 32 w 33"/>
                <a:gd name="T27" fmla="*/ 11 h 34"/>
                <a:gd name="T28" fmla="*/ 26 w 33"/>
                <a:gd name="T29" fmla="*/ 9 h 34"/>
                <a:gd name="T30" fmla="*/ 25 w 33"/>
                <a:gd name="T31" fmla="*/ 10 h 34"/>
                <a:gd name="T32" fmla="*/ 27 w 33"/>
                <a:gd name="T33" fmla="*/ 11 h 34"/>
                <a:gd name="T34" fmla="*/ 27 w 33"/>
                <a:gd name="T35" fmla="*/ 13 h 34"/>
                <a:gd name="T36" fmla="*/ 17 w 33"/>
                <a:gd name="T37" fmla="*/ 26 h 34"/>
                <a:gd name="T38" fmla="*/ 16 w 33"/>
                <a:gd name="T39" fmla="*/ 10 h 34"/>
                <a:gd name="T40" fmla="*/ 17 w 33"/>
                <a:gd name="T41" fmla="*/ 8 h 34"/>
                <a:gd name="T42" fmla="*/ 17 w 33"/>
                <a:gd name="T43" fmla="*/ 8 h 34"/>
                <a:gd name="T44" fmla="*/ 18 w 33"/>
                <a:gd name="T45" fmla="*/ 7 h 34"/>
                <a:gd name="T46" fmla="*/ 20 w 33"/>
                <a:gd name="T47" fmla="*/ 8 h 34"/>
                <a:gd name="T48" fmla="*/ 20 w 33"/>
                <a:gd name="T49" fmla="*/ 7 h 34"/>
                <a:gd name="T50" fmla="*/ 11 w 33"/>
                <a:gd name="T51" fmla="*/ 4 h 34"/>
                <a:gd name="T52" fmla="*/ 11 w 33"/>
                <a:gd name="T53" fmla="*/ 4 h 34"/>
                <a:gd name="T54" fmla="*/ 12 w 33"/>
                <a:gd name="T55" fmla="*/ 6 h 34"/>
                <a:gd name="T56" fmla="*/ 13 w 33"/>
                <a:gd name="T57" fmla="*/ 8 h 34"/>
                <a:gd name="T58" fmla="*/ 13 w 33"/>
                <a:gd name="T59" fmla="*/ 12 h 34"/>
                <a:gd name="T60" fmla="*/ 5 w 33"/>
                <a:gd name="T61" fmla="*/ 22 h 34"/>
                <a:gd name="T62" fmla="*/ 5 w 33"/>
                <a:gd name="T63" fmla="*/ 5 h 34"/>
                <a:gd name="T64" fmla="*/ 6 w 33"/>
                <a:gd name="T65" fmla="*/ 4 h 34"/>
                <a:gd name="T66" fmla="*/ 6 w 33"/>
                <a:gd name="T67" fmla="*/ 3 h 34"/>
                <a:gd name="T68" fmla="*/ 8 w 33"/>
                <a:gd name="T69" fmla="*/ 3 h 34"/>
                <a:gd name="T70" fmla="*/ 8 w 33"/>
                <a:gd name="T71" fmla="*/ 3 h 34"/>
                <a:gd name="T72" fmla="*/ 0 w 33"/>
                <a:gd name="T73" fmla="*/ 0 h 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3"/>
                <a:gd name="T112" fmla="*/ 0 h 34"/>
                <a:gd name="T113" fmla="*/ 33 w 33"/>
                <a:gd name="T114" fmla="*/ 34 h 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3" h="34">
                  <a:moveTo>
                    <a:pt x="0" y="0"/>
                  </a:moveTo>
                  <a:lnTo>
                    <a:pt x="0" y="1"/>
                  </a:lnTo>
                  <a:lnTo>
                    <a:pt x="1" y="1"/>
                  </a:lnTo>
                  <a:lnTo>
                    <a:pt x="2" y="3"/>
                  </a:lnTo>
                  <a:lnTo>
                    <a:pt x="2" y="6"/>
                  </a:lnTo>
                  <a:lnTo>
                    <a:pt x="2" y="29"/>
                  </a:lnTo>
                  <a:lnTo>
                    <a:pt x="13" y="15"/>
                  </a:lnTo>
                  <a:lnTo>
                    <a:pt x="13" y="33"/>
                  </a:lnTo>
                  <a:lnTo>
                    <a:pt x="29" y="13"/>
                  </a:lnTo>
                  <a:lnTo>
                    <a:pt x="30" y="12"/>
                  </a:lnTo>
                  <a:lnTo>
                    <a:pt x="32" y="12"/>
                  </a:lnTo>
                  <a:lnTo>
                    <a:pt x="32" y="11"/>
                  </a:lnTo>
                  <a:lnTo>
                    <a:pt x="26" y="9"/>
                  </a:lnTo>
                  <a:lnTo>
                    <a:pt x="25" y="10"/>
                  </a:lnTo>
                  <a:lnTo>
                    <a:pt x="27" y="11"/>
                  </a:lnTo>
                  <a:lnTo>
                    <a:pt x="27" y="13"/>
                  </a:lnTo>
                  <a:lnTo>
                    <a:pt x="17" y="26"/>
                  </a:lnTo>
                  <a:lnTo>
                    <a:pt x="16" y="10"/>
                  </a:lnTo>
                  <a:lnTo>
                    <a:pt x="17" y="8"/>
                  </a:lnTo>
                  <a:lnTo>
                    <a:pt x="18" y="7"/>
                  </a:lnTo>
                  <a:lnTo>
                    <a:pt x="20" y="8"/>
                  </a:lnTo>
                  <a:lnTo>
                    <a:pt x="20" y="7"/>
                  </a:lnTo>
                  <a:lnTo>
                    <a:pt x="11" y="4"/>
                  </a:lnTo>
                  <a:lnTo>
                    <a:pt x="12" y="6"/>
                  </a:lnTo>
                  <a:lnTo>
                    <a:pt x="13" y="8"/>
                  </a:lnTo>
                  <a:lnTo>
                    <a:pt x="13" y="12"/>
                  </a:lnTo>
                  <a:lnTo>
                    <a:pt x="5" y="22"/>
                  </a:lnTo>
                  <a:lnTo>
                    <a:pt x="5" y="5"/>
                  </a:lnTo>
                  <a:lnTo>
                    <a:pt x="6" y="4"/>
                  </a:lnTo>
                  <a:lnTo>
                    <a:pt x="6" y="3"/>
                  </a:lnTo>
                  <a:lnTo>
                    <a:pt x="8" y="3"/>
                  </a:lnTo>
                  <a:lnTo>
                    <a:pt x="0"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7" name="Freeform 60"/>
            <p:cNvSpPr>
              <a:spLocks/>
            </p:cNvSpPr>
            <p:nvPr/>
          </p:nvSpPr>
          <p:spPr bwMode="auto">
            <a:xfrm>
              <a:off x="447" y="105"/>
              <a:ext cx="29" cy="33"/>
            </a:xfrm>
            <a:custGeom>
              <a:avLst/>
              <a:gdLst>
                <a:gd name="T0" fmla="*/ 0 w 29"/>
                <a:gd name="T1" fmla="*/ 26 h 33"/>
                <a:gd name="T2" fmla="*/ 0 w 29"/>
                <a:gd name="T3" fmla="*/ 26 h 33"/>
                <a:gd name="T4" fmla="*/ 3 w 29"/>
                <a:gd name="T5" fmla="*/ 27 h 33"/>
                <a:gd name="T6" fmla="*/ 4 w 29"/>
                <a:gd name="T7" fmla="*/ 26 h 33"/>
                <a:gd name="T8" fmla="*/ 5 w 29"/>
                <a:gd name="T9" fmla="*/ 25 h 33"/>
                <a:gd name="T10" fmla="*/ 9 w 29"/>
                <a:gd name="T11" fmla="*/ 18 h 33"/>
                <a:gd name="T12" fmla="*/ 9 w 29"/>
                <a:gd name="T13" fmla="*/ 4 h 33"/>
                <a:gd name="T14" fmla="*/ 9 w 29"/>
                <a:gd name="T15" fmla="*/ 2 h 33"/>
                <a:gd name="T16" fmla="*/ 7 w 29"/>
                <a:gd name="T17" fmla="*/ 1 h 33"/>
                <a:gd name="T18" fmla="*/ 8 w 29"/>
                <a:gd name="T19" fmla="*/ 0 h 33"/>
                <a:gd name="T20" fmla="*/ 16 w 29"/>
                <a:gd name="T21" fmla="*/ 5 h 33"/>
                <a:gd name="T22" fmla="*/ 16 w 29"/>
                <a:gd name="T23" fmla="*/ 6 h 33"/>
                <a:gd name="T24" fmla="*/ 14 w 29"/>
                <a:gd name="T25" fmla="*/ 5 h 33"/>
                <a:gd name="T26" fmla="*/ 13 w 29"/>
                <a:gd name="T27" fmla="*/ 6 h 33"/>
                <a:gd name="T28" fmla="*/ 12 w 29"/>
                <a:gd name="T29" fmla="*/ 6 h 33"/>
                <a:gd name="T30" fmla="*/ 12 w 29"/>
                <a:gd name="T31" fmla="*/ 8 h 33"/>
                <a:gd name="T32" fmla="*/ 12 w 29"/>
                <a:gd name="T33" fmla="*/ 17 h 33"/>
                <a:gd name="T34" fmla="*/ 12 w 29"/>
                <a:gd name="T35" fmla="*/ 18 h 33"/>
                <a:gd name="T36" fmla="*/ 13 w 29"/>
                <a:gd name="T37" fmla="*/ 17 h 33"/>
                <a:gd name="T38" fmla="*/ 21 w 29"/>
                <a:gd name="T39" fmla="*/ 14 h 33"/>
                <a:gd name="T40" fmla="*/ 22 w 29"/>
                <a:gd name="T41" fmla="*/ 13 h 33"/>
                <a:gd name="T42" fmla="*/ 23 w 29"/>
                <a:gd name="T43" fmla="*/ 12 h 33"/>
                <a:gd name="T44" fmla="*/ 23 w 29"/>
                <a:gd name="T45" fmla="*/ 11 h 33"/>
                <a:gd name="T46" fmla="*/ 21 w 29"/>
                <a:gd name="T47" fmla="*/ 10 h 33"/>
                <a:gd name="T48" fmla="*/ 22 w 29"/>
                <a:gd name="T49" fmla="*/ 9 h 33"/>
                <a:gd name="T50" fmla="*/ 28 w 29"/>
                <a:gd name="T51" fmla="*/ 13 h 33"/>
                <a:gd name="T52" fmla="*/ 28 w 29"/>
                <a:gd name="T53" fmla="*/ 14 h 33"/>
                <a:gd name="T54" fmla="*/ 26 w 29"/>
                <a:gd name="T55" fmla="*/ 13 h 33"/>
                <a:gd name="T56" fmla="*/ 24 w 29"/>
                <a:gd name="T57" fmla="*/ 14 h 33"/>
                <a:gd name="T58" fmla="*/ 12 w 29"/>
                <a:gd name="T59" fmla="*/ 20 h 33"/>
                <a:gd name="T60" fmla="*/ 8 w 29"/>
                <a:gd name="T61" fmla="*/ 27 h 33"/>
                <a:gd name="T62" fmla="*/ 7 w 29"/>
                <a:gd name="T63" fmla="*/ 28 h 33"/>
                <a:gd name="T64" fmla="*/ 7 w 29"/>
                <a:gd name="T65" fmla="*/ 29 h 33"/>
                <a:gd name="T66" fmla="*/ 9 w 29"/>
                <a:gd name="T67" fmla="*/ 31 h 33"/>
                <a:gd name="T68" fmla="*/ 9 w 29"/>
                <a:gd name="T69" fmla="*/ 32 h 33"/>
                <a:gd name="T70" fmla="*/ 0 w 29"/>
                <a:gd name="T71" fmla="*/ 26 h 3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9"/>
                <a:gd name="T109" fmla="*/ 0 h 33"/>
                <a:gd name="T110" fmla="*/ 29 w 29"/>
                <a:gd name="T111" fmla="*/ 33 h 3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9" h="33">
                  <a:moveTo>
                    <a:pt x="0" y="26"/>
                  </a:moveTo>
                  <a:lnTo>
                    <a:pt x="0" y="26"/>
                  </a:lnTo>
                  <a:lnTo>
                    <a:pt x="3" y="27"/>
                  </a:lnTo>
                  <a:lnTo>
                    <a:pt x="4" y="26"/>
                  </a:lnTo>
                  <a:lnTo>
                    <a:pt x="5" y="25"/>
                  </a:lnTo>
                  <a:lnTo>
                    <a:pt x="9" y="18"/>
                  </a:lnTo>
                  <a:lnTo>
                    <a:pt x="9" y="4"/>
                  </a:lnTo>
                  <a:lnTo>
                    <a:pt x="9" y="2"/>
                  </a:lnTo>
                  <a:lnTo>
                    <a:pt x="7" y="1"/>
                  </a:lnTo>
                  <a:lnTo>
                    <a:pt x="8" y="0"/>
                  </a:lnTo>
                  <a:lnTo>
                    <a:pt x="16" y="5"/>
                  </a:lnTo>
                  <a:lnTo>
                    <a:pt x="16" y="6"/>
                  </a:lnTo>
                  <a:lnTo>
                    <a:pt x="14" y="5"/>
                  </a:lnTo>
                  <a:lnTo>
                    <a:pt x="13" y="6"/>
                  </a:lnTo>
                  <a:lnTo>
                    <a:pt x="12" y="6"/>
                  </a:lnTo>
                  <a:lnTo>
                    <a:pt x="12" y="8"/>
                  </a:lnTo>
                  <a:lnTo>
                    <a:pt x="12" y="17"/>
                  </a:lnTo>
                  <a:lnTo>
                    <a:pt x="12" y="18"/>
                  </a:lnTo>
                  <a:lnTo>
                    <a:pt x="13" y="17"/>
                  </a:lnTo>
                  <a:lnTo>
                    <a:pt x="21" y="14"/>
                  </a:lnTo>
                  <a:lnTo>
                    <a:pt x="22" y="13"/>
                  </a:lnTo>
                  <a:lnTo>
                    <a:pt x="23" y="12"/>
                  </a:lnTo>
                  <a:lnTo>
                    <a:pt x="23" y="11"/>
                  </a:lnTo>
                  <a:lnTo>
                    <a:pt x="21" y="10"/>
                  </a:lnTo>
                  <a:lnTo>
                    <a:pt x="22" y="9"/>
                  </a:lnTo>
                  <a:lnTo>
                    <a:pt x="28" y="13"/>
                  </a:lnTo>
                  <a:lnTo>
                    <a:pt x="28" y="14"/>
                  </a:lnTo>
                  <a:lnTo>
                    <a:pt x="26" y="13"/>
                  </a:lnTo>
                  <a:lnTo>
                    <a:pt x="24" y="14"/>
                  </a:lnTo>
                  <a:lnTo>
                    <a:pt x="12" y="20"/>
                  </a:lnTo>
                  <a:lnTo>
                    <a:pt x="8" y="27"/>
                  </a:lnTo>
                  <a:lnTo>
                    <a:pt x="7" y="28"/>
                  </a:lnTo>
                  <a:lnTo>
                    <a:pt x="7" y="29"/>
                  </a:lnTo>
                  <a:lnTo>
                    <a:pt x="9" y="31"/>
                  </a:lnTo>
                  <a:lnTo>
                    <a:pt x="9" y="32"/>
                  </a:lnTo>
                  <a:lnTo>
                    <a:pt x="0" y="2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8" name="Freeform 61"/>
            <p:cNvSpPr>
              <a:spLocks/>
            </p:cNvSpPr>
            <p:nvPr/>
          </p:nvSpPr>
          <p:spPr bwMode="auto">
            <a:xfrm>
              <a:off x="468" y="125"/>
              <a:ext cx="25" cy="26"/>
            </a:xfrm>
            <a:custGeom>
              <a:avLst/>
              <a:gdLst>
                <a:gd name="T0" fmla="*/ 20 w 25"/>
                <a:gd name="T1" fmla="*/ 3 h 26"/>
                <a:gd name="T2" fmla="*/ 18 w 25"/>
                <a:gd name="T3" fmla="*/ 1 h 26"/>
                <a:gd name="T4" fmla="*/ 16 w 25"/>
                <a:gd name="T5" fmla="*/ 1 h 26"/>
                <a:gd name="T6" fmla="*/ 13 w 25"/>
                <a:gd name="T7" fmla="*/ 0 h 26"/>
                <a:gd name="T8" fmla="*/ 11 w 25"/>
                <a:gd name="T9" fmla="*/ 0 h 26"/>
                <a:gd name="T10" fmla="*/ 7 w 25"/>
                <a:gd name="T11" fmla="*/ 2 h 26"/>
                <a:gd name="T12" fmla="*/ 5 w 25"/>
                <a:gd name="T13" fmla="*/ 3 h 26"/>
                <a:gd name="T14" fmla="*/ 4 w 25"/>
                <a:gd name="T15" fmla="*/ 5 h 26"/>
                <a:gd name="T16" fmla="*/ 1 w 25"/>
                <a:gd name="T17" fmla="*/ 10 h 26"/>
                <a:gd name="T18" fmla="*/ 0 w 25"/>
                <a:gd name="T19" fmla="*/ 15 h 26"/>
                <a:gd name="T20" fmla="*/ 1 w 25"/>
                <a:gd name="T21" fmla="*/ 19 h 26"/>
                <a:gd name="T22" fmla="*/ 2 w 25"/>
                <a:gd name="T23" fmla="*/ 21 h 26"/>
                <a:gd name="T24" fmla="*/ 4 w 25"/>
                <a:gd name="T25" fmla="*/ 23 h 26"/>
                <a:gd name="T26" fmla="*/ 6 w 25"/>
                <a:gd name="T27" fmla="*/ 24 h 26"/>
                <a:gd name="T28" fmla="*/ 9 w 25"/>
                <a:gd name="T29" fmla="*/ 25 h 26"/>
                <a:gd name="T30" fmla="*/ 13 w 25"/>
                <a:gd name="T31" fmla="*/ 25 h 26"/>
                <a:gd name="T32" fmla="*/ 17 w 25"/>
                <a:gd name="T33" fmla="*/ 23 h 26"/>
                <a:gd name="T34" fmla="*/ 21 w 25"/>
                <a:gd name="T35" fmla="*/ 19 h 26"/>
                <a:gd name="T36" fmla="*/ 23 w 25"/>
                <a:gd name="T37" fmla="*/ 15 h 26"/>
                <a:gd name="T38" fmla="*/ 24 w 25"/>
                <a:gd name="T39" fmla="*/ 10 h 26"/>
                <a:gd name="T40" fmla="*/ 23 w 25"/>
                <a:gd name="T41" fmla="*/ 6 h 26"/>
                <a:gd name="T42" fmla="*/ 20 w 25"/>
                <a:gd name="T43" fmla="*/ 3 h 26"/>
                <a:gd name="T44" fmla="*/ 19 w 25"/>
                <a:gd name="T45" fmla="*/ 4 h 26"/>
                <a:gd name="T46" fmla="*/ 20 w 25"/>
                <a:gd name="T47" fmla="*/ 5 h 26"/>
                <a:gd name="T48" fmla="*/ 21 w 25"/>
                <a:gd name="T49" fmla="*/ 6 h 26"/>
                <a:gd name="T50" fmla="*/ 22 w 25"/>
                <a:gd name="T51" fmla="*/ 8 h 26"/>
                <a:gd name="T52" fmla="*/ 22 w 25"/>
                <a:gd name="T53" fmla="*/ 10 h 26"/>
                <a:gd name="T54" fmla="*/ 20 w 25"/>
                <a:gd name="T55" fmla="*/ 14 h 26"/>
                <a:gd name="T56" fmla="*/ 18 w 25"/>
                <a:gd name="T57" fmla="*/ 17 h 26"/>
                <a:gd name="T58" fmla="*/ 16 w 25"/>
                <a:gd name="T59" fmla="*/ 20 h 26"/>
                <a:gd name="T60" fmla="*/ 12 w 25"/>
                <a:gd name="T61" fmla="*/ 22 h 26"/>
                <a:gd name="T62" fmla="*/ 10 w 25"/>
                <a:gd name="T63" fmla="*/ 23 h 26"/>
                <a:gd name="T64" fmla="*/ 9 w 25"/>
                <a:gd name="T65" fmla="*/ 23 h 26"/>
                <a:gd name="T66" fmla="*/ 7 w 25"/>
                <a:gd name="T67" fmla="*/ 23 h 26"/>
                <a:gd name="T68" fmla="*/ 5 w 25"/>
                <a:gd name="T69" fmla="*/ 22 h 26"/>
                <a:gd name="T70" fmla="*/ 4 w 25"/>
                <a:gd name="T71" fmla="*/ 20 h 26"/>
                <a:gd name="T72" fmla="*/ 3 w 25"/>
                <a:gd name="T73" fmla="*/ 19 h 26"/>
                <a:gd name="T74" fmla="*/ 3 w 25"/>
                <a:gd name="T75" fmla="*/ 15 h 26"/>
                <a:gd name="T76" fmla="*/ 4 w 25"/>
                <a:gd name="T77" fmla="*/ 11 h 26"/>
                <a:gd name="T78" fmla="*/ 6 w 25"/>
                <a:gd name="T79" fmla="*/ 7 h 26"/>
                <a:gd name="T80" fmla="*/ 9 w 25"/>
                <a:gd name="T81" fmla="*/ 5 h 26"/>
                <a:gd name="T82" fmla="*/ 12 w 25"/>
                <a:gd name="T83" fmla="*/ 3 h 26"/>
                <a:gd name="T84" fmla="*/ 16 w 25"/>
                <a:gd name="T85" fmla="*/ 2 h 26"/>
                <a:gd name="T86" fmla="*/ 17 w 25"/>
                <a:gd name="T87" fmla="*/ 3 h 26"/>
                <a:gd name="T88" fmla="*/ 19 w 25"/>
                <a:gd name="T89" fmla="*/ 4 h 26"/>
                <a:gd name="T90" fmla="*/ 20 w 25"/>
                <a:gd name="T91" fmla="*/ 3 h 2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5"/>
                <a:gd name="T139" fmla="*/ 0 h 26"/>
                <a:gd name="T140" fmla="*/ 25 w 25"/>
                <a:gd name="T141" fmla="*/ 26 h 2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5" h="26">
                  <a:moveTo>
                    <a:pt x="20" y="3"/>
                  </a:moveTo>
                  <a:lnTo>
                    <a:pt x="18" y="1"/>
                  </a:lnTo>
                  <a:lnTo>
                    <a:pt x="16" y="1"/>
                  </a:lnTo>
                  <a:lnTo>
                    <a:pt x="13" y="0"/>
                  </a:lnTo>
                  <a:lnTo>
                    <a:pt x="11" y="0"/>
                  </a:lnTo>
                  <a:lnTo>
                    <a:pt x="7" y="2"/>
                  </a:lnTo>
                  <a:lnTo>
                    <a:pt x="5" y="3"/>
                  </a:lnTo>
                  <a:lnTo>
                    <a:pt x="4" y="5"/>
                  </a:lnTo>
                  <a:lnTo>
                    <a:pt x="1" y="10"/>
                  </a:lnTo>
                  <a:lnTo>
                    <a:pt x="0" y="15"/>
                  </a:lnTo>
                  <a:lnTo>
                    <a:pt x="1" y="19"/>
                  </a:lnTo>
                  <a:lnTo>
                    <a:pt x="2" y="21"/>
                  </a:lnTo>
                  <a:lnTo>
                    <a:pt x="4" y="23"/>
                  </a:lnTo>
                  <a:lnTo>
                    <a:pt x="6" y="24"/>
                  </a:lnTo>
                  <a:lnTo>
                    <a:pt x="9" y="25"/>
                  </a:lnTo>
                  <a:lnTo>
                    <a:pt x="13" y="25"/>
                  </a:lnTo>
                  <a:lnTo>
                    <a:pt x="17" y="23"/>
                  </a:lnTo>
                  <a:lnTo>
                    <a:pt x="21" y="19"/>
                  </a:lnTo>
                  <a:lnTo>
                    <a:pt x="23" y="15"/>
                  </a:lnTo>
                  <a:lnTo>
                    <a:pt x="24" y="10"/>
                  </a:lnTo>
                  <a:lnTo>
                    <a:pt x="23" y="6"/>
                  </a:lnTo>
                  <a:lnTo>
                    <a:pt x="20" y="3"/>
                  </a:lnTo>
                  <a:lnTo>
                    <a:pt x="19" y="4"/>
                  </a:lnTo>
                  <a:lnTo>
                    <a:pt x="20" y="5"/>
                  </a:lnTo>
                  <a:lnTo>
                    <a:pt x="21" y="6"/>
                  </a:lnTo>
                  <a:lnTo>
                    <a:pt x="22" y="8"/>
                  </a:lnTo>
                  <a:lnTo>
                    <a:pt x="22" y="10"/>
                  </a:lnTo>
                  <a:lnTo>
                    <a:pt x="20" y="14"/>
                  </a:lnTo>
                  <a:lnTo>
                    <a:pt x="18" y="17"/>
                  </a:lnTo>
                  <a:lnTo>
                    <a:pt x="16" y="20"/>
                  </a:lnTo>
                  <a:lnTo>
                    <a:pt x="12" y="22"/>
                  </a:lnTo>
                  <a:lnTo>
                    <a:pt x="10" y="23"/>
                  </a:lnTo>
                  <a:lnTo>
                    <a:pt x="9" y="23"/>
                  </a:lnTo>
                  <a:lnTo>
                    <a:pt x="7" y="23"/>
                  </a:lnTo>
                  <a:lnTo>
                    <a:pt x="5" y="22"/>
                  </a:lnTo>
                  <a:lnTo>
                    <a:pt x="4" y="20"/>
                  </a:lnTo>
                  <a:lnTo>
                    <a:pt x="3" y="19"/>
                  </a:lnTo>
                  <a:lnTo>
                    <a:pt x="3" y="15"/>
                  </a:lnTo>
                  <a:lnTo>
                    <a:pt x="4" y="11"/>
                  </a:lnTo>
                  <a:lnTo>
                    <a:pt x="6" y="7"/>
                  </a:lnTo>
                  <a:lnTo>
                    <a:pt x="9" y="5"/>
                  </a:lnTo>
                  <a:lnTo>
                    <a:pt x="12" y="3"/>
                  </a:lnTo>
                  <a:lnTo>
                    <a:pt x="16" y="2"/>
                  </a:lnTo>
                  <a:lnTo>
                    <a:pt x="17" y="3"/>
                  </a:lnTo>
                  <a:lnTo>
                    <a:pt x="19" y="4"/>
                  </a:lnTo>
                  <a:lnTo>
                    <a:pt x="20" y="3"/>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59" name="Freeform 62"/>
            <p:cNvSpPr>
              <a:spLocks/>
            </p:cNvSpPr>
            <p:nvPr/>
          </p:nvSpPr>
          <p:spPr bwMode="auto">
            <a:xfrm>
              <a:off x="485" y="137"/>
              <a:ext cx="29" cy="38"/>
            </a:xfrm>
            <a:custGeom>
              <a:avLst/>
              <a:gdLst>
                <a:gd name="T0" fmla="*/ 17 w 29"/>
                <a:gd name="T1" fmla="*/ 6 h 38"/>
                <a:gd name="T2" fmla="*/ 5 w 29"/>
                <a:gd name="T3" fmla="*/ 19 h 38"/>
                <a:gd name="T4" fmla="*/ 3 w 29"/>
                <a:gd name="T5" fmla="*/ 21 h 38"/>
                <a:gd name="T6" fmla="*/ 2 w 29"/>
                <a:gd name="T7" fmla="*/ 20 h 38"/>
                <a:gd name="T8" fmla="*/ 0 w 29"/>
                <a:gd name="T9" fmla="*/ 19 h 38"/>
                <a:gd name="T10" fmla="*/ 0 w 29"/>
                <a:gd name="T11" fmla="*/ 20 h 38"/>
                <a:gd name="T12" fmla="*/ 7 w 29"/>
                <a:gd name="T13" fmla="*/ 27 h 38"/>
                <a:gd name="T14" fmla="*/ 7 w 29"/>
                <a:gd name="T15" fmla="*/ 27 h 38"/>
                <a:gd name="T16" fmla="*/ 6 w 29"/>
                <a:gd name="T17" fmla="*/ 25 h 38"/>
                <a:gd name="T18" fmla="*/ 6 w 29"/>
                <a:gd name="T19" fmla="*/ 24 h 38"/>
                <a:gd name="T20" fmla="*/ 7 w 29"/>
                <a:gd name="T21" fmla="*/ 23 h 38"/>
                <a:gd name="T22" fmla="*/ 8 w 29"/>
                <a:gd name="T23" fmla="*/ 21 h 38"/>
                <a:gd name="T24" fmla="*/ 13 w 29"/>
                <a:gd name="T25" fmla="*/ 16 h 38"/>
                <a:gd name="T26" fmla="*/ 14 w 29"/>
                <a:gd name="T27" fmla="*/ 17 h 38"/>
                <a:gd name="T28" fmla="*/ 12 w 29"/>
                <a:gd name="T29" fmla="*/ 33 h 38"/>
                <a:gd name="T30" fmla="*/ 16 w 29"/>
                <a:gd name="T31" fmla="*/ 37 h 38"/>
                <a:gd name="T32" fmla="*/ 17 w 29"/>
                <a:gd name="T33" fmla="*/ 36 h 38"/>
                <a:gd name="T34" fmla="*/ 16 w 29"/>
                <a:gd name="T35" fmla="*/ 35 h 38"/>
                <a:gd name="T36" fmla="*/ 16 w 29"/>
                <a:gd name="T37" fmla="*/ 34 h 38"/>
                <a:gd name="T38" fmla="*/ 16 w 29"/>
                <a:gd name="T39" fmla="*/ 30 h 38"/>
                <a:gd name="T40" fmla="*/ 17 w 29"/>
                <a:gd name="T41" fmla="*/ 20 h 38"/>
                <a:gd name="T42" fmla="*/ 19 w 29"/>
                <a:gd name="T43" fmla="*/ 21 h 38"/>
                <a:gd name="T44" fmla="*/ 22 w 29"/>
                <a:gd name="T45" fmla="*/ 21 h 38"/>
                <a:gd name="T46" fmla="*/ 24 w 29"/>
                <a:gd name="T47" fmla="*/ 21 h 38"/>
                <a:gd name="T48" fmla="*/ 26 w 29"/>
                <a:gd name="T49" fmla="*/ 20 h 38"/>
                <a:gd name="T50" fmla="*/ 28 w 29"/>
                <a:gd name="T51" fmla="*/ 16 h 38"/>
                <a:gd name="T52" fmla="*/ 28 w 29"/>
                <a:gd name="T53" fmla="*/ 13 h 38"/>
                <a:gd name="T54" fmla="*/ 26 w 29"/>
                <a:gd name="T55" fmla="*/ 10 h 38"/>
                <a:gd name="T56" fmla="*/ 24 w 29"/>
                <a:gd name="T57" fmla="*/ 7 h 38"/>
                <a:gd name="T58" fmla="*/ 18 w 29"/>
                <a:gd name="T59" fmla="*/ 0 h 38"/>
                <a:gd name="T60" fmla="*/ 17 w 29"/>
                <a:gd name="T61" fmla="*/ 1 h 38"/>
                <a:gd name="T62" fmla="*/ 18 w 29"/>
                <a:gd name="T63" fmla="*/ 2 h 38"/>
                <a:gd name="T64" fmla="*/ 18 w 29"/>
                <a:gd name="T65" fmla="*/ 3 h 38"/>
                <a:gd name="T66" fmla="*/ 17 w 29"/>
                <a:gd name="T67" fmla="*/ 6 h 38"/>
                <a:gd name="T68" fmla="*/ 14 w 29"/>
                <a:gd name="T69" fmla="*/ 15 h 38"/>
                <a:gd name="T70" fmla="*/ 21 w 29"/>
                <a:gd name="T71" fmla="*/ 7 h 38"/>
                <a:gd name="T72" fmla="*/ 22 w 29"/>
                <a:gd name="T73" fmla="*/ 7 h 38"/>
                <a:gd name="T74" fmla="*/ 23 w 29"/>
                <a:gd name="T75" fmla="*/ 7 h 38"/>
                <a:gd name="T76" fmla="*/ 23 w 29"/>
                <a:gd name="T77" fmla="*/ 8 h 38"/>
                <a:gd name="T78" fmla="*/ 25 w 29"/>
                <a:gd name="T79" fmla="*/ 10 h 38"/>
                <a:gd name="T80" fmla="*/ 25 w 29"/>
                <a:gd name="T81" fmla="*/ 12 h 38"/>
                <a:gd name="T82" fmla="*/ 25 w 29"/>
                <a:gd name="T83" fmla="*/ 14 h 38"/>
                <a:gd name="T84" fmla="*/ 23 w 29"/>
                <a:gd name="T85" fmla="*/ 17 h 38"/>
                <a:gd name="T86" fmla="*/ 21 w 29"/>
                <a:gd name="T87" fmla="*/ 18 h 38"/>
                <a:gd name="T88" fmla="*/ 18 w 29"/>
                <a:gd name="T89" fmla="*/ 18 h 38"/>
                <a:gd name="T90" fmla="*/ 16 w 29"/>
                <a:gd name="T91" fmla="*/ 17 h 38"/>
                <a:gd name="T92" fmla="*/ 14 w 29"/>
                <a:gd name="T93" fmla="*/ 15 h 38"/>
                <a:gd name="T94" fmla="*/ 17 w 29"/>
                <a:gd name="T95" fmla="*/ 6 h 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9"/>
                <a:gd name="T145" fmla="*/ 0 h 38"/>
                <a:gd name="T146" fmla="*/ 29 w 29"/>
                <a:gd name="T147" fmla="*/ 38 h 3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9" h="38">
                  <a:moveTo>
                    <a:pt x="17" y="6"/>
                  </a:moveTo>
                  <a:lnTo>
                    <a:pt x="5" y="19"/>
                  </a:lnTo>
                  <a:lnTo>
                    <a:pt x="3" y="21"/>
                  </a:lnTo>
                  <a:lnTo>
                    <a:pt x="2" y="20"/>
                  </a:lnTo>
                  <a:lnTo>
                    <a:pt x="0" y="19"/>
                  </a:lnTo>
                  <a:lnTo>
                    <a:pt x="0" y="20"/>
                  </a:lnTo>
                  <a:lnTo>
                    <a:pt x="7" y="27"/>
                  </a:lnTo>
                  <a:lnTo>
                    <a:pt x="6" y="25"/>
                  </a:lnTo>
                  <a:lnTo>
                    <a:pt x="6" y="24"/>
                  </a:lnTo>
                  <a:lnTo>
                    <a:pt x="7" y="23"/>
                  </a:lnTo>
                  <a:lnTo>
                    <a:pt x="8" y="21"/>
                  </a:lnTo>
                  <a:lnTo>
                    <a:pt x="13" y="16"/>
                  </a:lnTo>
                  <a:lnTo>
                    <a:pt x="14" y="17"/>
                  </a:lnTo>
                  <a:lnTo>
                    <a:pt x="12" y="33"/>
                  </a:lnTo>
                  <a:lnTo>
                    <a:pt x="16" y="37"/>
                  </a:lnTo>
                  <a:lnTo>
                    <a:pt x="17" y="36"/>
                  </a:lnTo>
                  <a:lnTo>
                    <a:pt x="16" y="35"/>
                  </a:lnTo>
                  <a:lnTo>
                    <a:pt x="16" y="34"/>
                  </a:lnTo>
                  <a:lnTo>
                    <a:pt x="16" y="30"/>
                  </a:lnTo>
                  <a:lnTo>
                    <a:pt x="17" y="20"/>
                  </a:lnTo>
                  <a:lnTo>
                    <a:pt x="19" y="21"/>
                  </a:lnTo>
                  <a:lnTo>
                    <a:pt x="22" y="21"/>
                  </a:lnTo>
                  <a:lnTo>
                    <a:pt x="24" y="21"/>
                  </a:lnTo>
                  <a:lnTo>
                    <a:pt x="26" y="20"/>
                  </a:lnTo>
                  <a:lnTo>
                    <a:pt x="28" y="16"/>
                  </a:lnTo>
                  <a:lnTo>
                    <a:pt x="28" y="13"/>
                  </a:lnTo>
                  <a:lnTo>
                    <a:pt x="26" y="10"/>
                  </a:lnTo>
                  <a:lnTo>
                    <a:pt x="24" y="7"/>
                  </a:lnTo>
                  <a:lnTo>
                    <a:pt x="18" y="0"/>
                  </a:lnTo>
                  <a:lnTo>
                    <a:pt x="17" y="1"/>
                  </a:lnTo>
                  <a:lnTo>
                    <a:pt x="18" y="2"/>
                  </a:lnTo>
                  <a:lnTo>
                    <a:pt x="18" y="3"/>
                  </a:lnTo>
                  <a:lnTo>
                    <a:pt x="17" y="6"/>
                  </a:lnTo>
                  <a:lnTo>
                    <a:pt x="14" y="15"/>
                  </a:lnTo>
                  <a:lnTo>
                    <a:pt x="21" y="7"/>
                  </a:lnTo>
                  <a:lnTo>
                    <a:pt x="22" y="7"/>
                  </a:lnTo>
                  <a:lnTo>
                    <a:pt x="23" y="7"/>
                  </a:lnTo>
                  <a:lnTo>
                    <a:pt x="23" y="8"/>
                  </a:lnTo>
                  <a:lnTo>
                    <a:pt x="25" y="10"/>
                  </a:lnTo>
                  <a:lnTo>
                    <a:pt x="25" y="12"/>
                  </a:lnTo>
                  <a:lnTo>
                    <a:pt x="25" y="14"/>
                  </a:lnTo>
                  <a:lnTo>
                    <a:pt x="23" y="17"/>
                  </a:lnTo>
                  <a:lnTo>
                    <a:pt x="21" y="18"/>
                  </a:lnTo>
                  <a:lnTo>
                    <a:pt x="18" y="18"/>
                  </a:lnTo>
                  <a:lnTo>
                    <a:pt x="16" y="17"/>
                  </a:lnTo>
                  <a:lnTo>
                    <a:pt x="14" y="15"/>
                  </a:lnTo>
                  <a:lnTo>
                    <a:pt x="17" y="6"/>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0" name="Freeform 63"/>
            <p:cNvSpPr>
              <a:spLocks/>
            </p:cNvSpPr>
            <p:nvPr/>
          </p:nvSpPr>
          <p:spPr bwMode="auto">
            <a:xfrm>
              <a:off x="504" y="161"/>
              <a:ext cx="37" cy="36"/>
            </a:xfrm>
            <a:custGeom>
              <a:avLst/>
              <a:gdLst>
                <a:gd name="T0" fmla="*/ 21 w 37"/>
                <a:gd name="T1" fmla="*/ 0 h 36"/>
                <a:gd name="T2" fmla="*/ 20 w 37"/>
                <a:gd name="T3" fmla="*/ 1 h 36"/>
                <a:gd name="T4" fmla="*/ 21 w 37"/>
                <a:gd name="T5" fmla="*/ 2 h 36"/>
                <a:gd name="T6" fmla="*/ 22 w 37"/>
                <a:gd name="T7" fmla="*/ 3 h 36"/>
                <a:gd name="T8" fmla="*/ 21 w 37"/>
                <a:gd name="T9" fmla="*/ 4 h 36"/>
                <a:gd name="T10" fmla="*/ 20 w 37"/>
                <a:gd name="T11" fmla="*/ 5 h 36"/>
                <a:gd name="T12" fmla="*/ 5 w 37"/>
                <a:gd name="T13" fmla="*/ 16 h 36"/>
                <a:gd name="T14" fmla="*/ 4 w 37"/>
                <a:gd name="T15" fmla="*/ 17 h 36"/>
                <a:gd name="T16" fmla="*/ 3 w 37"/>
                <a:gd name="T17" fmla="*/ 17 h 36"/>
                <a:gd name="T18" fmla="*/ 1 w 37"/>
                <a:gd name="T19" fmla="*/ 16 h 36"/>
                <a:gd name="T20" fmla="*/ 0 w 37"/>
                <a:gd name="T21" fmla="*/ 16 h 36"/>
                <a:gd name="T22" fmla="*/ 7 w 37"/>
                <a:gd name="T23" fmla="*/ 24 h 36"/>
                <a:gd name="T24" fmla="*/ 7 w 37"/>
                <a:gd name="T25" fmla="*/ 23 h 36"/>
                <a:gd name="T26" fmla="*/ 6 w 37"/>
                <a:gd name="T27" fmla="*/ 21 h 36"/>
                <a:gd name="T28" fmla="*/ 6 w 37"/>
                <a:gd name="T29" fmla="*/ 20 h 36"/>
                <a:gd name="T30" fmla="*/ 8 w 37"/>
                <a:gd name="T31" fmla="*/ 19 h 36"/>
                <a:gd name="T32" fmla="*/ 13 w 37"/>
                <a:gd name="T33" fmla="*/ 15 h 36"/>
                <a:gd name="T34" fmla="*/ 14 w 37"/>
                <a:gd name="T35" fmla="*/ 15 h 36"/>
                <a:gd name="T36" fmla="*/ 15 w 37"/>
                <a:gd name="T37" fmla="*/ 15 h 36"/>
                <a:gd name="T38" fmla="*/ 15 w 37"/>
                <a:gd name="T39" fmla="*/ 15 h 36"/>
                <a:gd name="T40" fmla="*/ 13 w 37"/>
                <a:gd name="T41" fmla="*/ 25 h 36"/>
                <a:gd name="T42" fmla="*/ 12 w 37"/>
                <a:gd name="T43" fmla="*/ 27 h 36"/>
                <a:gd name="T44" fmla="*/ 12 w 37"/>
                <a:gd name="T45" fmla="*/ 27 h 36"/>
                <a:gd name="T46" fmla="*/ 9 w 37"/>
                <a:gd name="T47" fmla="*/ 26 h 36"/>
                <a:gd name="T48" fmla="*/ 9 w 37"/>
                <a:gd name="T49" fmla="*/ 27 h 36"/>
                <a:gd name="T50" fmla="*/ 16 w 37"/>
                <a:gd name="T51" fmla="*/ 35 h 36"/>
                <a:gd name="T52" fmla="*/ 16 w 37"/>
                <a:gd name="T53" fmla="*/ 35 h 36"/>
                <a:gd name="T54" fmla="*/ 16 w 37"/>
                <a:gd name="T55" fmla="*/ 32 h 36"/>
                <a:gd name="T56" fmla="*/ 16 w 37"/>
                <a:gd name="T57" fmla="*/ 30 h 36"/>
                <a:gd name="T58" fmla="*/ 19 w 37"/>
                <a:gd name="T59" fmla="*/ 16 h 36"/>
                <a:gd name="T60" fmla="*/ 19 w 37"/>
                <a:gd name="T61" fmla="*/ 15 h 36"/>
                <a:gd name="T62" fmla="*/ 21 w 37"/>
                <a:gd name="T63" fmla="*/ 15 h 36"/>
                <a:gd name="T64" fmla="*/ 28 w 37"/>
                <a:gd name="T65" fmla="*/ 16 h 36"/>
                <a:gd name="T66" fmla="*/ 32 w 37"/>
                <a:gd name="T67" fmla="*/ 16 h 36"/>
                <a:gd name="T68" fmla="*/ 34 w 37"/>
                <a:gd name="T69" fmla="*/ 17 h 36"/>
                <a:gd name="T70" fmla="*/ 35 w 37"/>
                <a:gd name="T71" fmla="*/ 18 h 36"/>
                <a:gd name="T72" fmla="*/ 36 w 37"/>
                <a:gd name="T73" fmla="*/ 18 h 36"/>
                <a:gd name="T74" fmla="*/ 30 w 37"/>
                <a:gd name="T75" fmla="*/ 11 h 36"/>
                <a:gd name="T76" fmla="*/ 29 w 37"/>
                <a:gd name="T77" fmla="*/ 11 h 36"/>
                <a:gd name="T78" fmla="*/ 30 w 37"/>
                <a:gd name="T79" fmla="*/ 12 h 36"/>
                <a:gd name="T80" fmla="*/ 30 w 37"/>
                <a:gd name="T81" fmla="*/ 13 h 36"/>
                <a:gd name="T82" fmla="*/ 29 w 37"/>
                <a:gd name="T83" fmla="*/ 14 h 36"/>
                <a:gd name="T84" fmla="*/ 27 w 37"/>
                <a:gd name="T85" fmla="*/ 14 h 36"/>
                <a:gd name="T86" fmla="*/ 15 w 37"/>
                <a:gd name="T87" fmla="*/ 13 h 36"/>
                <a:gd name="T88" fmla="*/ 22 w 37"/>
                <a:gd name="T89" fmla="*/ 8 h 36"/>
                <a:gd name="T90" fmla="*/ 25 w 37"/>
                <a:gd name="T91" fmla="*/ 7 h 36"/>
                <a:gd name="T92" fmla="*/ 27 w 37"/>
                <a:gd name="T93" fmla="*/ 8 h 36"/>
                <a:gd name="T94" fmla="*/ 28 w 37"/>
                <a:gd name="T95" fmla="*/ 8 h 36"/>
                <a:gd name="T96" fmla="*/ 21 w 37"/>
                <a:gd name="T97" fmla="*/ 0 h 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7"/>
                <a:gd name="T148" fmla="*/ 0 h 36"/>
                <a:gd name="T149" fmla="*/ 37 w 37"/>
                <a:gd name="T150" fmla="*/ 36 h 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7" h="36">
                  <a:moveTo>
                    <a:pt x="21" y="0"/>
                  </a:moveTo>
                  <a:lnTo>
                    <a:pt x="20" y="1"/>
                  </a:lnTo>
                  <a:lnTo>
                    <a:pt x="21" y="2"/>
                  </a:lnTo>
                  <a:lnTo>
                    <a:pt x="22" y="3"/>
                  </a:lnTo>
                  <a:lnTo>
                    <a:pt x="21" y="4"/>
                  </a:lnTo>
                  <a:lnTo>
                    <a:pt x="20" y="5"/>
                  </a:lnTo>
                  <a:lnTo>
                    <a:pt x="5" y="16"/>
                  </a:lnTo>
                  <a:lnTo>
                    <a:pt x="4" y="17"/>
                  </a:lnTo>
                  <a:lnTo>
                    <a:pt x="3" y="17"/>
                  </a:lnTo>
                  <a:lnTo>
                    <a:pt x="1" y="16"/>
                  </a:lnTo>
                  <a:lnTo>
                    <a:pt x="0" y="16"/>
                  </a:lnTo>
                  <a:lnTo>
                    <a:pt x="7" y="24"/>
                  </a:lnTo>
                  <a:lnTo>
                    <a:pt x="7" y="23"/>
                  </a:lnTo>
                  <a:lnTo>
                    <a:pt x="6" y="21"/>
                  </a:lnTo>
                  <a:lnTo>
                    <a:pt x="6" y="20"/>
                  </a:lnTo>
                  <a:lnTo>
                    <a:pt x="8" y="19"/>
                  </a:lnTo>
                  <a:lnTo>
                    <a:pt x="13" y="15"/>
                  </a:lnTo>
                  <a:lnTo>
                    <a:pt x="14" y="15"/>
                  </a:lnTo>
                  <a:lnTo>
                    <a:pt x="15" y="15"/>
                  </a:lnTo>
                  <a:lnTo>
                    <a:pt x="13" y="25"/>
                  </a:lnTo>
                  <a:lnTo>
                    <a:pt x="12" y="27"/>
                  </a:lnTo>
                  <a:lnTo>
                    <a:pt x="9" y="26"/>
                  </a:lnTo>
                  <a:lnTo>
                    <a:pt x="9" y="27"/>
                  </a:lnTo>
                  <a:lnTo>
                    <a:pt x="16" y="35"/>
                  </a:lnTo>
                  <a:lnTo>
                    <a:pt x="16" y="32"/>
                  </a:lnTo>
                  <a:lnTo>
                    <a:pt x="16" y="30"/>
                  </a:lnTo>
                  <a:lnTo>
                    <a:pt x="19" y="16"/>
                  </a:lnTo>
                  <a:lnTo>
                    <a:pt x="19" y="15"/>
                  </a:lnTo>
                  <a:lnTo>
                    <a:pt x="21" y="15"/>
                  </a:lnTo>
                  <a:lnTo>
                    <a:pt x="28" y="16"/>
                  </a:lnTo>
                  <a:lnTo>
                    <a:pt x="32" y="16"/>
                  </a:lnTo>
                  <a:lnTo>
                    <a:pt x="34" y="17"/>
                  </a:lnTo>
                  <a:lnTo>
                    <a:pt x="35" y="18"/>
                  </a:lnTo>
                  <a:lnTo>
                    <a:pt x="36" y="18"/>
                  </a:lnTo>
                  <a:lnTo>
                    <a:pt x="30" y="11"/>
                  </a:lnTo>
                  <a:lnTo>
                    <a:pt x="29" y="11"/>
                  </a:lnTo>
                  <a:lnTo>
                    <a:pt x="30" y="12"/>
                  </a:lnTo>
                  <a:lnTo>
                    <a:pt x="30" y="13"/>
                  </a:lnTo>
                  <a:lnTo>
                    <a:pt x="29" y="14"/>
                  </a:lnTo>
                  <a:lnTo>
                    <a:pt x="27" y="14"/>
                  </a:lnTo>
                  <a:lnTo>
                    <a:pt x="15" y="13"/>
                  </a:lnTo>
                  <a:lnTo>
                    <a:pt x="22" y="8"/>
                  </a:lnTo>
                  <a:lnTo>
                    <a:pt x="25" y="7"/>
                  </a:lnTo>
                  <a:lnTo>
                    <a:pt x="27" y="8"/>
                  </a:lnTo>
                  <a:lnTo>
                    <a:pt x="28" y="8"/>
                  </a:lnTo>
                  <a:lnTo>
                    <a:pt x="21"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1" name="Freeform 64"/>
            <p:cNvSpPr>
              <a:spLocks/>
            </p:cNvSpPr>
            <p:nvPr/>
          </p:nvSpPr>
          <p:spPr bwMode="auto">
            <a:xfrm>
              <a:off x="91" y="109"/>
              <a:ext cx="465" cy="452"/>
            </a:xfrm>
            <a:custGeom>
              <a:avLst/>
              <a:gdLst>
                <a:gd name="T0" fmla="*/ 216 w 465"/>
                <a:gd name="T1" fmla="*/ 450 h 452"/>
                <a:gd name="T2" fmla="*/ 184 w 465"/>
                <a:gd name="T3" fmla="*/ 446 h 452"/>
                <a:gd name="T4" fmla="*/ 154 w 465"/>
                <a:gd name="T5" fmla="*/ 438 h 452"/>
                <a:gd name="T6" fmla="*/ 126 w 465"/>
                <a:gd name="T7" fmla="*/ 426 h 452"/>
                <a:gd name="T8" fmla="*/ 100 w 465"/>
                <a:gd name="T9" fmla="*/ 411 h 452"/>
                <a:gd name="T10" fmla="*/ 77 w 465"/>
                <a:gd name="T11" fmla="*/ 393 h 452"/>
                <a:gd name="T12" fmla="*/ 57 w 465"/>
                <a:gd name="T13" fmla="*/ 373 h 452"/>
                <a:gd name="T14" fmla="*/ 39 w 465"/>
                <a:gd name="T15" fmla="*/ 350 h 452"/>
                <a:gd name="T16" fmla="*/ 25 w 465"/>
                <a:gd name="T17" fmla="*/ 326 h 452"/>
                <a:gd name="T18" fmla="*/ 13 w 465"/>
                <a:gd name="T19" fmla="*/ 299 h 452"/>
                <a:gd name="T20" fmla="*/ 5 w 465"/>
                <a:gd name="T21" fmla="*/ 272 h 452"/>
                <a:gd name="T22" fmla="*/ 1 w 465"/>
                <a:gd name="T23" fmla="*/ 244 h 452"/>
                <a:gd name="T24" fmla="*/ 0 w 465"/>
                <a:gd name="T25" fmla="*/ 214 h 452"/>
                <a:gd name="T26" fmla="*/ 4 w 465"/>
                <a:gd name="T27" fmla="*/ 185 h 452"/>
                <a:gd name="T28" fmla="*/ 11 w 465"/>
                <a:gd name="T29" fmla="*/ 156 h 452"/>
                <a:gd name="T30" fmla="*/ 23 w 465"/>
                <a:gd name="T31" fmla="*/ 127 h 452"/>
                <a:gd name="T32" fmla="*/ 40 w 465"/>
                <a:gd name="T33" fmla="*/ 99 h 452"/>
                <a:gd name="T34" fmla="*/ 60 w 465"/>
                <a:gd name="T35" fmla="*/ 74 h 452"/>
                <a:gd name="T36" fmla="*/ 82 w 465"/>
                <a:gd name="T37" fmla="*/ 53 h 452"/>
                <a:gd name="T38" fmla="*/ 106 w 465"/>
                <a:gd name="T39" fmla="*/ 36 h 452"/>
                <a:gd name="T40" fmla="*/ 132 w 465"/>
                <a:gd name="T41" fmla="*/ 22 h 452"/>
                <a:gd name="T42" fmla="*/ 160 w 465"/>
                <a:gd name="T43" fmla="*/ 11 h 452"/>
                <a:gd name="T44" fmla="*/ 189 w 465"/>
                <a:gd name="T45" fmla="*/ 4 h 452"/>
                <a:gd name="T46" fmla="*/ 218 w 465"/>
                <a:gd name="T47" fmla="*/ 1 h 452"/>
                <a:gd name="T48" fmla="*/ 246 w 465"/>
                <a:gd name="T49" fmla="*/ 1 h 452"/>
                <a:gd name="T50" fmla="*/ 275 w 465"/>
                <a:gd name="T51" fmla="*/ 4 h 452"/>
                <a:gd name="T52" fmla="*/ 304 w 465"/>
                <a:gd name="T53" fmla="*/ 11 h 452"/>
                <a:gd name="T54" fmla="*/ 332 w 465"/>
                <a:gd name="T55" fmla="*/ 22 h 452"/>
                <a:gd name="T56" fmla="*/ 358 w 465"/>
                <a:gd name="T57" fmla="*/ 36 h 452"/>
                <a:gd name="T58" fmla="*/ 382 w 465"/>
                <a:gd name="T59" fmla="*/ 53 h 452"/>
                <a:gd name="T60" fmla="*/ 404 w 465"/>
                <a:gd name="T61" fmla="*/ 74 h 452"/>
                <a:gd name="T62" fmla="*/ 424 w 465"/>
                <a:gd name="T63" fmla="*/ 99 h 452"/>
                <a:gd name="T64" fmla="*/ 440 w 465"/>
                <a:gd name="T65" fmla="*/ 127 h 452"/>
                <a:gd name="T66" fmla="*/ 453 w 465"/>
                <a:gd name="T67" fmla="*/ 156 h 452"/>
                <a:gd name="T68" fmla="*/ 460 w 465"/>
                <a:gd name="T69" fmla="*/ 185 h 452"/>
                <a:gd name="T70" fmla="*/ 464 w 465"/>
                <a:gd name="T71" fmla="*/ 214 h 452"/>
                <a:gd name="T72" fmla="*/ 463 w 465"/>
                <a:gd name="T73" fmla="*/ 244 h 452"/>
                <a:gd name="T74" fmla="*/ 459 w 465"/>
                <a:gd name="T75" fmla="*/ 272 h 452"/>
                <a:gd name="T76" fmla="*/ 451 w 465"/>
                <a:gd name="T77" fmla="*/ 299 h 452"/>
                <a:gd name="T78" fmla="*/ 439 w 465"/>
                <a:gd name="T79" fmla="*/ 326 h 452"/>
                <a:gd name="T80" fmla="*/ 425 w 465"/>
                <a:gd name="T81" fmla="*/ 350 h 452"/>
                <a:gd name="T82" fmla="*/ 407 w 465"/>
                <a:gd name="T83" fmla="*/ 373 h 452"/>
                <a:gd name="T84" fmla="*/ 387 w 465"/>
                <a:gd name="T85" fmla="*/ 393 h 452"/>
                <a:gd name="T86" fmla="*/ 364 w 465"/>
                <a:gd name="T87" fmla="*/ 411 h 452"/>
                <a:gd name="T88" fmla="*/ 338 w 465"/>
                <a:gd name="T89" fmla="*/ 426 h 452"/>
                <a:gd name="T90" fmla="*/ 310 w 465"/>
                <a:gd name="T91" fmla="*/ 438 h 452"/>
                <a:gd name="T92" fmla="*/ 280 w 465"/>
                <a:gd name="T93" fmla="*/ 446 h 452"/>
                <a:gd name="T94" fmla="*/ 249 w 465"/>
                <a:gd name="T95" fmla="*/ 450 h 4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5"/>
                <a:gd name="T145" fmla="*/ 0 h 452"/>
                <a:gd name="T146" fmla="*/ 465 w 465"/>
                <a:gd name="T147" fmla="*/ 452 h 4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5" h="452">
                  <a:moveTo>
                    <a:pt x="232" y="451"/>
                  </a:moveTo>
                  <a:lnTo>
                    <a:pt x="216" y="450"/>
                  </a:lnTo>
                  <a:lnTo>
                    <a:pt x="200" y="449"/>
                  </a:lnTo>
                  <a:lnTo>
                    <a:pt x="184" y="446"/>
                  </a:lnTo>
                  <a:lnTo>
                    <a:pt x="169" y="443"/>
                  </a:lnTo>
                  <a:lnTo>
                    <a:pt x="154" y="438"/>
                  </a:lnTo>
                  <a:lnTo>
                    <a:pt x="140" y="433"/>
                  </a:lnTo>
                  <a:lnTo>
                    <a:pt x="126" y="426"/>
                  </a:lnTo>
                  <a:lnTo>
                    <a:pt x="113" y="419"/>
                  </a:lnTo>
                  <a:lnTo>
                    <a:pt x="100" y="411"/>
                  </a:lnTo>
                  <a:lnTo>
                    <a:pt x="88" y="403"/>
                  </a:lnTo>
                  <a:lnTo>
                    <a:pt x="77" y="393"/>
                  </a:lnTo>
                  <a:lnTo>
                    <a:pt x="67" y="384"/>
                  </a:lnTo>
                  <a:lnTo>
                    <a:pt x="57" y="373"/>
                  </a:lnTo>
                  <a:lnTo>
                    <a:pt x="47" y="362"/>
                  </a:lnTo>
                  <a:lnTo>
                    <a:pt x="39" y="350"/>
                  </a:lnTo>
                  <a:lnTo>
                    <a:pt x="31" y="338"/>
                  </a:lnTo>
                  <a:lnTo>
                    <a:pt x="25" y="326"/>
                  </a:lnTo>
                  <a:lnTo>
                    <a:pt x="18" y="313"/>
                  </a:lnTo>
                  <a:lnTo>
                    <a:pt x="13" y="299"/>
                  </a:lnTo>
                  <a:lnTo>
                    <a:pt x="8" y="286"/>
                  </a:lnTo>
                  <a:lnTo>
                    <a:pt x="5" y="272"/>
                  </a:lnTo>
                  <a:lnTo>
                    <a:pt x="2" y="258"/>
                  </a:lnTo>
                  <a:lnTo>
                    <a:pt x="1" y="244"/>
                  </a:lnTo>
                  <a:lnTo>
                    <a:pt x="0" y="229"/>
                  </a:lnTo>
                  <a:lnTo>
                    <a:pt x="0" y="214"/>
                  </a:lnTo>
                  <a:lnTo>
                    <a:pt x="1" y="200"/>
                  </a:lnTo>
                  <a:lnTo>
                    <a:pt x="4" y="185"/>
                  </a:lnTo>
                  <a:lnTo>
                    <a:pt x="7" y="171"/>
                  </a:lnTo>
                  <a:lnTo>
                    <a:pt x="11" y="156"/>
                  </a:lnTo>
                  <a:lnTo>
                    <a:pt x="17" y="141"/>
                  </a:lnTo>
                  <a:lnTo>
                    <a:pt x="23" y="127"/>
                  </a:lnTo>
                  <a:lnTo>
                    <a:pt x="31" y="113"/>
                  </a:lnTo>
                  <a:lnTo>
                    <a:pt x="40" y="99"/>
                  </a:lnTo>
                  <a:lnTo>
                    <a:pt x="50" y="86"/>
                  </a:lnTo>
                  <a:lnTo>
                    <a:pt x="60" y="74"/>
                  </a:lnTo>
                  <a:lnTo>
                    <a:pt x="71" y="63"/>
                  </a:lnTo>
                  <a:lnTo>
                    <a:pt x="82" y="53"/>
                  </a:lnTo>
                  <a:lnTo>
                    <a:pt x="94" y="44"/>
                  </a:lnTo>
                  <a:lnTo>
                    <a:pt x="106" y="36"/>
                  </a:lnTo>
                  <a:lnTo>
                    <a:pt x="119" y="28"/>
                  </a:lnTo>
                  <a:lnTo>
                    <a:pt x="132" y="22"/>
                  </a:lnTo>
                  <a:lnTo>
                    <a:pt x="146" y="16"/>
                  </a:lnTo>
                  <a:lnTo>
                    <a:pt x="160" y="11"/>
                  </a:lnTo>
                  <a:lnTo>
                    <a:pt x="174" y="7"/>
                  </a:lnTo>
                  <a:lnTo>
                    <a:pt x="189" y="4"/>
                  </a:lnTo>
                  <a:lnTo>
                    <a:pt x="203" y="2"/>
                  </a:lnTo>
                  <a:lnTo>
                    <a:pt x="218" y="1"/>
                  </a:lnTo>
                  <a:lnTo>
                    <a:pt x="232" y="0"/>
                  </a:lnTo>
                  <a:lnTo>
                    <a:pt x="246" y="1"/>
                  </a:lnTo>
                  <a:lnTo>
                    <a:pt x="261" y="2"/>
                  </a:lnTo>
                  <a:lnTo>
                    <a:pt x="275" y="4"/>
                  </a:lnTo>
                  <a:lnTo>
                    <a:pt x="290" y="7"/>
                  </a:lnTo>
                  <a:lnTo>
                    <a:pt x="304" y="11"/>
                  </a:lnTo>
                  <a:lnTo>
                    <a:pt x="318" y="16"/>
                  </a:lnTo>
                  <a:lnTo>
                    <a:pt x="332" y="22"/>
                  </a:lnTo>
                  <a:lnTo>
                    <a:pt x="345" y="28"/>
                  </a:lnTo>
                  <a:lnTo>
                    <a:pt x="358" y="36"/>
                  </a:lnTo>
                  <a:lnTo>
                    <a:pt x="370" y="44"/>
                  </a:lnTo>
                  <a:lnTo>
                    <a:pt x="382" y="53"/>
                  </a:lnTo>
                  <a:lnTo>
                    <a:pt x="393" y="63"/>
                  </a:lnTo>
                  <a:lnTo>
                    <a:pt x="404" y="74"/>
                  </a:lnTo>
                  <a:lnTo>
                    <a:pt x="414" y="86"/>
                  </a:lnTo>
                  <a:lnTo>
                    <a:pt x="424" y="99"/>
                  </a:lnTo>
                  <a:lnTo>
                    <a:pt x="433" y="113"/>
                  </a:lnTo>
                  <a:lnTo>
                    <a:pt x="440" y="127"/>
                  </a:lnTo>
                  <a:lnTo>
                    <a:pt x="447" y="141"/>
                  </a:lnTo>
                  <a:lnTo>
                    <a:pt x="453" y="156"/>
                  </a:lnTo>
                  <a:lnTo>
                    <a:pt x="457" y="171"/>
                  </a:lnTo>
                  <a:lnTo>
                    <a:pt x="460" y="185"/>
                  </a:lnTo>
                  <a:lnTo>
                    <a:pt x="463" y="200"/>
                  </a:lnTo>
                  <a:lnTo>
                    <a:pt x="464" y="214"/>
                  </a:lnTo>
                  <a:lnTo>
                    <a:pt x="464" y="229"/>
                  </a:lnTo>
                  <a:lnTo>
                    <a:pt x="463" y="244"/>
                  </a:lnTo>
                  <a:lnTo>
                    <a:pt x="462" y="258"/>
                  </a:lnTo>
                  <a:lnTo>
                    <a:pt x="459" y="272"/>
                  </a:lnTo>
                  <a:lnTo>
                    <a:pt x="456" y="286"/>
                  </a:lnTo>
                  <a:lnTo>
                    <a:pt x="451" y="299"/>
                  </a:lnTo>
                  <a:lnTo>
                    <a:pt x="446" y="313"/>
                  </a:lnTo>
                  <a:lnTo>
                    <a:pt x="439" y="326"/>
                  </a:lnTo>
                  <a:lnTo>
                    <a:pt x="433" y="338"/>
                  </a:lnTo>
                  <a:lnTo>
                    <a:pt x="425" y="350"/>
                  </a:lnTo>
                  <a:lnTo>
                    <a:pt x="417" y="362"/>
                  </a:lnTo>
                  <a:lnTo>
                    <a:pt x="407" y="373"/>
                  </a:lnTo>
                  <a:lnTo>
                    <a:pt x="397" y="384"/>
                  </a:lnTo>
                  <a:lnTo>
                    <a:pt x="387" y="393"/>
                  </a:lnTo>
                  <a:lnTo>
                    <a:pt x="376" y="403"/>
                  </a:lnTo>
                  <a:lnTo>
                    <a:pt x="364" y="411"/>
                  </a:lnTo>
                  <a:lnTo>
                    <a:pt x="351" y="419"/>
                  </a:lnTo>
                  <a:lnTo>
                    <a:pt x="338" y="426"/>
                  </a:lnTo>
                  <a:lnTo>
                    <a:pt x="324" y="433"/>
                  </a:lnTo>
                  <a:lnTo>
                    <a:pt x="310" y="438"/>
                  </a:lnTo>
                  <a:lnTo>
                    <a:pt x="296" y="443"/>
                  </a:lnTo>
                  <a:lnTo>
                    <a:pt x="280" y="446"/>
                  </a:lnTo>
                  <a:lnTo>
                    <a:pt x="264" y="449"/>
                  </a:lnTo>
                  <a:lnTo>
                    <a:pt x="249" y="450"/>
                  </a:lnTo>
                  <a:lnTo>
                    <a:pt x="232" y="451"/>
                  </a:lnTo>
                </a:path>
              </a:pathLst>
            </a:custGeom>
            <a:solidFill>
              <a:srgbClr val="FC0128"/>
            </a:solidFill>
            <a:ln w="12700" cap="rnd" cmpd="sng">
              <a:noFill/>
              <a:prstDash val="solid"/>
              <a:round/>
              <a:headEnd type="none" w="med" len="med"/>
              <a:tailEnd type="none" w="med" len="med"/>
            </a:ln>
          </p:spPr>
          <p:txBody>
            <a:bodyPr/>
            <a:lstStyle/>
            <a:p>
              <a:endParaRPr lang="en-US" dirty="0"/>
            </a:p>
          </p:txBody>
        </p:sp>
        <p:sp>
          <p:nvSpPr>
            <p:cNvPr id="62" name="Freeform 65"/>
            <p:cNvSpPr>
              <a:spLocks/>
            </p:cNvSpPr>
            <p:nvPr/>
          </p:nvSpPr>
          <p:spPr bwMode="auto">
            <a:xfrm>
              <a:off x="89" y="107"/>
              <a:ext cx="467" cy="454"/>
            </a:xfrm>
            <a:custGeom>
              <a:avLst/>
              <a:gdLst>
                <a:gd name="T0" fmla="*/ 217 w 467"/>
                <a:gd name="T1" fmla="*/ 452 h 454"/>
                <a:gd name="T2" fmla="*/ 185 w 467"/>
                <a:gd name="T3" fmla="*/ 448 h 454"/>
                <a:gd name="T4" fmla="*/ 155 w 467"/>
                <a:gd name="T5" fmla="*/ 440 h 454"/>
                <a:gd name="T6" fmla="*/ 126 w 467"/>
                <a:gd name="T7" fmla="*/ 428 h 454"/>
                <a:gd name="T8" fmla="*/ 101 w 467"/>
                <a:gd name="T9" fmla="*/ 413 h 454"/>
                <a:gd name="T10" fmla="*/ 78 w 467"/>
                <a:gd name="T11" fmla="*/ 395 h 454"/>
                <a:gd name="T12" fmla="*/ 57 w 467"/>
                <a:gd name="T13" fmla="*/ 375 h 454"/>
                <a:gd name="T14" fmla="*/ 39 w 467"/>
                <a:gd name="T15" fmla="*/ 352 h 454"/>
                <a:gd name="T16" fmla="*/ 25 w 467"/>
                <a:gd name="T17" fmla="*/ 327 h 454"/>
                <a:gd name="T18" fmla="*/ 13 w 467"/>
                <a:gd name="T19" fmla="*/ 301 h 454"/>
                <a:gd name="T20" fmla="*/ 5 w 467"/>
                <a:gd name="T21" fmla="*/ 273 h 454"/>
                <a:gd name="T22" fmla="*/ 1 w 467"/>
                <a:gd name="T23" fmla="*/ 245 h 454"/>
                <a:gd name="T24" fmla="*/ 0 w 467"/>
                <a:gd name="T25" fmla="*/ 215 h 454"/>
                <a:gd name="T26" fmla="*/ 4 w 467"/>
                <a:gd name="T27" fmla="*/ 186 h 454"/>
                <a:gd name="T28" fmla="*/ 11 w 467"/>
                <a:gd name="T29" fmla="*/ 157 h 454"/>
                <a:gd name="T30" fmla="*/ 24 w 467"/>
                <a:gd name="T31" fmla="*/ 128 h 454"/>
                <a:gd name="T32" fmla="*/ 40 w 467"/>
                <a:gd name="T33" fmla="*/ 100 h 454"/>
                <a:gd name="T34" fmla="*/ 60 w 467"/>
                <a:gd name="T35" fmla="*/ 75 h 454"/>
                <a:gd name="T36" fmla="*/ 82 w 467"/>
                <a:gd name="T37" fmla="*/ 54 h 454"/>
                <a:gd name="T38" fmla="*/ 107 w 467"/>
                <a:gd name="T39" fmla="*/ 36 h 454"/>
                <a:gd name="T40" fmla="*/ 133 w 467"/>
                <a:gd name="T41" fmla="*/ 22 h 454"/>
                <a:gd name="T42" fmla="*/ 161 w 467"/>
                <a:gd name="T43" fmla="*/ 11 h 454"/>
                <a:gd name="T44" fmla="*/ 189 w 467"/>
                <a:gd name="T45" fmla="*/ 4 h 454"/>
                <a:gd name="T46" fmla="*/ 218 w 467"/>
                <a:gd name="T47" fmla="*/ 1 h 454"/>
                <a:gd name="T48" fmla="*/ 248 w 467"/>
                <a:gd name="T49" fmla="*/ 1 h 454"/>
                <a:gd name="T50" fmla="*/ 277 w 467"/>
                <a:gd name="T51" fmla="*/ 4 h 454"/>
                <a:gd name="T52" fmla="*/ 305 w 467"/>
                <a:gd name="T53" fmla="*/ 11 h 454"/>
                <a:gd name="T54" fmla="*/ 333 w 467"/>
                <a:gd name="T55" fmla="*/ 22 h 454"/>
                <a:gd name="T56" fmla="*/ 359 w 467"/>
                <a:gd name="T57" fmla="*/ 36 h 454"/>
                <a:gd name="T58" fmla="*/ 384 w 467"/>
                <a:gd name="T59" fmla="*/ 54 h 454"/>
                <a:gd name="T60" fmla="*/ 406 w 467"/>
                <a:gd name="T61" fmla="*/ 75 h 454"/>
                <a:gd name="T62" fmla="*/ 426 w 467"/>
                <a:gd name="T63" fmla="*/ 100 h 454"/>
                <a:gd name="T64" fmla="*/ 442 w 467"/>
                <a:gd name="T65" fmla="*/ 128 h 454"/>
                <a:gd name="T66" fmla="*/ 455 w 467"/>
                <a:gd name="T67" fmla="*/ 157 h 454"/>
                <a:gd name="T68" fmla="*/ 462 w 467"/>
                <a:gd name="T69" fmla="*/ 186 h 454"/>
                <a:gd name="T70" fmla="*/ 466 w 467"/>
                <a:gd name="T71" fmla="*/ 215 h 454"/>
                <a:gd name="T72" fmla="*/ 465 w 467"/>
                <a:gd name="T73" fmla="*/ 245 h 454"/>
                <a:gd name="T74" fmla="*/ 461 w 467"/>
                <a:gd name="T75" fmla="*/ 273 h 454"/>
                <a:gd name="T76" fmla="*/ 453 w 467"/>
                <a:gd name="T77" fmla="*/ 301 h 454"/>
                <a:gd name="T78" fmla="*/ 441 w 467"/>
                <a:gd name="T79" fmla="*/ 327 h 454"/>
                <a:gd name="T80" fmla="*/ 427 w 467"/>
                <a:gd name="T81" fmla="*/ 352 h 454"/>
                <a:gd name="T82" fmla="*/ 409 w 467"/>
                <a:gd name="T83" fmla="*/ 375 h 454"/>
                <a:gd name="T84" fmla="*/ 388 w 467"/>
                <a:gd name="T85" fmla="*/ 395 h 454"/>
                <a:gd name="T86" fmla="*/ 365 w 467"/>
                <a:gd name="T87" fmla="*/ 413 h 454"/>
                <a:gd name="T88" fmla="*/ 340 w 467"/>
                <a:gd name="T89" fmla="*/ 428 h 454"/>
                <a:gd name="T90" fmla="*/ 311 w 467"/>
                <a:gd name="T91" fmla="*/ 440 h 454"/>
                <a:gd name="T92" fmla="*/ 281 w 467"/>
                <a:gd name="T93" fmla="*/ 448 h 454"/>
                <a:gd name="T94" fmla="*/ 250 w 467"/>
                <a:gd name="T95" fmla="*/ 452 h 45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67"/>
                <a:gd name="T145" fmla="*/ 0 h 454"/>
                <a:gd name="T146" fmla="*/ 467 w 467"/>
                <a:gd name="T147" fmla="*/ 454 h 45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67" h="454">
                  <a:moveTo>
                    <a:pt x="233" y="453"/>
                  </a:moveTo>
                  <a:lnTo>
                    <a:pt x="217" y="452"/>
                  </a:lnTo>
                  <a:lnTo>
                    <a:pt x="200" y="451"/>
                  </a:lnTo>
                  <a:lnTo>
                    <a:pt x="185" y="448"/>
                  </a:lnTo>
                  <a:lnTo>
                    <a:pt x="169" y="444"/>
                  </a:lnTo>
                  <a:lnTo>
                    <a:pt x="155" y="440"/>
                  </a:lnTo>
                  <a:lnTo>
                    <a:pt x="140" y="435"/>
                  </a:lnTo>
                  <a:lnTo>
                    <a:pt x="126" y="428"/>
                  </a:lnTo>
                  <a:lnTo>
                    <a:pt x="113" y="421"/>
                  </a:lnTo>
                  <a:lnTo>
                    <a:pt x="101" y="413"/>
                  </a:lnTo>
                  <a:lnTo>
                    <a:pt x="89" y="405"/>
                  </a:lnTo>
                  <a:lnTo>
                    <a:pt x="78" y="395"/>
                  </a:lnTo>
                  <a:lnTo>
                    <a:pt x="67" y="385"/>
                  </a:lnTo>
                  <a:lnTo>
                    <a:pt x="57" y="375"/>
                  </a:lnTo>
                  <a:lnTo>
                    <a:pt x="48" y="363"/>
                  </a:lnTo>
                  <a:lnTo>
                    <a:pt x="39" y="352"/>
                  </a:lnTo>
                  <a:lnTo>
                    <a:pt x="32" y="340"/>
                  </a:lnTo>
                  <a:lnTo>
                    <a:pt x="25" y="327"/>
                  </a:lnTo>
                  <a:lnTo>
                    <a:pt x="18" y="314"/>
                  </a:lnTo>
                  <a:lnTo>
                    <a:pt x="13" y="301"/>
                  </a:lnTo>
                  <a:lnTo>
                    <a:pt x="9" y="287"/>
                  </a:lnTo>
                  <a:lnTo>
                    <a:pt x="5" y="273"/>
                  </a:lnTo>
                  <a:lnTo>
                    <a:pt x="2" y="259"/>
                  </a:lnTo>
                  <a:lnTo>
                    <a:pt x="1" y="245"/>
                  </a:lnTo>
                  <a:lnTo>
                    <a:pt x="0" y="230"/>
                  </a:lnTo>
                  <a:lnTo>
                    <a:pt x="0" y="215"/>
                  </a:lnTo>
                  <a:lnTo>
                    <a:pt x="1" y="201"/>
                  </a:lnTo>
                  <a:lnTo>
                    <a:pt x="4" y="186"/>
                  </a:lnTo>
                  <a:lnTo>
                    <a:pt x="7" y="171"/>
                  </a:lnTo>
                  <a:lnTo>
                    <a:pt x="11" y="157"/>
                  </a:lnTo>
                  <a:lnTo>
                    <a:pt x="17" y="142"/>
                  </a:lnTo>
                  <a:lnTo>
                    <a:pt x="24" y="128"/>
                  </a:lnTo>
                  <a:lnTo>
                    <a:pt x="32" y="113"/>
                  </a:lnTo>
                  <a:lnTo>
                    <a:pt x="40" y="100"/>
                  </a:lnTo>
                  <a:lnTo>
                    <a:pt x="50" y="87"/>
                  </a:lnTo>
                  <a:lnTo>
                    <a:pt x="60" y="75"/>
                  </a:lnTo>
                  <a:lnTo>
                    <a:pt x="71" y="64"/>
                  </a:lnTo>
                  <a:lnTo>
                    <a:pt x="82" y="54"/>
                  </a:lnTo>
                  <a:lnTo>
                    <a:pt x="94" y="44"/>
                  </a:lnTo>
                  <a:lnTo>
                    <a:pt x="107" y="36"/>
                  </a:lnTo>
                  <a:lnTo>
                    <a:pt x="119" y="28"/>
                  </a:lnTo>
                  <a:lnTo>
                    <a:pt x="133" y="22"/>
                  </a:lnTo>
                  <a:lnTo>
                    <a:pt x="147" y="16"/>
                  </a:lnTo>
                  <a:lnTo>
                    <a:pt x="161" y="11"/>
                  </a:lnTo>
                  <a:lnTo>
                    <a:pt x="175" y="7"/>
                  </a:lnTo>
                  <a:lnTo>
                    <a:pt x="189" y="4"/>
                  </a:lnTo>
                  <a:lnTo>
                    <a:pt x="204" y="2"/>
                  </a:lnTo>
                  <a:lnTo>
                    <a:pt x="218" y="1"/>
                  </a:lnTo>
                  <a:lnTo>
                    <a:pt x="233" y="0"/>
                  </a:lnTo>
                  <a:lnTo>
                    <a:pt x="248" y="1"/>
                  </a:lnTo>
                  <a:lnTo>
                    <a:pt x="262" y="2"/>
                  </a:lnTo>
                  <a:lnTo>
                    <a:pt x="277" y="4"/>
                  </a:lnTo>
                  <a:lnTo>
                    <a:pt x="291" y="7"/>
                  </a:lnTo>
                  <a:lnTo>
                    <a:pt x="305" y="11"/>
                  </a:lnTo>
                  <a:lnTo>
                    <a:pt x="319" y="16"/>
                  </a:lnTo>
                  <a:lnTo>
                    <a:pt x="333" y="22"/>
                  </a:lnTo>
                  <a:lnTo>
                    <a:pt x="347" y="28"/>
                  </a:lnTo>
                  <a:lnTo>
                    <a:pt x="359" y="36"/>
                  </a:lnTo>
                  <a:lnTo>
                    <a:pt x="372" y="44"/>
                  </a:lnTo>
                  <a:lnTo>
                    <a:pt x="384" y="54"/>
                  </a:lnTo>
                  <a:lnTo>
                    <a:pt x="395" y="64"/>
                  </a:lnTo>
                  <a:lnTo>
                    <a:pt x="406" y="75"/>
                  </a:lnTo>
                  <a:lnTo>
                    <a:pt x="416" y="87"/>
                  </a:lnTo>
                  <a:lnTo>
                    <a:pt x="426" y="100"/>
                  </a:lnTo>
                  <a:lnTo>
                    <a:pt x="434" y="113"/>
                  </a:lnTo>
                  <a:lnTo>
                    <a:pt x="442" y="128"/>
                  </a:lnTo>
                  <a:lnTo>
                    <a:pt x="449" y="142"/>
                  </a:lnTo>
                  <a:lnTo>
                    <a:pt x="455" y="157"/>
                  </a:lnTo>
                  <a:lnTo>
                    <a:pt x="459" y="171"/>
                  </a:lnTo>
                  <a:lnTo>
                    <a:pt x="462" y="186"/>
                  </a:lnTo>
                  <a:lnTo>
                    <a:pt x="465" y="201"/>
                  </a:lnTo>
                  <a:lnTo>
                    <a:pt x="466" y="215"/>
                  </a:lnTo>
                  <a:lnTo>
                    <a:pt x="466" y="230"/>
                  </a:lnTo>
                  <a:lnTo>
                    <a:pt x="465" y="245"/>
                  </a:lnTo>
                  <a:lnTo>
                    <a:pt x="464" y="259"/>
                  </a:lnTo>
                  <a:lnTo>
                    <a:pt x="461" y="273"/>
                  </a:lnTo>
                  <a:lnTo>
                    <a:pt x="457" y="287"/>
                  </a:lnTo>
                  <a:lnTo>
                    <a:pt x="453" y="301"/>
                  </a:lnTo>
                  <a:lnTo>
                    <a:pt x="448" y="314"/>
                  </a:lnTo>
                  <a:lnTo>
                    <a:pt x="441" y="327"/>
                  </a:lnTo>
                  <a:lnTo>
                    <a:pt x="434" y="340"/>
                  </a:lnTo>
                  <a:lnTo>
                    <a:pt x="427" y="352"/>
                  </a:lnTo>
                  <a:lnTo>
                    <a:pt x="418" y="363"/>
                  </a:lnTo>
                  <a:lnTo>
                    <a:pt x="409" y="375"/>
                  </a:lnTo>
                  <a:lnTo>
                    <a:pt x="399" y="385"/>
                  </a:lnTo>
                  <a:lnTo>
                    <a:pt x="388" y="395"/>
                  </a:lnTo>
                  <a:lnTo>
                    <a:pt x="377" y="405"/>
                  </a:lnTo>
                  <a:lnTo>
                    <a:pt x="365" y="413"/>
                  </a:lnTo>
                  <a:lnTo>
                    <a:pt x="353" y="421"/>
                  </a:lnTo>
                  <a:lnTo>
                    <a:pt x="340" y="428"/>
                  </a:lnTo>
                  <a:lnTo>
                    <a:pt x="326" y="435"/>
                  </a:lnTo>
                  <a:lnTo>
                    <a:pt x="311" y="440"/>
                  </a:lnTo>
                  <a:lnTo>
                    <a:pt x="297" y="444"/>
                  </a:lnTo>
                  <a:lnTo>
                    <a:pt x="281" y="448"/>
                  </a:lnTo>
                  <a:lnTo>
                    <a:pt x="266" y="451"/>
                  </a:lnTo>
                  <a:lnTo>
                    <a:pt x="250" y="452"/>
                  </a:lnTo>
                  <a:lnTo>
                    <a:pt x="233" y="453"/>
                  </a:lnTo>
                </a:path>
              </a:pathLst>
            </a:custGeom>
            <a:noFill/>
            <a:ln w="12700" cap="rnd" cmpd="sng">
              <a:solidFill>
                <a:srgbClr val="00279F"/>
              </a:solidFill>
              <a:prstDash val="solid"/>
              <a:round/>
              <a:headEnd type="none" w="med" len="med"/>
              <a:tailEnd type="none" w="med" len="med"/>
            </a:ln>
          </p:spPr>
          <p:txBody>
            <a:bodyPr/>
            <a:lstStyle/>
            <a:p>
              <a:endParaRPr lang="en-US" dirty="0"/>
            </a:p>
          </p:txBody>
        </p:sp>
        <p:sp>
          <p:nvSpPr>
            <p:cNvPr id="63" name="Freeform 66"/>
            <p:cNvSpPr>
              <a:spLocks/>
            </p:cNvSpPr>
            <p:nvPr/>
          </p:nvSpPr>
          <p:spPr bwMode="auto">
            <a:xfrm>
              <a:off x="554" y="236"/>
              <a:ext cx="21" cy="22"/>
            </a:xfrm>
            <a:custGeom>
              <a:avLst/>
              <a:gdLst>
                <a:gd name="T0" fmla="*/ 10 w 21"/>
                <a:gd name="T1" fmla="*/ 21 h 22"/>
                <a:gd name="T2" fmla="*/ 7 w 21"/>
                <a:gd name="T3" fmla="*/ 21 h 22"/>
                <a:gd name="T4" fmla="*/ 5 w 21"/>
                <a:gd name="T5" fmla="*/ 19 h 22"/>
                <a:gd name="T6" fmla="*/ 3 w 21"/>
                <a:gd name="T7" fmla="*/ 18 h 22"/>
                <a:gd name="T8" fmla="*/ 1 w 21"/>
                <a:gd name="T9" fmla="*/ 16 h 22"/>
                <a:gd name="T10" fmla="*/ 0 w 21"/>
                <a:gd name="T11" fmla="*/ 13 h 22"/>
                <a:gd name="T12" fmla="*/ 0 w 21"/>
                <a:gd name="T13" fmla="*/ 11 h 22"/>
                <a:gd name="T14" fmla="*/ 0 w 21"/>
                <a:gd name="T15" fmla="*/ 8 h 22"/>
                <a:gd name="T16" fmla="*/ 1 w 21"/>
                <a:gd name="T17" fmla="*/ 5 h 22"/>
                <a:gd name="T18" fmla="*/ 3 w 21"/>
                <a:gd name="T19" fmla="*/ 3 h 22"/>
                <a:gd name="T20" fmla="*/ 5 w 21"/>
                <a:gd name="T21" fmla="*/ 1 h 22"/>
                <a:gd name="T22" fmla="*/ 8 w 21"/>
                <a:gd name="T23" fmla="*/ 1 h 22"/>
                <a:gd name="T24" fmla="*/ 10 w 21"/>
                <a:gd name="T25" fmla="*/ 0 h 22"/>
                <a:gd name="T26" fmla="*/ 12 w 21"/>
                <a:gd name="T27" fmla="*/ 1 h 22"/>
                <a:gd name="T28" fmla="*/ 15 w 21"/>
                <a:gd name="T29" fmla="*/ 1 h 22"/>
                <a:gd name="T30" fmla="*/ 17 w 21"/>
                <a:gd name="T31" fmla="*/ 3 h 22"/>
                <a:gd name="T32" fmla="*/ 19 w 21"/>
                <a:gd name="T33" fmla="*/ 5 h 22"/>
                <a:gd name="T34" fmla="*/ 20 w 21"/>
                <a:gd name="T35" fmla="*/ 8 h 22"/>
                <a:gd name="T36" fmla="*/ 20 w 21"/>
                <a:gd name="T37" fmla="*/ 11 h 22"/>
                <a:gd name="T38" fmla="*/ 20 w 21"/>
                <a:gd name="T39" fmla="*/ 13 h 22"/>
                <a:gd name="T40" fmla="*/ 19 w 21"/>
                <a:gd name="T41" fmla="*/ 16 h 22"/>
                <a:gd name="T42" fmla="*/ 17 w 21"/>
                <a:gd name="T43" fmla="*/ 18 h 22"/>
                <a:gd name="T44" fmla="*/ 15 w 21"/>
                <a:gd name="T45" fmla="*/ 19 h 22"/>
                <a:gd name="T46" fmla="*/ 13 w 21"/>
                <a:gd name="T47" fmla="*/ 21 h 22"/>
                <a:gd name="T48" fmla="*/ 10 w 21"/>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2"/>
                <a:gd name="T77" fmla="*/ 21 w 21"/>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2">
                  <a:moveTo>
                    <a:pt x="10" y="21"/>
                  </a:moveTo>
                  <a:lnTo>
                    <a:pt x="7" y="21"/>
                  </a:lnTo>
                  <a:lnTo>
                    <a:pt x="5" y="19"/>
                  </a:lnTo>
                  <a:lnTo>
                    <a:pt x="3" y="18"/>
                  </a:lnTo>
                  <a:lnTo>
                    <a:pt x="1" y="16"/>
                  </a:lnTo>
                  <a:lnTo>
                    <a:pt x="0" y="13"/>
                  </a:lnTo>
                  <a:lnTo>
                    <a:pt x="0" y="11"/>
                  </a:lnTo>
                  <a:lnTo>
                    <a:pt x="0" y="8"/>
                  </a:lnTo>
                  <a:lnTo>
                    <a:pt x="1" y="5"/>
                  </a:lnTo>
                  <a:lnTo>
                    <a:pt x="3" y="3"/>
                  </a:lnTo>
                  <a:lnTo>
                    <a:pt x="5" y="1"/>
                  </a:lnTo>
                  <a:lnTo>
                    <a:pt x="8" y="1"/>
                  </a:lnTo>
                  <a:lnTo>
                    <a:pt x="10" y="0"/>
                  </a:lnTo>
                  <a:lnTo>
                    <a:pt x="12" y="1"/>
                  </a:lnTo>
                  <a:lnTo>
                    <a:pt x="15" y="1"/>
                  </a:lnTo>
                  <a:lnTo>
                    <a:pt x="17" y="3"/>
                  </a:lnTo>
                  <a:lnTo>
                    <a:pt x="19" y="5"/>
                  </a:lnTo>
                  <a:lnTo>
                    <a:pt x="20" y="8"/>
                  </a:lnTo>
                  <a:lnTo>
                    <a:pt x="20" y="11"/>
                  </a:lnTo>
                  <a:lnTo>
                    <a:pt x="20" y="13"/>
                  </a:lnTo>
                  <a:lnTo>
                    <a:pt x="19" y="16"/>
                  </a:lnTo>
                  <a:lnTo>
                    <a:pt x="17" y="18"/>
                  </a:lnTo>
                  <a:lnTo>
                    <a:pt x="15" y="19"/>
                  </a:lnTo>
                  <a:lnTo>
                    <a:pt x="13" y="21"/>
                  </a:lnTo>
                  <a:lnTo>
                    <a:pt x="10"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64" name="Freeform 67"/>
            <p:cNvSpPr>
              <a:spLocks/>
            </p:cNvSpPr>
            <p:nvPr/>
          </p:nvSpPr>
          <p:spPr bwMode="auto">
            <a:xfrm>
              <a:off x="62" y="236"/>
              <a:ext cx="20" cy="22"/>
            </a:xfrm>
            <a:custGeom>
              <a:avLst/>
              <a:gdLst>
                <a:gd name="T0" fmla="*/ 9 w 20"/>
                <a:gd name="T1" fmla="*/ 21 h 22"/>
                <a:gd name="T2" fmla="*/ 7 w 20"/>
                <a:gd name="T3" fmla="*/ 21 h 22"/>
                <a:gd name="T4" fmla="*/ 5 w 20"/>
                <a:gd name="T5" fmla="*/ 19 h 22"/>
                <a:gd name="T6" fmla="*/ 3 w 20"/>
                <a:gd name="T7" fmla="*/ 18 h 22"/>
                <a:gd name="T8" fmla="*/ 1 w 20"/>
                <a:gd name="T9" fmla="*/ 16 h 22"/>
                <a:gd name="T10" fmla="*/ 0 w 20"/>
                <a:gd name="T11" fmla="*/ 13 h 22"/>
                <a:gd name="T12" fmla="*/ 0 w 20"/>
                <a:gd name="T13" fmla="*/ 11 h 22"/>
                <a:gd name="T14" fmla="*/ 0 w 20"/>
                <a:gd name="T15" fmla="*/ 8 h 22"/>
                <a:gd name="T16" fmla="*/ 1 w 20"/>
                <a:gd name="T17" fmla="*/ 5 h 22"/>
                <a:gd name="T18" fmla="*/ 3 w 20"/>
                <a:gd name="T19" fmla="*/ 3 h 22"/>
                <a:gd name="T20" fmla="*/ 5 w 20"/>
                <a:gd name="T21" fmla="*/ 1 h 22"/>
                <a:gd name="T22" fmla="*/ 7 w 20"/>
                <a:gd name="T23" fmla="*/ 1 h 22"/>
                <a:gd name="T24" fmla="*/ 9 w 20"/>
                <a:gd name="T25" fmla="*/ 0 h 22"/>
                <a:gd name="T26" fmla="*/ 12 w 20"/>
                <a:gd name="T27" fmla="*/ 1 h 22"/>
                <a:gd name="T28" fmla="*/ 14 w 20"/>
                <a:gd name="T29" fmla="*/ 1 h 22"/>
                <a:gd name="T30" fmla="*/ 16 w 20"/>
                <a:gd name="T31" fmla="*/ 3 h 22"/>
                <a:gd name="T32" fmla="*/ 18 w 20"/>
                <a:gd name="T33" fmla="*/ 5 h 22"/>
                <a:gd name="T34" fmla="*/ 19 w 20"/>
                <a:gd name="T35" fmla="*/ 8 h 22"/>
                <a:gd name="T36" fmla="*/ 19 w 20"/>
                <a:gd name="T37" fmla="*/ 11 h 22"/>
                <a:gd name="T38" fmla="*/ 19 w 20"/>
                <a:gd name="T39" fmla="*/ 13 h 22"/>
                <a:gd name="T40" fmla="*/ 18 w 20"/>
                <a:gd name="T41" fmla="*/ 16 h 22"/>
                <a:gd name="T42" fmla="*/ 16 w 20"/>
                <a:gd name="T43" fmla="*/ 18 h 22"/>
                <a:gd name="T44" fmla="*/ 14 w 20"/>
                <a:gd name="T45" fmla="*/ 19 h 22"/>
                <a:gd name="T46" fmla="*/ 12 w 20"/>
                <a:gd name="T47" fmla="*/ 21 h 22"/>
                <a:gd name="T48" fmla="*/ 9 w 20"/>
                <a:gd name="T49" fmla="*/ 2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
                <a:gd name="T76" fmla="*/ 0 h 22"/>
                <a:gd name="T77" fmla="*/ 20 w 20"/>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 h="22">
                  <a:moveTo>
                    <a:pt x="9" y="21"/>
                  </a:moveTo>
                  <a:lnTo>
                    <a:pt x="7" y="21"/>
                  </a:lnTo>
                  <a:lnTo>
                    <a:pt x="5" y="19"/>
                  </a:lnTo>
                  <a:lnTo>
                    <a:pt x="3" y="18"/>
                  </a:lnTo>
                  <a:lnTo>
                    <a:pt x="1" y="16"/>
                  </a:lnTo>
                  <a:lnTo>
                    <a:pt x="0" y="13"/>
                  </a:lnTo>
                  <a:lnTo>
                    <a:pt x="0" y="11"/>
                  </a:lnTo>
                  <a:lnTo>
                    <a:pt x="0" y="8"/>
                  </a:lnTo>
                  <a:lnTo>
                    <a:pt x="1" y="5"/>
                  </a:lnTo>
                  <a:lnTo>
                    <a:pt x="3" y="3"/>
                  </a:lnTo>
                  <a:lnTo>
                    <a:pt x="5" y="1"/>
                  </a:lnTo>
                  <a:lnTo>
                    <a:pt x="7" y="1"/>
                  </a:lnTo>
                  <a:lnTo>
                    <a:pt x="9" y="0"/>
                  </a:lnTo>
                  <a:lnTo>
                    <a:pt x="12" y="1"/>
                  </a:lnTo>
                  <a:lnTo>
                    <a:pt x="14" y="1"/>
                  </a:lnTo>
                  <a:lnTo>
                    <a:pt x="16" y="3"/>
                  </a:lnTo>
                  <a:lnTo>
                    <a:pt x="18" y="5"/>
                  </a:lnTo>
                  <a:lnTo>
                    <a:pt x="19" y="8"/>
                  </a:lnTo>
                  <a:lnTo>
                    <a:pt x="19" y="11"/>
                  </a:lnTo>
                  <a:lnTo>
                    <a:pt x="19" y="13"/>
                  </a:lnTo>
                  <a:lnTo>
                    <a:pt x="18" y="16"/>
                  </a:lnTo>
                  <a:lnTo>
                    <a:pt x="16" y="18"/>
                  </a:lnTo>
                  <a:lnTo>
                    <a:pt x="14" y="19"/>
                  </a:lnTo>
                  <a:lnTo>
                    <a:pt x="12" y="21"/>
                  </a:lnTo>
                  <a:lnTo>
                    <a:pt x="9" y="21"/>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nvGrpSpPr>
            <p:cNvPr id="65" name="Group 68"/>
            <p:cNvGrpSpPr>
              <a:grpSpLocks/>
            </p:cNvGrpSpPr>
            <p:nvPr/>
          </p:nvGrpSpPr>
          <p:grpSpPr bwMode="auto">
            <a:xfrm>
              <a:off x="101" y="265"/>
              <a:ext cx="213" cy="117"/>
              <a:chOff x="101" y="265"/>
              <a:chExt cx="213" cy="117"/>
            </a:xfrm>
          </p:grpSpPr>
          <p:sp>
            <p:nvSpPr>
              <p:cNvPr id="181" name="Freeform 69"/>
              <p:cNvSpPr>
                <a:spLocks/>
              </p:cNvSpPr>
              <p:nvPr/>
            </p:nvSpPr>
            <p:spPr bwMode="auto">
              <a:xfrm>
                <a:off x="101" y="265"/>
                <a:ext cx="212" cy="116"/>
              </a:xfrm>
              <a:custGeom>
                <a:avLst/>
                <a:gdLst>
                  <a:gd name="T0" fmla="*/ 130 w 212"/>
                  <a:gd name="T1" fmla="*/ 24 h 116"/>
                  <a:gd name="T2" fmla="*/ 127 w 212"/>
                  <a:gd name="T3" fmla="*/ 5 h 116"/>
                  <a:gd name="T4" fmla="*/ 75 w 212"/>
                  <a:gd name="T5" fmla="*/ 11 h 116"/>
                  <a:gd name="T6" fmla="*/ 41 w 212"/>
                  <a:gd name="T7" fmla="*/ 4 h 116"/>
                  <a:gd name="T8" fmla="*/ 6 w 212"/>
                  <a:gd name="T9" fmla="*/ 0 h 116"/>
                  <a:gd name="T10" fmla="*/ 9 w 212"/>
                  <a:gd name="T11" fmla="*/ 8 h 116"/>
                  <a:gd name="T12" fmla="*/ 45 w 212"/>
                  <a:gd name="T13" fmla="*/ 14 h 116"/>
                  <a:gd name="T14" fmla="*/ 101 w 212"/>
                  <a:gd name="T15" fmla="*/ 24 h 116"/>
                  <a:gd name="T16" fmla="*/ 46 w 212"/>
                  <a:gd name="T17" fmla="*/ 16 h 116"/>
                  <a:gd name="T18" fmla="*/ 5 w 212"/>
                  <a:gd name="T19" fmla="*/ 12 h 116"/>
                  <a:gd name="T20" fmla="*/ 16 w 212"/>
                  <a:gd name="T21" fmla="*/ 21 h 116"/>
                  <a:gd name="T22" fmla="*/ 96 w 212"/>
                  <a:gd name="T23" fmla="*/ 29 h 116"/>
                  <a:gd name="T24" fmla="*/ 23 w 212"/>
                  <a:gd name="T25" fmla="*/ 23 h 116"/>
                  <a:gd name="T26" fmla="*/ 9 w 212"/>
                  <a:gd name="T27" fmla="*/ 26 h 116"/>
                  <a:gd name="T28" fmla="*/ 25 w 212"/>
                  <a:gd name="T29" fmla="*/ 32 h 116"/>
                  <a:gd name="T30" fmla="*/ 69 w 212"/>
                  <a:gd name="T31" fmla="*/ 32 h 116"/>
                  <a:gd name="T32" fmla="*/ 88 w 212"/>
                  <a:gd name="T33" fmla="*/ 34 h 116"/>
                  <a:gd name="T34" fmla="*/ 29 w 212"/>
                  <a:gd name="T35" fmla="*/ 34 h 116"/>
                  <a:gd name="T36" fmla="*/ 22 w 212"/>
                  <a:gd name="T37" fmla="*/ 40 h 116"/>
                  <a:gd name="T38" fmla="*/ 54 w 212"/>
                  <a:gd name="T39" fmla="*/ 41 h 116"/>
                  <a:gd name="T40" fmla="*/ 79 w 212"/>
                  <a:gd name="T41" fmla="*/ 41 h 116"/>
                  <a:gd name="T42" fmla="*/ 37 w 212"/>
                  <a:gd name="T43" fmla="*/ 47 h 116"/>
                  <a:gd name="T44" fmla="*/ 35 w 212"/>
                  <a:gd name="T45" fmla="*/ 49 h 116"/>
                  <a:gd name="T46" fmla="*/ 94 w 212"/>
                  <a:gd name="T47" fmla="*/ 46 h 116"/>
                  <a:gd name="T48" fmla="*/ 60 w 212"/>
                  <a:gd name="T49" fmla="*/ 55 h 116"/>
                  <a:gd name="T50" fmla="*/ 92 w 212"/>
                  <a:gd name="T51" fmla="*/ 49 h 116"/>
                  <a:gd name="T52" fmla="*/ 68 w 212"/>
                  <a:gd name="T53" fmla="*/ 59 h 116"/>
                  <a:gd name="T54" fmla="*/ 75 w 212"/>
                  <a:gd name="T55" fmla="*/ 62 h 116"/>
                  <a:gd name="T56" fmla="*/ 78 w 212"/>
                  <a:gd name="T57" fmla="*/ 62 h 116"/>
                  <a:gd name="T58" fmla="*/ 92 w 212"/>
                  <a:gd name="T59" fmla="*/ 61 h 116"/>
                  <a:gd name="T60" fmla="*/ 86 w 212"/>
                  <a:gd name="T61" fmla="*/ 68 h 116"/>
                  <a:gd name="T62" fmla="*/ 90 w 212"/>
                  <a:gd name="T63" fmla="*/ 72 h 116"/>
                  <a:gd name="T64" fmla="*/ 96 w 212"/>
                  <a:gd name="T65" fmla="*/ 76 h 116"/>
                  <a:gd name="T66" fmla="*/ 101 w 212"/>
                  <a:gd name="T67" fmla="*/ 75 h 116"/>
                  <a:gd name="T68" fmla="*/ 109 w 212"/>
                  <a:gd name="T69" fmla="*/ 71 h 116"/>
                  <a:gd name="T70" fmla="*/ 116 w 212"/>
                  <a:gd name="T71" fmla="*/ 77 h 116"/>
                  <a:gd name="T72" fmla="*/ 106 w 212"/>
                  <a:gd name="T73" fmla="*/ 86 h 116"/>
                  <a:gd name="T74" fmla="*/ 113 w 212"/>
                  <a:gd name="T75" fmla="*/ 89 h 116"/>
                  <a:gd name="T76" fmla="*/ 117 w 212"/>
                  <a:gd name="T77" fmla="*/ 93 h 116"/>
                  <a:gd name="T78" fmla="*/ 123 w 212"/>
                  <a:gd name="T79" fmla="*/ 96 h 116"/>
                  <a:gd name="T80" fmla="*/ 131 w 212"/>
                  <a:gd name="T81" fmla="*/ 95 h 116"/>
                  <a:gd name="T82" fmla="*/ 136 w 212"/>
                  <a:gd name="T83" fmla="*/ 101 h 116"/>
                  <a:gd name="T84" fmla="*/ 141 w 212"/>
                  <a:gd name="T85" fmla="*/ 99 h 116"/>
                  <a:gd name="T86" fmla="*/ 145 w 212"/>
                  <a:gd name="T87" fmla="*/ 104 h 116"/>
                  <a:gd name="T88" fmla="*/ 154 w 212"/>
                  <a:gd name="T89" fmla="*/ 103 h 116"/>
                  <a:gd name="T90" fmla="*/ 157 w 212"/>
                  <a:gd name="T91" fmla="*/ 108 h 116"/>
                  <a:gd name="T92" fmla="*/ 163 w 212"/>
                  <a:gd name="T93" fmla="*/ 105 h 116"/>
                  <a:gd name="T94" fmla="*/ 169 w 212"/>
                  <a:gd name="T95" fmla="*/ 110 h 116"/>
                  <a:gd name="T96" fmla="*/ 179 w 212"/>
                  <a:gd name="T97" fmla="*/ 106 h 116"/>
                  <a:gd name="T98" fmla="*/ 183 w 212"/>
                  <a:gd name="T99" fmla="*/ 113 h 116"/>
                  <a:gd name="T100" fmla="*/ 190 w 212"/>
                  <a:gd name="T101" fmla="*/ 110 h 116"/>
                  <a:gd name="T102" fmla="*/ 189 w 212"/>
                  <a:gd name="T103" fmla="*/ 112 h 116"/>
                  <a:gd name="T104" fmla="*/ 196 w 212"/>
                  <a:gd name="T105" fmla="*/ 115 h 116"/>
                  <a:gd name="T106" fmla="*/ 199 w 212"/>
                  <a:gd name="T107" fmla="*/ 113 h 116"/>
                  <a:gd name="T108" fmla="*/ 201 w 212"/>
                  <a:gd name="T109" fmla="*/ 112 h 116"/>
                  <a:gd name="T110" fmla="*/ 205 w 212"/>
                  <a:gd name="T111" fmla="*/ 96 h 116"/>
                  <a:gd name="T112" fmla="*/ 210 w 212"/>
                  <a:gd name="T113" fmla="*/ 89 h 116"/>
                  <a:gd name="T114" fmla="*/ 208 w 212"/>
                  <a:gd name="T115" fmla="*/ 81 h 116"/>
                  <a:gd name="T116" fmla="*/ 188 w 212"/>
                  <a:gd name="T117" fmla="*/ 64 h 116"/>
                  <a:gd name="T118" fmla="*/ 159 w 212"/>
                  <a:gd name="T119" fmla="*/ 46 h 116"/>
                  <a:gd name="T120" fmla="*/ 160 w 212"/>
                  <a:gd name="T121" fmla="*/ 36 h 1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2"/>
                  <a:gd name="T184" fmla="*/ 0 h 116"/>
                  <a:gd name="T185" fmla="*/ 212 w 212"/>
                  <a:gd name="T186" fmla="*/ 116 h 1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2" h="116">
                    <a:moveTo>
                      <a:pt x="161" y="34"/>
                    </a:moveTo>
                    <a:lnTo>
                      <a:pt x="144" y="33"/>
                    </a:lnTo>
                    <a:lnTo>
                      <a:pt x="130" y="24"/>
                    </a:lnTo>
                    <a:lnTo>
                      <a:pt x="132" y="12"/>
                    </a:lnTo>
                    <a:lnTo>
                      <a:pt x="138" y="8"/>
                    </a:lnTo>
                    <a:lnTo>
                      <a:pt x="127" y="5"/>
                    </a:lnTo>
                    <a:lnTo>
                      <a:pt x="43" y="3"/>
                    </a:lnTo>
                    <a:lnTo>
                      <a:pt x="52" y="6"/>
                    </a:lnTo>
                    <a:lnTo>
                      <a:pt x="75" y="11"/>
                    </a:lnTo>
                    <a:lnTo>
                      <a:pt x="110" y="13"/>
                    </a:lnTo>
                    <a:lnTo>
                      <a:pt x="74" y="12"/>
                    </a:lnTo>
                    <a:lnTo>
                      <a:pt x="41" y="4"/>
                    </a:lnTo>
                    <a:lnTo>
                      <a:pt x="24" y="2"/>
                    </a:lnTo>
                    <a:lnTo>
                      <a:pt x="15" y="1"/>
                    </a:lnTo>
                    <a:lnTo>
                      <a:pt x="6" y="0"/>
                    </a:lnTo>
                    <a:lnTo>
                      <a:pt x="1" y="1"/>
                    </a:lnTo>
                    <a:lnTo>
                      <a:pt x="0" y="10"/>
                    </a:lnTo>
                    <a:lnTo>
                      <a:pt x="9" y="8"/>
                    </a:lnTo>
                    <a:lnTo>
                      <a:pt x="19" y="9"/>
                    </a:lnTo>
                    <a:lnTo>
                      <a:pt x="31" y="12"/>
                    </a:lnTo>
                    <a:lnTo>
                      <a:pt x="45" y="14"/>
                    </a:lnTo>
                    <a:lnTo>
                      <a:pt x="59" y="18"/>
                    </a:lnTo>
                    <a:lnTo>
                      <a:pt x="76" y="21"/>
                    </a:lnTo>
                    <a:lnTo>
                      <a:pt x="101" y="24"/>
                    </a:lnTo>
                    <a:lnTo>
                      <a:pt x="83" y="23"/>
                    </a:lnTo>
                    <a:lnTo>
                      <a:pt x="70" y="21"/>
                    </a:lnTo>
                    <a:lnTo>
                      <a:pt x="46" y="16"/>
                    </a:lnTo>
                    <a:lnTo>
                      <a:pt x="21" y="12"/>
                    </a:lnTo>
                    <a:lnTo>
                      <a:pt x="10" y="11"/>
                    </a:lnTo>
                    <a:lnTo>
                      <a:pt x="5" y="12"/>
                    </a:lnTo>
                    <a:lnTo>
                      <a:pt x="3" y="17"/>
                    </a:lnTo>
                    <a:lnTo>
                      <a:pt x="7" y="22"/>
                    </a:lnTo>
                    <a:lnTo>
                      <a:pt x="16" y="21"/>
                    </a:lnTo>
                    <a:lnTo>
                      <a:pt x="39" y="23"/>
                    </a:lnTo>
                    <a:lnTo>
                      <a:pt x="66" y="26"/>
                    </a:lnTo>
                    <a:lnTo>
                      <a:pt x="96" y="29"/>
                    </a:lnTo>
                    <a:lnTo>
                      <a:pt x="63" y="27"/>
                    </a:lnTo>
                    <a:lnTo>
                      <a:pt x="36" y="24"/>
                    </a:lnTo>
                    <a:lnTo>
                      <a:pt x="23" y="23"/>
                    </a:lnTo>
                    <a:lnTo>
                      <a:pt x="14" y="23"/>
                    </a:lnTo>
                    <a:lnTo>
                      <a:pt x="10" y="24"/>
                    </a:lnTo>
                    <a:lnTo>
                      <a:pt x="9" y="26"/>
                    </a:lnTo>
                    <a:lnTo>
                      <a:pt x="11" y="29"/>
                    </a:lnTo>
                    <a:lnTo>
                      <a:pt x="16" y="32"/>
                    </a:lnTo>
                    <a:lnTo>
                      <a:pt x="25" y="32"/>
                    </a:lnTo>
                    <a:lnTo>
                      <a:pt x="36" y="32"/>
                    </a:lnTo>
                    <a:lnTo>
                      <a:pt x="49" y="31"/>
                    </a:lnTo>
                    <a:lnTo>
                      <a:pt x="69" y="32"/>
                    </a:lnTo>
                    <a:lnTo>
                      <a:pt x="79" y="32"/>
                    </a:lnTo>
                    <a:lnTo>
                      <a:pt x="94" y="34"/>
                    </a:lnTo>
                    <a:lnTo>
                      <a:pt x="88" y="34"/>
                    </a:lnTo>
                    <a:lnTo>
                      <a:pt x="72" y="35"/>
                    </a:lnTo>
                    <a:lnTo>
                      <a:pt x="50" y="34"/>
                    </a:lnTo>
                    <a:lnTo>
                      <a:pt x="29" y="34"/>
                    </a:lnTo>
                    <a:lnTo>
                      <a:pt x="22" y="35"/>
                    </a:lnTo>
                    <a:lnTo>
                      <a:pt x="20" y="35"/>
                    </a:lnTo>
                    <a:lnTo>
                      <a:pt x="22" y="40"/>
                    </a:lnTo>
                    <a:lnTo>
                      <a:pt x="26" y="43"/>
                    </a:lnTo>
                    <a:lnTo>
                      <a:pt x="35" y="43"/>
                    </a:lnTo>
                    <a:lnTo>
                      <a:pt x="54" y="41"/>
                    </a:lnTo>
                    <a:lnTo>
                      <a:pt x="94" y="39"/>
                    </a:lnTo>
                    <a:lnTo>
                      <a:pt x="85" y="39"/>
                    </a:lnTo>
                    <a:lnTo>
                      <a:pt x="79" y="41"/>
                    </a:lnTo>
                    <a:lnTo>
                      <a:pt x="61" y="43"/>
                    </a:lnTo>
                    <a:lnTo>
                      <a:pt x="43" y="46"/>
                    </a:lnTo>
                    <a:lnTo>
                      <a:pt x="37" y="47"/>
                    </a:lnTo>
                    <a:lnTo>
                      <a:pt x="35" y="48"/>
                    </a:lnTo>
                    <a:lnTo>
                      <a:pt x="35" y="49"/>
                    </a:lnTo>
                    <a:lnTo>
                      <a:pt x="48" y="51"/>
                    </a:lnTo>
                    <a:lnTo>
                      <a:pt x="64" y="51"/>
                    </a:lnTo>
                    <a:lnTo>
                      <a:pt x="94" y="46"/>
                    </a:lnTo>
                    <a:lnTo>
                      <a:pt x="73" y="51"/>
                    </a:lnTo>
                    <a:lnTo>
                      <a:pt x="63" y="54"/>
                    </a:lnTo>
                    <a:lnTo>
                      <a:pt x="60" y="55"/>
                    </a:lnTo>
                    <a:lnTo>
                      <a:pt x="56" y="58"/>
                    </a:lnTo>
                    <a:lnTo>
                      <a:pt x="65" y="55"/>
                    </a:lnTo>
                    <a:lnTo>
                      <a:pt x="92" y="49"/>
                    </a:lnTo>
                    <a:lnTo>
                      <a:pt x="73" y="55"/>
                    </a:lnTo>
                    <a:lnTo>
                      <a:pt x="72" y="56"/>
                    </a:lnTo>
                    <a:lnTo>
                      <a:pt x="68" y="59"/>
                    </a:lnTo>
                    <a:lnTo>
                      <a:pt x="91" y="54"/>
                    </a:lnTo>
                    <a:lnTo>
                      <a:pt x="75" y="60"/>
                    </a:lnTo>
                    <a:lnTo>
                      <a:pt x="75" y="62"/>
                    </a:lnTo>
                    <a:lnTo>
                      <a:pt x="90" y="58"/>
                    </a:lnTo>
                    <a:lnTo>
                      <a:pt x="80" y="62"/>
                    </a:lnTo>
                    <a:lnTo>
                      <a:pt x="78" y="62"/>
                    </a:lnTo>
                    <a:lnTo>
                      <a:pt x="77" y="63"/>
                    </a:lnTo>
                    <a:lnTo>
                      <a:pt x="83" y="65"/>
                    </a:lnTo>
                    <a:lnTo>
                      <a:pt x="92" y="61"/>
                    </a:lnTo>
                    <a:lnTo>
                      <a:pt x="85" y="68"/>
                    </a:lnTo>
                    <a:lnTo>
                      <a:pt x="87" y="68"/>
                    </a:lnTo>
                    <a:lnTo>
                      <a:pt x="86" y="68"/>
                    </a:lnTo>
                    <a:lnTo>
                      <a:pt x="88" y="70"/>
                    </a:lnTo>
                    <a:lnTo>
                      <a:pt x="97" y="63"/>
                    </a:lnTo>
                    <a:lnTo>
                      <a:pt x="90" y="72"/>
                    </a:lnTo>
                    <a:lnTo>
                      <a:pt x="94" y="74"/>
                    </a:lnTo>
                    <a:lnTo>
                      <a:pt x="101" y="65"/>
                    </a:lnTo>
                    <a:lnTo>
                      <a:pt x="96" y="76"/>
                    </a:lnTo>
                    <a:lnTo>
                      <a:pt x="97" y="76"/>
                    </a:lnTo>
                    <a:lnTo>
                      <a:pt x="99" y="77"/>
                    </a:lnTo>
                    <a:lnTo>
                      <a:pt x="101" y="75"/>
                    </a:lnTo>
                    <a:lnTo>
                      <a:pt x="105" y="67"/>
                    </a:lnTo>
                    <a:lnTo>
                      <a:pt x="101" y="81"/>
                    </a:lnTo>
                    <a:lnTo>
                      <a:pt x="109" y="71"/>
                    </a:lnTo>
                    <a:lnTo>
                      <a:pt x="103" y="83"/>
                    </a:lnTo>
                    <a:lnTo>
                      <a:pt x="109" y="79"/>
                    </a:lnTo>
                    <a:lnTo>
                      <a:pt x="116" y="77"/>
                    </a:lnTo>
                    <a:lnTo>
                      <a:pt x="116" y="78"/>
                    </a:lnTo>
                    <a:lnTo>
                      <a:pt x="116" y="79"/>
                    </a:lnTo>
                    <a:lnTo>
                      <a:pt x="106" y="86"/>
                    </a:lnTo>
                    <a:lnTo>
                      <a:pt x="108" y="88"/>
                    </a:lnTo>
                    <a:lnTo>
                      <a:pt x="120" y="82"/>
                    </a:lnTo>
                    <a:lnTo>
                      <a:pt x="113" y="89"/>
                    </a:lnTo>
                    <a:lnTo>
                      <a:pt x="115" y="91"/>
                    </a:lnTo>
                    <a:lnTo>
                      <a:pt x="120" y="86"/>
                    </a:lnTo>
                    <a:lnTo>
                      <a:pt x="117" y="93"/>
                    </a:lnTo>
                    <a:lnTo>
                      <a:pt x="124" y="89"/>
                    </a:lnTo>
                    <a:lnTo>
                      <a:pt x="121" y="94"/>
                    </a:lnTo>
                    <a:lnTo>
                      <a:pt x="123" y="96"/>
                    </a:lnTo>
                    <a:lnTo>
                      <a:pt x="128" y="89"/>
                    </a:lnTo>
                    <a:lnTo>
                      <a:pt x="125" y="98"/>
                    </a:lnTo>
                    <a:lnTo>
                      <a:pt x="131" y="95"/>
                    </a:lnTo>
                    <a:lnTo>
                      <a:pt x="130" y="100"/>
                    </a:lnTo>
                    <a:lnTo>
                      <a:pt x="136" y="95"/>
                    </a:lnTo>
                    <a:lnTo>
                      <a:pt x="136" y="101"/>
                    </a:lnTo>
                    <a:lnTo>
                      <a:pt x="141" y="97"/>
                    </a:lnTo>
                    <a:lnTo>
                      <a:pt x="141" y="98"/>
                    </a:lnTo>
                    <a:lnTo>
                      <a:pt x="141" y="99"/>
                    </a:lnTo>
                    <a:lnTo>
                      <a:pt x="141" y="103"/>
                    </a:lnTo>
                    <a:lnTo>
                      <a:pt x="146" y="98"/>
                    </a:lnTo>
                    <a:lnTo>
                      <a:pt x="145" y="104"/>
                    </a:lnTo>
                    <a:lnTo>
                      <a:pt x="151" y="100"/>
                    </a:lnTo>
                    <a:lnTo>
                      <a:pt x="151" y="105"/>
                    </a:lnTo>
                    <a:lnTo>
                      <a:pt x="154" y="103"/>
                    </a:lnTo>
                    <a:lnTo>
                      <a:pt x="153" y="106"/>
                    </a:lnTo>
                    <a:lnTo>
                      <a:pt x="158" y="103"/>
                    </a:lnTo>
                    <a:lnTo>
                      <a:pt x="157" y="108"/>
                    </a:lnTo>
                    <a:lnTo>
                      <a:pt x="160" y="104"/>
                    </a:lnTo>
                    <a:lnTo>
                      <a:pt x="164" y="102"/>
                    </a:lnTo>
                    <a:lnTo>
                      <a:pt x="163" y="105"/>
                    </a:lnTo>
                    <a:lnTo>
                      <a:pt x="162" y="109"/>
                    </a:lnTo>
                    <a:lnTo>
                      <a:pt x="168" y="103"/>
                    </a:lnTo>
                    <a:lnTo>
                      <a:pt x="169" y="110"/>
                    </a:lnTo>
                    <a:lnTo>
                      <a:pt x="174" y="104"/>
                    </a:lnTo>
                    <a:lnTo>
                      <a:pt x="174" y="112"/>
                    </a:lnTo>
                    <a:lnTo>
                      <a:pt x="179" y="106"/>
                    </a:lnTo>
                    <a:lnTo>
                      <a:pt x="179" y="112"/>
                    </a:lnTo>
                    <a:lnTo>
                      <a:pt x="182" y="109"/>
                    </a:lnTo>
                    <a:lnTo>
                      <a:pt x="183" y="113"/>
                    </a:lnTo>
                    <a:lnTo>
                      <a:pt x="186" y="109"/>
                    </a:lnTo>
                    <a:lnTo>
                      <a:pt x="186" y="113"/>
                    </a:lnTo>
                    <a:lnTo>
                      <a:pt x="190" y="110"/>
                    </a:lnTo>
                    <a:lnTo>
                      <a:pt x="190" y="111"/>
                    </a:lnTo>
                    <a:lnTo>
                      <a:pt x="189" y="112"/>
                    </a:lnTo>
                    <a:lnTo>
                      <a:pt x="191" y="115"/>
                    </a:lnTo>
                    <a:lnTo>
                      <a:pt x="194" y="110"/>
                    </a:lnTo>
                    <a:lnTo>
                      <a:pt x="196" y="115"/>
                    </a:lnTo>
                    <a:lnTo>
                      <a:pt x="198" y="111"/>
                    </a:lnTo>
                    <a:lnTo>
                      <a:pt x="199" y="110"/>
                    </a:lnTo>
                    <a:lnTo>
                      <a:pt x="199" y="113"/>
                    </a:lnTo>
                    <a:lnTo>
                      <a:pt x="202" y="114"/>
                    </a:lnTo>
                    <a:lnTo>
                      <a:pt x="202" y="113"/>
                    </a:lnTo>
                    <a:lnTo>
                      <a:pt x="201" y="112"/>
                    </a:lnTo>
                    <a:lnTo>
                      <a:pt x="201" y="110"/>
                    </a:lnTo>
                    <a:lnTo>
                      <a:pt x="203" y="100"/>
                    </a:lnTo>
                    <a:lnTo>
                      <a:pt x="205" y="96"/>
                    </a:lnTo>
                    <a:lnTo>
                      <a:pt x="206" y="94"/>
                    </a:lnTo>
                    <a:lnTo>
                      <a:pt x="207" y="93"/>
                    </a:lnTo>
                    <a:lnTo>
                      <a:pt x="210" y="89"/>
                    </a:lnTo>
                    <a:lnTo>
                      <a:pt x="211" y="87"/>
                    </a:lnTo>
                    <a:lnTo>
                      <a:pt x="211" y="85"/>
                    </a:lnTo>
                    <a:lnTo>
                      <a:pt x="208" y="81"/>
                    </a:lnTo>
                    <a:lnTo>
                      <a:pt x="204" y="76"/>
                    </a:lnTo>
                    <a:lnTo>
                      <a:pt x="197" y="70"/>
                    </a:lnTo>
                    <a:lnTo>
                      <a:pt x="188" y="64"/>
                    </a:lnTo>
                    <a:lnTo>
                      <a:pt x="165" y="51"/>
                    </a:lnTo>
                    <a:lnTo>
                      <a:pt x="161" y="48"/>
                    </a:lnTo>
                    <a:lnTo>
                      <a:pt x="159" y="46"/>
                    </a:lnTo>
                    <a:lnTo>
                      <a:pt x="158" y="43"/>
                    </a:lnTo>
                    <a:lnTo>
                      <a:pt x="158" y="41"/>
                    </a:lnTo>
                    <a:lnTo>
                      <a:pt x="160" y="36"/>
                    </a:lnTo>
                    <a:lnTo>
                      <a:pt x="161" y="34"/>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82" name="Freeform 70"/>
              <p:cNvSpPr>
                <a:spLocks/>
              </p:cNvSpPr>
              <p:nvPr/>
            </p:nvSpPr>
            <p:spPr bwMode="auto">
              <a:xfrm>
                <a:off x="101" y="265"/>
                <a:ext cx="213" cy="117"/>
              </a:xfrm>
              <a:custGeom>
                <a:avLst/>
                <a:gdLst>
                  <a:gd name="T0" fmla="*/ 131 w 213"/>
                  <a:gd name="T1" fmla="*/ 24 h 117"/>
                  <a:gd name="T2" fmla="*/ 128 w 213"/>
                  <a:gd name="T3" fmla="*/ 5 h 117"/>
                  <a:gd name="T4" fmla="*/ 76 w 213"/>
                  <a:gd name="T5" fmla="*/ 11 h 117"/>
                  <a:gd name="T6" fmla="*/ 42 w 213"/>
                  <a:gd name="T7" fmla="*/ 4 h 117"/>
                  <a:gd name="T8" fmla="*/ 6 w 213"/>
                  <a:gd name="T9" fmla="*/ 0 h 117"/>
                  <a:gd name="T10" fmla="*/ 9 w 213"/>
                  <a:gd name="T11" fmla="*/ 8 h 117"/>
                  <a:gd name="T12" fmla="*/ 45 w 213"/>
                  <a:gd name="T13" fmla="*/ 14 h 117"/>
                  <a:gd name="T14" fmla="*/ 102 w 213"/>
                  <a:gd name="T15" fmla="*/ 24 h 117"/>
                  <a:gd name="T16" fmla="*/ 46 w 213"/>
                  <a:gd name="T17" fmla="*/ 16 h 117"/>
                  <a:gd name="T18" fmla="*/ 5 w 213"/>
                  <a:gd name="T19" fmla="*/ 12 h 117"/>
                  <a:gd name="T20" fmla="*/ 16 w 213"/>
                  <a:gd name="T21" fmla="*/ 21 h 117"/>
                  <a:gd name="T22" fmla="*/ 97 w 213"/>
                  <a:gd name="T23" fmla="*/ 29 h 117"/>
                  <a:gd name="T24" fmla="*/ 23 w 213"/>
                  <a:gd name="T25" fmla="*/ 24 h 117"/>
                  <a:gd name="T26" fmla="*/ 9 w 213"/>
                  <a:gd name="T27" fmla="*/ 26 h 117"/>
                  <a:gd name="T28" fmla="*/ 25 w 213"/>
                  <a:gd name="T29" fmla="*/ 32 h 117"/>
                  <a:gd name="T30" fmla="*/ 69 w 213"/>
                  <a:gd name="T31" fmla="*/ 32 h 117"/>
                  <a:gd name="T32" fmla="*/ 88 w 213"/>
                  <a:gd name="T33" fmla="*/ 35 h 117"/>
                  <a:gd name="T34" fmla="*/ 29 w 213"/>
                  <a:gd name="T35" fmla="*/ 35 h 117"/>
                  <a:gd name="T36" fmla="*/ 22 w 213"/>
                  <a:gd name="T37" fmla="*/ 40 h 117"/>
                  <a:gd name="T38" fmla="*/ 54 w 213"/>
                  <a:gd name="T39" fmla="*/ 41 h 117"/>
                  <a:gd name="T40" fmla="*/ 79 w 213"/>
                  <a:gd name="T41" fmla="*/ 41 h 117"/>
                  <a:gd name="T42" fmla="*/ 37 w 213"/>
                  <a:gd name="T43" fmla="*/ 48 h 117"/>
                  <a:gd name="T44" fmla="*/ 35 w 213"/>
                  <a:gd name="T45" fmla="*/ 50 h 117"/>
                  <a:gd name="T46" fmla="*/ 94 w 213"/>
                  <a:gd name="T47" fmla="*/ 46 h 117"/>
                  <a:gd name="T48" fmla="*/ 60 w 213"/>
                  <a:gd name="T49" fmla="*/ 56 h 117"/>
                  <a:gd name="T50" fmla="*/ 93 w 213"/>
                  <a:gd name="T51" fmla="*/ 50 h 117"/>
                  <a:gd name="T52" fmla="*/ 69 w 213"/>
                  <a:gd name="T53" fmla="*/ 60 h 117"/>
                  <a:gd name="T54" fmla="*/ 76 w 213"/>
                  <a:gd name="T55" fmla="*/ 62 h 117"/>
                  <a:gd name="T56" fmla="*/ 79 w 213"/>
                  <a:gd name="T57" fmla="*/ 63 h 117"/>
                  <a:gd name="T58" fmla="*/ 93 w 213"/>
                  <a:gd name="T59" fmla="*/ 62 h 117"/>
                  <a:gd name="T60" fmla="*/ 87 w 213"/>
                  <a:gd name="T61" fmla="*/ 69 h 117"/>
                  <a:gd name="T62" fmla="*/ 90 w 213"/>
                  <a:gd name="T63" fmla="*/ 72 h 117"/>
                  <a:gd name="T64" fmla="*/ 97 w 213"/>
                  <a:gd name="T65" fmla="*/ 76 h 117"/>
                  <a:gd name="T66" fmla="*/ 102 w 213"/>
                  <a:gd name="T67" fmla="*/ 76 h 117"/>
                  <a:gd name="T68" fmla="*/ 110 w 213"/>
                  <a:gd name="T69" fmla="*/ 72 h 117"/>
                  <a:gd name="T70" fmla="*/ 116 w 213"/>
                  <a:gd name="T71" fmla="*/ 78 h 117"/>
                  <a:gd name="T72" fmla="*/ 107 w 213"/>
                  <a:gd name="T73" fmla="*/ 86 h 117"/>
                  <a:gd name="T74" fmla="*/ 114 w 213"/>
                  <a:gd name="T75" fmla="*/ 90 h 117"/>
                  <a:gd name="T76" fmla="*/ 118 w 213"/>
                  <a:gd name="T77" fmla="*/ 94 h 117"/>
                  <a:gd name="T78" fmla="*/ 124 w 213"/>
                  <a:gd name="T79" fmla="*/ 97 h 117"/>
                  <a:gd name="T80" fmla="*/ 131 w 213"/>
                  <a:gd name="T81" fmla="*/ 96 h 117"/>
                  <a:gd name="T82" fmla="*/ 137 w 213"/>
                  <a:gd name="T83" fmla="*/ 102 h 117"/>
                  <a:gd name="T84" fmla="*/ 141 w 213"/>
                  <a:gd name="T85" fmla="*/ 100 h 117"/>
                  <a:gd name="T86" fmla="*/ 146 w 213"/>
                  <a:gd name="T87" fmla="*/ 105 h 117"/>
                  <a:gd name="T88" fmla="*/ 155 w 213"/>
                  <a:gd name="T89" fmla="*/ 104 h 117"/>
                  <a:gd name="T90" fmla="*/ 158 w 213"/>
                  <a:gd name="T91" fmla="*/ 109 h 117"/>
                  <a:gd name="T92" fmla="*/ 164 w 213"/>
                  <a:gd name="T93" fmla="*/ 106 h 117"/>
                  <a:gd name="T94" fmla="*/ 170 w 213"/>
                  <a:gd name="T95" fmla="*/ 111 h 117"/>
                  <a:gd name="T96" fmla="*/ 180 w 213"/>
                  <a:gd name="T97" fmla="*/ 107 h 117"/>
                  <a:gd name="T98" fmla="*/ 183 w 213"/>
                  <a:gd name="T99" fmla="*/ 114 h 117"/>
                  <a:gd name="T100" fmla="*/ 190 w 213"/>
                  <a:gd name="T101" fmla="*/ 111 h 117"/>
                  <a:gd name="T102" fmla="*/ 190 w 213"/>
                  <a:gd name="T103" fmla="*/ 113 h 117"/>
                  <a:gd name="T104" fmla="*/ 197 w 213"/>
                  <a:gd name="T105" fmla="*/ 116 h 117"/>
                  <a:gd name="T106" fmla="*/ 200 w 213"/>
                  <a:gd name="T107" fmla="*/ 114 h 117"/>
                  <a:gd name="T108" fmla="*/ 202 w 213"/>
                  <a:gd name="T109" fmla="*/ 113 h 117"/>
                  <a:gd name="T110" fmla="*/ 206 w 213"/>
                  <a:gd name="T111" fmla="*/ 96 h 117"/>
                  <a:gd name="T112" fmla="*/ 211 w 213"/>
                  <a:gd name="T113" fmla="*/ 90 h 117"/>
                  <a:gd name="T114" fmla="*/ 209 w 213"/>
                  <a:gd name="T115" fmla="*/ 81 h 117"/>
                  <a:gd name="T116" fmla="*/ 189 w 213"/>
                  <a:gd name="T117" fmla="*/ 65 h 117"/>
                  <a:gd name="T118" fmla="*/ 160 w 213"/>
                  <a:gd name="T119" fmla="*/ 46 h 117"/>
                  <a:gd name="T120" fmla="*/ 160 w 213"/>
                  <a:gd name="T121" fmla="*/ 37 h 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3"/>
                  <a:gd name="T184" fmla="*/ 0 h 117"/>
                  <a:gd name="T185" fmla="*/ 213 w 213"/>
                  <a:gd name="T186" fmla="*/ 117 h 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3" h="117">
                    <a:moveTo>
                      <a:pt x="162" y="34"/>
                    </a:moveTo>
                    <a:lnTo>
                      <a:pt x="145" y="34"/>
                    </a:lnTo>
                    <a:lnTo>
                      <a:pt x="131" y="24"/>
                    </a:lnTo>
                    <a:lnTo>
                      <a:pt x="132" y="12"/>
                    </a:lnTo>
                    <a:lnTo>
                      <a:pt x="139" y="8"/>
                    </a:lnTo>
                    <a:lnTo>
                      <a:pt x="128" y="5"/>
                    </a:lnTo>
                    <a:lnTo>
                      <a:pt x="43" y="3"/>
                    </a:lnTo>
                    <a:lnTo>
                      <a:pt x="52" y="6"/>
                    </a:lnTo>
                    <a:lnTo>
                      <a:pt x="76" y="11"/>
                    </a:lnTo>
                    <a:lnTo>
                      <a:pt x="111" y="13"/>
                    </a:lnTo>
                    <a:lnTo>
                      <a:pt x="75" y="12"/>
                    </a:lnTo>
                    <a:lnTo>
                      <a:pt x="42" y="4"/>
                    </a:lnTo>
                    <a:lnTo>
                      <a:pt x="24" y="2"/>
                    </a:lnTo>
                    <a:lnTo>
                      <a:pt x="15" y="1"/>
                    </a:lnTo>
                    <a:lnTo>
                      <a:pt x="6" y="0"/>
                    </a:lnTo>
                    <a:lnTo>
                      <a:pt x="1" y="1"/>
                    </a:lnTo>
                    <a:lnTo>
                      <a:pt x="0" y="10"/>
                    </a:lnTo>
                    <a:lnTo>
                      <a:pt x="9" y="8"/>
                    </a:lnTo>
                    <a:lnTo>
                      <a:pt x="19" y="9"/>
                    </a:lnTo>
                    <a:lnTo>
                      <a:pt x="31" y="12"/>
                    </a:lnTo>
                    <a:lnTo>
                      <a:pt x="45" y="14"/>
                    </a:lnTo>
                    <a:lnTo>
                      <a:pt x="59" y="18"/>
                    </a:lnTo>
                    <a:lnTo>
                      <a:pt x="76" y="21"/>
                    </a:lnTo>
                    <a:lnTo>
                      <a:pt x="102" y="24"/>
                    </a:lnTo>
                    <a:lnTo>
                      <a:pt x="84" y="23"/>
                    </a:lnTo>
                    <a:lnTo>
                      <a:pt x="71" y="21"/>
                    </a:lnTo>
                    <a:lnTo>
                      <a:pt x="46" y="16"/>
                    </a:lnTo>
                    <a:lnTo>
                      <a:pt x="21" y="12"/>
                    </a:lnTo>
                    <a:lnTo>
                      <a:pt x="10" y="11"/>
                    </a:lnTo>
                    <a:lnTo>
                      <a:pt x="5" y="12"/>
                    </a:lnTo>
                    <a:lnTo>
                      <a:pt x="3" y="18"/>
                    </a:lnTo>
                    <a:lnTo>
                      <a:pt x="7" y="22"/>
                    </a:lnTo>
                    <a:lnTo>
                      <a:pt x="16" y="21"/>
                    </a:lnTo>
                    <a:lnTo>
                      <a:pt x="39" y="23"/>
                    </a:lnTo>
                    <a:lnTo>
                      <a:pt x="67" y="26"/>
                    </a:lnTo>
                    <a:lnTo>
                      <a:pt x="97" y="29"/>
                    </a:lnTo>
                    <a:lnTo>
                      <a:pt x="64" y="27"/>
                    </a:lnTo>
                    <a:lnTo>
                      <a:pt x="36" y="24"/>
                    </a:lnTo>
                    <a:lnTo>
                      <a:pt x="23" y="24"/>
                    </a:lnTo>
                    <a:lnTo>
                      <a:pt x="14" y="24"/>
                    </a:lnTo>
                    <a:lnTo>
                      <a:pt x="10" y="24"/>
                    </a:lnTo>
                    <a:lnTo>
                      <a:pt x="9" y="26"/>
                    </a:lnTo>
                    <a:lnTo>
                      <a:pt x="11" y="30"/>
                    </a:lnTo>
                    <a:lnTo>
                      <a:pt x="16" y="32"/>
                    </a:lnTo>
                    <a:lnTo>
                      <a:pt x="25" y="32"/>
                    </a:lnTo>
                    <a:lnTo>
                      <a:pt x="37" y="32"/>
                    </a:lnTo>
                    <a:lnTo>
                      <a:pt x="49" y="31"/>
                    </a:lnTo>
                    <a:lnTo>
                      <a:pt x="69" y="32"/>
                    </a:lnTo>
                    <a:lnTo>
                      <a:pt x="79" y="33"/>
                    </a:lnTo>
                    <a:lnTo>
                      <a:pt x="95" y="34"/>
                    </a:lnTo>
                    <a:lnTo>
                      <a:pt x="88" y="35"/>
                    </a:lnTo>
                    <a:lnTo>
                      <a:pt x="72" y="35"/>
                    </a:lnTo>
                    <a:lnTo>
                      <a:pt x="50" y="35"/>
                    </a:lnTo>
                    <a:lnTo>
                      <a:pt x="29" y="35"/>
                    </a:lnTo>
                    <a:lnTo>
                      <a:pt x="22" y="35"/>
                    </a:lnTo>
                    <a:lnTo>
                      <a:pt x="20" y="35"/>
                    </a:lnTo>
                    <a:lnTo>
                      <a:pt x="22" y="40"/>
                    </a:lnTo>
                    <a:lnTo>
                      <a:pt x="26" y="43"/>
                    </a:lnTo>
                    <a:lnTo>
                      <a:pt x="35" y="44"/>
                    </a:lnTo>
                    <a:lnTo>
                      <a:pt x="54" y="41"/>
                    </a:lnTo>
                    <a:lnTo>
                      <a:pt x="94" y="40"/>
                    </a:lnTo>
                    <a:lnTo>
                      <a:pt x="85" y="40"/>
                    </a:lnTo>
                    <a:lnTo>
                      <a:pt x="79" y="41"/>
                    </a:lnTo>
                    <a:lnTo>
                      <a:pt x="61" y="43"/>
                    </a:lnTo>
                    <a:lnTo>
                      <a:pt x="43" y="46"/>
                    </a:lnTo>
                    <a:lnTo>
                      <a:pt x="37" y="48"/>
                    </a:lnTo>
                    <a:lnTo>
                      <a:pt x="36" y="48"/>
                    </a:lnTo>
                    <a:lnTo>
                      <a:pt x="35" y="49"/>
                    </a:lnTo>
                    <a:lnTo>
                      <a:pt x="35" y="50"/>
                    </a:lnTo>
                    <a:lnTo>
                      <a:pt x="48" y="51"/>
                    </a:lnTo>
                    <a:lnTo>
                      <a:pt x="64" y="51"/>
                    </a:lnTo>
                    <a:lnTo>
                      <a:pt x="94" y="46"/>
                    </a:lnTo>
                    <a:lnTo>
                      <a:pt x="73" y="52"/>
                    </a:lnTo>
                    <a:lnTo>
                      <a:pt x="63" y="55"/>
                    </a:lnTo>
                    <a:lnTo>
                      <a:pt x="60" y="56"/>
                    </a:lnTo>
                    <a:lnTo>
                      <a:pt x="57" y="59"/>
                    </a:lnTo>
                    <a:lnTo>
                      <a:pt x="66" y="56"/>
                    </a:lnTo>
                    <a:lnTo>
                      <a:pt x="93" y="50"/>
                    </a:lnTo>
                    <a:lnTo>
                      <a:pt x="74" y="55"/>
                    </a:lnTo>
                    <a:lnTo>
                      <a:pt x="72" y="57"/>
                    </a:lnTo>
                    <a:lnTo>
                      <a:pt x="69" y="60"/>
                    </a:lnTo>
                    <a:lnTo>
                      <a:pt x="91" y="54"/>
                    </a:lnTo>
                    <a:lnTo>
                      <a:pt x="75" y="60"/>
                    </a:lnTo>
                    <a:lnTo>
                      <a:pt x="76" y="62"/>
                    </a:lnTo>
                    <a:lnTo>
                      <a:pt x="91" y="59"/>
                    </a:lnTo>
                    <a:lnTo>
                      <a:pt x="80" y="63"/>
                    </a:lnTo>
                    <a:lnTo>
                      <a:pt x="79" y="63"/>
                    </a:lnTo>
                    <a:lnTo>
                      <a:pt x="78" y="64"/>
                    </a:lnTo>
                    <a:lnTo>
                      <a:pt x="84" y="66"/>
                    </a:lnTo>
                    <a:lnTo>
                      <a:pt x="93" y="62"/>
                    </a:lnTo>
                    <a:lnTo>
                      <a:pt x="86" y="68"/>
                    </a:lnTo>
                    <a:lnTo>
                      <a:pt x="87" y="68"/>
                    </a:lnTo>
                    <a:lnTo>
                      <a:pt x="87" y="69"/>
                    </a:lnTo>
                    <a:lnTo>
                      <a:pt x="89" y="71"/>
                    </a:lnTo>
                    <a:lnTo>
                      <a:pt x="98" y="64"/>
                    </a:lnTo>
                    <a:lnTo>
                      <a:pt x="90" y="72"/>
                    </a:lnTo>
                    <a:lnTo>
                      <a:pt x="95" y="75"/>
                    </a:lnTo>
                    <a:lnTo>
                      <a:pt x="101" y="66"/>
                    </a:lnTo>
                    <a:lnTo>
                      <a:pt x="97" y="76"/>
                    </a:lnTo>
                    <a:lnTo>
                      <a:pt x="98" y="77"/>
                    </a:lnTo>
                    <a:lnTo>
                      <a:pt x="100" y="78"/>
                    </a:lnTo>
                    <a:lnTo>
                      <a:pt x="102" y="76"/>
                    </a:lnTo>
                    <a:lnTo>
                      <a:pt x="105" y="68"/>
                    </a:lnTo>
                    <a:lnTo>
                      <a:pt x="101" y="81"/>
                    </a:lnTo>
                    <a:lnTo>
                      <a:pt x="110" y="72"/>
                    </a:lnTo>
                    <a:lnTo>
                      <a:pt x="104" y="84"/>
                    </a:lnTo>
                    <a:lnTo>
                      <a:pt x="110" y="80"/>
                    </a:lnTo>
                    <a:lnTo>
                      <a:pt x="116" y="78"/>
                    </a:lnTo>
                    <a:lnTo>
                      <a:pt x="117" y="79"/>
                    </a:lnTo>
                    <a:lnTo>
                      <a:pt x="116" y="80"/>
                    </a:lnTo>
                    <a:lnTo>
                      <a:pt x="107" y="86"/>
                    </a:lnTo>
                    <a:lnTo>
                      <a:pt x="108" y="89"/>
                    </a:lnTo>
                    <a:lnTo>
                      <a:pt x="121" y="83"/>
                    </a:lnTo>
                    <a:lnTo>
                      <a:pt x="114" y="90"/>
                    </a:lnTo>
                    <a:lnTo>
                      <a:pt x="115" y="92"/>
                    </a:lnTo>
                    <a:lnTo>
                      <a:pt x="120" y="87"/>
                    </a:lnTo>
                    <a:lnTo>
                      <a:pt x="118" y="94"/>
                    </a:lnTo>
                    <a:lnTo>
                      <a:pt x="124" y="90"/>
                    </a:lnTo>
                    <a:lnTo>
                      <a:pt x="122" y="95"/>
                    </a:lnTo>
                    <a:lnTo>
                      <a:pt x="124" y="97"/>
                    </a:lnTo>
                    <a:lnTo>
                      <a:pt x="129" y="90"/>
                    </a:lnTo>
                    <a:lnTo>
                      <a:pt x="126" y="99"/>
                    </a:lnTo>
                    <a:lnTo>
                      <a:pt x="131" y="96"/>
                    </a:lnTo>
                    <a:lnTo>
                      <a:pt x="131" y="101"/>
                    </a:lnTo>
                    <a:lnTo>
                      <a:pt x="137" y="95"/>
                    </a:lnTo>
                    <a:lnTo>
                      <a:pt x="137" y="102"/>
                    </a:lnTo>
                    <a:lnTo>
                      <a:pt x="141" y="98"/>
                    </a:lnTo>
                    <a:lnTo>
                      <a:pt x="142" y="99"/>
                    </a:lnTo>
                    <a:lnTo>
                      <a:pt x="141" y="100"/>
                    </a:lnTo>
                    <a:lnTo>
                      <a:pt x="142" y="103"/>
                    </a:lnTo>
                    <a:lnTo>
                      <a:pt x="146" y="99"/>
                    </a:lnTo>
                    <a:lnTo>
                      <a:pt x="146" y="105"/>
                    </a:lnTo>
                    <a:lnTo>
                      <a:pt x="152" y="101"/>
                    </a:lnTo>
                    <a:lnTo>
                      <a:pt x="151" y="106"/>
                    </a:lnTo>
                    <a:lnTo>
                      <a:pt x="155" y="104"/>
                    </a:lnTo>
                    <a:lnTo>
                      <a:pt x="154" y="107"/>
                    </a:lnTo>
                    <a:lnTo>
                      <a:pt x="159" y="103"/>
                    </a:lnTo>
                    <a:lnTo>
                      <a:pt x="158" y="109"/>
                    </a:lnTo>
                    <a:lnTo>
                      <a:pt x="160" y="105"/>
                    </a:lnTo>
                    <a:lnTo>
                      <a:pt x="165" y="103"/>
                    </a:lnTo>
                    <a:lnTo>
                      <a:pt x="164" y="106"/>
                    </a:lnTo>
                    <a:lnTo>
                      <a:pt x="163" y="110"/>
                    </a:lnTo>
                    <a:lnTo>
                      <a:pt x="169" y="104"/>
                    </a:lnTo>
                    <a:lnTo>
                      <a:pt x="170" y="111"/>
                    </a:lnTo>
                    <a:lnTo>
                      <a:pt x="174" y="105"/>
                    </a:lnTo>
                    <a:lnTo>
                      <a:pt x="175" y="113"/>
                    </a:lnTo>
                    <a:lnTo>
                      <a:pt x="180" y="107"/>
                    </a:lnTo>
                    <a:lnTo>
                      <a:pt x="179" y="113"/>
                    </a:lnTo>
                    <a:lnTo>
                      <a:pt x="183" y="110"/>
                    </a:lnTo>
                    <a:lnTo>
                      <a:pt x="183" y="114"/>
                    </a:lnTo>
                    <a:lnTo>
                      <a:pt x="187" y="110"/>
                    </a:lnTo>
                    <a:lnTo>
                      <a:pt x="187" y="114"/>
                    </a:lnTo>
                    <a:lnTo>
                      <a:pt x="190" y="111"/>
                    </a:lnTo>
                    <a:lnTo>
                      <a:pt x="191" y="111"/>
                    </a:lnTo>
                    <a:lnTo>
                      <a:pt x="190" y="112"/>
                    </a:lnTo>
                    <a:lnTo>
                      <a:pt x="190" y="113"/>
                    </a:lnTo>
                    <a:lnTo>
                      <a:pt x="192" y="116"/>
                    </a:lnTo>
                    <a:lnTo>
                      <a:pt x="195" y="111"/>
                    </a:lnTo>
                    <a:lnTo>
                      <a:pt x="197" y="116"/>
                    </a:lnTo>
                    <a:lnTo>
                      <a:pt x="199" y="112"/>
                    </a:lnTo>
                    <a:lnTo>
                      <a:pt x="200" y="111"/>
                    </a:lnTo>
                    <a:lnTo>
                      <a:pt x="200" y="114"/>
                    </a:lnTo>
                    <a:lnTo>
                      <a:pt x="203" y="115"/>
                    </a:lnTo>
                    <a:lnTo>
                      <a:pt x="203" y="114"/>
                    </a:lnTo>
                    <a:lnTo>
                      <a:pt x="202" y="113"/>
                    </a:lnTo>
                    <a:lnTo>
                      <a:pt x="202" y="111"/>
                    </a:lnTo>
                    <a:lnTo>
                      <a:pt x="204" y="101"/>
                    </a:lnTo>
                    <a:lnTo>
                      <a:pt x="206" y="96"/>
                    </a:lnTo>
                    <a:lnTo>
                      <a:pt x="207" y="95"/>
                    </a:lnTo>
                    <a:lnTo>
                      <a:pt x="208" y="93"/>
                    </a:lnTo>
                    <a:lnTo>
                      <a:pt x="211" y="90"/>
                    </a:lnTo>
                    <a:lnTo>
                      <a:pt x="212" y="88"/>
                    </a:lnTo>
                    <a:lnTo>
                      <a:pt x="212" y="86"/>
                    </a:lnTo>
                    <a:lnTo>
                      <a:pt x="209" y="81"/>
                    </a:lnTo>
                    <a:lnTo>
                      <a:pt x="205" y="77"/>
                    </a:lnTo>
                    <a:lnTo>
                      <a:pt x="197" y="71"/>
                    </a:lnTo>
                    <a:lnTo>
                      <a:pt x="189" y="65"/>
                    </a:lnTo>
                    <a:lnTo>
                      <a:pt x="166" y="51"/>
                    </a:lnTo>
                    <a:lnTo>
                      <a:pt x="162" y="49"/>
                    </a:lnTo>
                    <a:lnTo>
                      <a:pt x="160" y="46"/>
                    </a:lnTo>
                    <a:lnTo>
                      <a:pt x="159" y="43"/>
                    </a:lnTo>
                    <a:lnTo>
                      <a:pt x="159" y="41"/>
                    </a:lnTo>
                    <a:lnTo>
                      <a:pt x="160" y="37"/>
                    </a:lnTo>
                    <a:lnTo>
                      <a:pt x="162" y="3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6" name="Group 71"/>
            <p:cNvGrpSpPr>
              <a:grpSpLocks/>
            </p:cNvGrpSpPr>
            <p:nvPr/>
          </p:nvGrpSpPr>
          <p:grpSpPr bwMode="auto">
            <a:xfrm>
              <a:off x="206" y="293"/>
              <a:ext cx="109" cy="70"/>
              <a:chOff x="206" y="293"/>
              <a:chExt cx="109" cy="70"/>
            </a:xfrm>
          </p:grpSpPr>
          <p:sp>
            <p:nvSpPr>
              <p:cNvPr id="179" name="Freeform 72"/>
              <p:cNvSpPr>
                <a:spLocks/>
              </p:cNvSpPr>
              <p:nvPr/>
            </p:nvSpPr>
            <p:spPr bwMode="auto">
              <a:xfrm>
                <a:off x="206" y="293"/>
                <a:ext cx="107" cy="69"/>
              </a:xfrm>
              <a:custGeom>
                <a:avLst/>
                <a:gdLst>
                  <a:gd name="T0" fmla="*/ 23 w 107"/>
                  <a:gd name="T1" fmla="*/ 0 h 69"/>
                  <a:gd name="T2" fmla="*/ 15 w 107"/>
                  <a:gd name="T3" fmla="*/ 1 h 69"/>
                  <a:gd name="T4" fmla="*/ 32 w 107"/>
                  <a:gd name="T5" fmla="*/ 4 h 69"/>
                  <a:gd name="T6" fmla="*/ 6 w 107"/>
                  <a:gd name="T7" fmla="*/ 3 h 69"/>
                  <a:gd name="T8" fmla="*/ 16 w 107"/>
                  <a:gd name="T9" fmla="*/ 5 h 69"/>
                  <a:gd name="T10" fmla="*/ 7 w 107"/>
                  <a:gd name="T11" fmla="*/ 7 h 69"/>
                  <a:gd name="T12" fmla="*/ 11 w 107"/>
                  <a:gd name="T13" fmla="*/ 8 h 69"/>
                  <a:gd name="T14" fmla="*/ 0 w 107"/>
                  <a:gd name="T15" fmla="*/ 9 h 69"/>
                  <a:gd name="T16" fmla="*/ 15 w 107"/>
                  <a:gd name="T17" fmla="*/ 10 h 69"/>
                  <a:gd name="T18" fmla="*/ 2 w 107"/>
                  <a:gd name="T19" fmla="*/ 11 h 69"/>
                  <a:gd name="T20" fmla="*/ 37 w 107"/>
                  <a:gd name="T21" fmla="*/ 12 h 69"/>
                  <a:gd name="T22" fmla="*/ 10 w 107"/>
                  <a:gd name="T23" fmla="*/ 15 h 69"/>
                  <a:gd name="T24" fmla="*/ 20 w 107"/>
                  <a:gd name="T25" fmla="*/ 16 h 69"/>
                  <a:gd name="T26" fmla="*/ 16 w 107"/>
                  <a:gd name="T27" fmla="*/ 18 h 69"/>
                  <a:gd name="T28" fmla="*/ 30 w 107"/>
                  <a:gd name="T29" fmla="*/ 19 h 69"/>
                  <a:gd name="T30" fmla="*/ 30 w 107"/>
                  <a:gd name="T31" fmla="*/ 19 h 69"/>
                  <a:gd name="T32" fmla="*/ 20 w 107"/>
                  <a:gd name="T33" fmla="*/ 22 h 69"/>
                  <a:gd name="T34" fmla="*/ 35 w 107"/>
                  <a:gd name="T35" fmla="*/ 22 h 69"/>
                  <a:gd name="T36" fmla="*/ 37 w 107"/>
                  <a:gd name="T37" fmla="*/ 22 h 69"/>
                  <a:gd name="T38" fmla="*/ 29 w 107"/>
                  <a:gd name="T39" fmla="*/ 24 h 69"/>
                  <a:gd name="T40" fmla="*/ 30 w 107"/>
                  <a:gd name="T41" fmla="*/ 27 h 69"/>
                  <a:gd name="T42" fmla="*/ 48 w 107"/>
                  <a:gd name="T43" fmla="*/ 25 h 69"/>
                  <a:gd name="T44" fmla="*/ 42 w 107"/>
                  <a:gd name="T45" fmla="*/ 26 h 69"/>
                  <a:gd name="T46" fmla="*/ 47 w 107"/>
                  <a:gd name="T47" fmla="*/ 29 h 69"/>
                  <a:gd name="T48" fmla="*/ 40 w 107"/>
                  <a:gd name="T49" fmla="*/ 32 h 69"/>
                  <a:gd name="T50" fmla="*/ 48 w 107"/>
                  <a:gd name="T51" fmla="*/ 32 h 69"/>
                  <a:gd name="T52" fmla="*/ 68 w 107"/>
                  <a:gd name="T53" fmla="*/ 33 h 69"/>
                  <a:gd name="T54" fmla="*/ 47 w 107"/>
                  <a:gd name="T55" fmla="*/ 36 h 69"/>
                  <a:gd name="T56" fmla="*/ 64 w 107"/>
                  <a:gd name="T57" fmla="*/ 37 h 69"/>
                  <a:gd name="T58" fmla="*/ 48 w 107"/>
                  <a:gd name="T59" fmla="*/ 42 h 69"/>
                  <a:gd name="T60" fmla="*/ 60 w 107"/>
                  <a:gd name="T61" fmla="*/ 40 h 69"/>
                  <a:gd name="T62" fmla="*/ 62 w 107"/>
                  <a:gd name="T63" fmla="*/ 43 h 69"/>
                  <a:gd name="T64" fmla="*/ 60 w 107"/>
                  <a:gd name="T65" fmla="*/ 45 h 69"/>
                  <a:gd name="T66" fmla="*/ 61 w 107"/>
                  <a:gd name="T67" fmla="*/ 46 h 69"/>
                  <a:gd name="T68" fmla="*/ 67 w 107"/>
                  <a:gd name="T69" fmla="*/ 45 h 69"/>
                  <a:gd name="T70" fmla="*/ 66 w 107"/>
                  <a:gd name="T71" fmla="*/ 48 h 69"/>
                  <a:gd name="T72" fmla="*/ 76 w 107"/>
                  <a:gd name="T73" fmla="*/ 44 h 69"/>
                  <a:gd name="T74" fmla="*/ 65 w 107"/>
                  <a:gd name="T75" fmla="*/ 50 h 69"/>
                  <a:gd name="T76" fmla="*/ 83 w 107"/>
                  <a:gd name="T77" fmla="*/ 45 h 69"/>
                  <a:gd name="T78" fmla="*/ 67 w 107"/>
                  <a:gd name="T79" fmla="*/ 53 h 69"/>
                  <a:gd name="T80" fmla="*/ 71 w 107"/>
                  <a:gd name="T81" fmla="*/ 55 h 69"/>
                  <a:gd name="T82" fmla="*/ 91 w 107"/>
                  <a:gd name="T83" fmla="*/ 48 h 69"/>
                  <a:gd name="T84" fmla="*/ 79 w 107"/>
                  <a:gd name="T85" fmla="*/ 55 h 69"/>
                  <a:gd name="T86" fmla="*/ 88 w 107"/>
                  <a:gd name="T87" fmla="*/ 52 h 69"/>
                  <a:gd name="T88" fmla="*/ 78 w 107"/>
                  <a:gd name="T89" fmla="*/ 58 h 69"/>
                  <a:gd name="T90" fmla="*/ 92 w 107"/>
                  <a:gd name="T91" fmla="*/ 53 h 69"/>
                  <a:gd name="T92" fmla="*/ 85 w 107"/>
                  <a:gd name="T93" fmla="*/ 59 h 69"/>
                  <a:gd name="T94" fmla="*/ 97 w 107"/>
                  <a:gd name="T95" fmla="*/ 53 h 69"/>
                  <a:gd name="T96" fmla="*/ 100 w 107"/>
                  <a:gd name="T97" fmla="*/ 58 h 69"/>
                  <a:gd name="T98" fmla="*/ 87 w 107"/>
                  <a:gd name="T99" fmla="*/ 66 h 69"/>
                  <a:gd name="T100" fmla="*/ 102 w 107"/>
                  <a:gd name="T101" fmla="*/ 64 h 69"/>
                  <a:gd name="T102" fmla="*/ 106 w 107"/>
                  <a:gd name="T103" fmla="*/ 59 h 69"/>
                  <a:gd name="T104" fmla="*/ 98 w 107"/>
                  <a:gd name="T105" fmla="*/ 46 h 69"/>
                  <a:gd name="T106" fmla="*/ 72 w 107"/>
                  <a:gd name="T107" fmla="*/ 29 h 69"/>
                  <a:gd name="T108" fmla="*/ 71 w 107"/>
                  <a:gd name="T109" fmla="*/ 24 h 69"/>
                  <a:gd name="T110" fmla="*/ 87 w 107"/>
                  <a:gd name="T111" fmla="*/ 12 h 69"/>
                  <a:gd name="T112" fmla="*/ 91 w 107"/>
                  <a:gd name="T113" fmla="*/ 9 h 69"/>
                  <a:gd name="T114" fmla="*/ 80 w 107"/>
                  <a:gd name="T115" fmla="*/ 9 h 69"/>
                  <a:gd name="T116" fmla="*/ 60 w 107"/>
                  <a:gd name="T117" fmla="*/ 6 h 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
                  <a:gd name="T178" fmla="*/ 0 h 69"/>
                  <a:gd name="T179" fmla="*/ 107 w 107"/>
                  <a:gd name="T180" fmla="*/ 69 h 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 h="69">
                    <a:moveTo>
                      <a:pt x="60" y="6"/>
                    </a:moveTo>
                    <a:lnTo>
                      <a:pt x="36" y="2"/>
                    </a:lnTo>
                    <a:lnTo>
                      <a:pt x="23" y="0"/>
                    </a:lnTo>
                    <a:lnTo>
                      <a:pt x="18" y="0"/>
                    </a:lnTo>
                    <a:lnTo>
                      <a:pt x="12" y="0"/>
                    </a:lnTo>
                    <a:lnTo>
                      <a:pt x="15" y="1"/>
                    </a:lnTo>
                    <a:lnTo>
                      <a:pt x="24" y="3"/>
                    </a:lnTo>
                    <a:lnTo>
                      <a:pt x="47" y="6"/>
                    </a:lnTo>
                    <a:lnTo>
                      <a:pt x="32" y="4"/>
                    </a:lnTo>
                    <a:lnTo>
                      <a:pt x="19" y="3"/>
                    </a:lnTo>
                    <a:lnTo>
                      <a:pt x="9"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4" y="10"/>
                    </a:lnTo>
                    <a:lnTo>
                      <a:pt x="15" y="10"/>
                    </a:lnTo>
                    <a:lnTo>
                      <a:pt x="6" y="11"/>
                    </a:lnTo>
                    <a:lnTo>
                      <a:pt x="3" y="11"/>
                    </a:lnTo>
                    <a:lnTo>
                      <a:pt x="2" y="11"/>
                    </a:lnTo>
                    <a:lnTo>
                      <a:pt x="1" y="12"/>
                    </a:lnTo>
                    <a:lnTo>
                      <a:pt x="17" y="12"/>
                    </a:lnTo>
                    <a:lnTo>
                      <a:pt x="37" y="12"/>
                    </a:lnTo>
                    <a:lnTo>
                      <a:pt x="19" y="13"/>
                    </a:lnTo>
                    <a:lnTo>
                      <a:pt x="12" y="14"/>
                    </a:lnTo>
                    <a:lnTo>
                      <a:pt x="10" y="15"/>
                    </a:lnTo>
                    <a:lnTo>
                      <a:pt x="9" y="15"/>
                    </a:lnTo>
                    <a:lnTo>
                      <a:pt x="8" y="16"/>
                    </a:lnTo>
                    <a:lnTo>
                      <a:pt x="20" y="16"/>
                    </a:lnTo>
                    <a:lnTo>
                      <a:pt x="29" y="15"/>
                    </a:lnTo>
                    <a:lnTo>
                      <a:pt x="20" y="17"/>
                    </a:lnTo>
                    <a:lnTo>
                      <a:pt x="16" y="18"/>
                    </a:lnTo>
                    <a:lnTo>
                      <a:pt x="14" y="18"/>
                    </a:lnTo>
                    <a:lnTo>
                      <a:pt x="14" y="19"/>
                    </a:lnTo>
                    <a:lnTo>
                      <a:pt x="30" y="19"/>
                    </a:lnTo>
                    <a:lnTo>
                      <a:pt x="46" y="18"/>
                    </a:lnTo>
                    <a:lnTo>
                      <a:pt x="40" y="18"/>
                    </a:lnTo>
                    <a:lnTo>
                      <a:pt x="30" y="19"/>
                    </a:lnTo>
                    <a:lnTo>
                      <a:pt x="23" y="21"/>
                    </a:lnTo>
                    <a:lnTo>
                      <a:pt x="21" y="21"/>
                    </a:lnTo>
                    <a:lnTo>
                      <a:pt x="20" y="22"/>
                    </a:lnTo>
                    <a:lnTo>
                      <a:pt x="26" y="23"/>
                    </a:lnTo>
                    <a:lnTo>
                      <a:pt x="35" y="22"/>
                    </a:lnTo>
                    <a:lnTo>
                      <a:pt x="43" y="21"/>
                    </a:lnTo>
                    <a:lnTo>
                      <a:pt x="48" y="20"/>
                    </a:lnTo>
                    <a:lnTo>
                      <a:pt x="37" y="22"/>
                    </a:lnTo>
                    <a:lnTo>
                      <a:pt x="31" y="23"/>
                    </a:lnTo>
                    <a:lnTo>
                      <a:pt x="29" y="24"/>
                    </a:lnTo>
                    <a:lnTo>
                      <a:pt x="39" y="24"/>
                    </a:lnTo>
                    <a:lnTo>
                      <a:pt x="30" y="27"/>
                    </a:lnTo>
                    <a:lnTo>
                      <a:pt x="35" y="27"/>
                    </a:lnTo>
                    <a:lnTo>
                      <a:pt x="41" y="26"/>
                    </a:lnTo>
                    <a:lnTo>
                      <a:pt x="48" y="25"/>
                    </a:lnTo>
                    <a:lnTo>
                      <a:pt x="55" y="24"/>
                    </a:lnTo>
                    <a:lnTo>
                      <a:pt x="48" y="25"/>
                    </a:lnTo>
                    <a:lnTo>
                      <a:pt x="42" y="26"/>
                    </a:lnTo>
                    <a:lnTo>
                      <a:pt x="38" y="28"/>
                    </a:lnTo>
                    <a:lnTo>
                      <a:pt x="35" y="30"/>
                    </a:lnTo>
                    <a:lnTo>
                      <a:pt x="47" y="29"/>
                    </a:lnTo>
                    <a:lnTo>
                      <a:pt x="51" y="28"/>
                    </a:lnTo>
                    <a:lnTo>
                      <a:pt x="48" y="29"/>
                    </a:lnTo>
                    <a:lnTo>
                      <a:pt x="40" y="32"/>
                    </a:lnTo>
                    <a:lnTo>
                      <a:pt x="53" y="31"/>
                    </a:lnTo>
                    <a:lnTo>
                      <a:pt x="54" y="30"/>
                    </a:lnTo>
                    <a:lnTo>
                      <a:pt x="48" y="32"/>
                    </a:lnTo>
                    <a:lnTo>
                      <a:pt x="44" y="33"/>
                    </a:lnTo>
                    <a:lnTo>
                      <a:pt x="41" y="36"/>
                    </a:lnTo>
                    <a:lnTo>
                      <a:pt x="68" y="33"/>
                    </a:lnTo>
                    <a:lnTo>
                      <a:pt x="54" y="35"/>
                    </a:lnTo>
                    <a:lnTo>
                      <a:pt x="49" y="36"/>
                    </a:lnTo>
                    <a:lnTo>
                      <a:pt x="47" y="36"/>
                    </a:lnTo>
                    <a:lnTo>
                      <a:pt x="45" y="38"/>
                    </a:lnTo>
                    <a:lnTo>
                      <a:pt x="71" y="37"/>
                    </a:lnTo>
                    <a:lnTo>
                      <a:pt x="64" y="37"/>
                    </a:lnTo>
                    <a:lnTo>
                      <a:pt x="58" y="38"/>
                    </a:lnTo>
                    <a:lnTo>
                      <a:pt x="52" y="40"/>
                    </a:lnTo>
                    <a:lnTo>
                      <a:pt x="48" y="42"/>
                    </a:lnTo>
                    <a:lnTo>
                      <a:pt x="72" y="38"/>
                    </a:lnTo>
                    <a:lnTo>
                      <a:pt x="66" y="39"/>
                    </a:lnTo>
                    <a:lnTo>
                      <a:pt x="60" y="40"/>
                    </a:lnTo>
                    <a:lnTo>
                      <a:pt x="56" y="42"/>
                    </a:lnTo>
                    <a:lnTo>
                      <a:pt x="53" y="45"/>
                    </a:lnTo>
                    <a:lnTo>
                      <a:pt x="62" y="43"/>
                    </a:lnTo>
                    <a:lnTo>
                      <a:pt x="72" y="40"/>
                    </a:lnTo>
                    <a:lnTo>
                      <a:pt x="63" y="43"/>
                    </a:lnTo>
                    <a:lnTo>
                      <a:pt x="60" y="45"/>
                    </a:lnTo>
                    <a:lnTo>
                      <a:pt x="58" y="45"/>
                    </a:lnTo>
                    <a:lnTo>
                      <a:pt x="57" y="47"/>
                    </a:lnTo>
                    <a:lnTo>
                      <a:pt x="61" y="46"/>
                    </a:lnTo>
                    <a:lnTo>
                      <a:pt x="66" y="45"/>
                    </a:lnTo>
                    <a:lnTo>
                      <a:pt x="74" y="42"/>
                    </a:lnTo>
                    <a:lnTo>
                      <a:pt x="67" y="45"/>
                    </a:lnTo>
                    <a:lnTo>
                      <a:pt x="64" y="47"/>
                    </a:lnTo>
                    <a:lnTo>
                      <a:pt x="61" y="48"/>
                    </a:lnTo>
                    <a:lnTo>
                      <a:pt x="66" y="48"/>
                    </a:lnTo>
                    <a:lnTo>
                      <a:pt x="71" y="46"/>
                    </a:lnTo>
                    <a:lnTo>
                      <a:pt x="81" y="43"/>
                    </a:lnTo>
                    <a:lnTo>
                      <a:pt x="76" y="44"/>
                    </a:lnTo>
                    <a:lnTo>
                      <a:pt x="71" y="46"/>
                    </a:lnTo>
                    <a:lnTo>
                      <a:pt x="68" y="48"/>
                    </a:lnTo>
                    <a:lnTo>
                      <a:pt x="65" y="50"/>
                    </a:lnTo>
                    <a:lnTo>
                      <a:pt x="70" y="49"/>
                    </a:lnTo>
                    <a:lnTo>
                      <a:pt x="74" y="48"/>
                    </a:lnTo>
                    <a:lnTo>
                      <a:pt x="83" y="45"/>
                    </a:lnTo>
                    <a:lnTo>
                      <a:pt x="74" y="49"/>
                    </a:lnTo>
                    <a:lnTo>
                      <a:pt x="70" y="51"/>
                    </a:lnTo>
                    <a:lnTo>
                      <a:pt x="67" y="53"/>
                    </a:lnTo>
                    <a:lnTo>
                      <a:pt x="77" y="51"/>
                    </a:lnTo>
                    <a:lnTo>
                      <a:pt x="87" y="48"/>
                    </a:lnTo>
                    <a:lnTo>
                      <a:pt x="71" y="55"/>
                    </a:lnTo>
                    <a:lnTo>
                      <a:pt x="74" y="55"/>
                    </a:lnTo>
                    <a:lnTo>
                      <a:pt x="80" y="53"/>
                    </a:lnTo>
                    <a:lnTo>
                      <a:pt x="91" y="48"/>
                    </a:lnTo>
                    <a:lnTo>
                      <a:pt x="83" y="52"/>
                    </a:lnTo>
                    <a:lnTo>
                      <a:pt x="80" y="54"/>
                    </a:lnTo>
                    <a:lnTo>
                      <a:pt x="79" y="55"/>
                    </a:lnTo>
                    <a:lnTo>
                      <a:pt x="78" y="56"/>
                    </a:lnTo>
                    <a:lnTo>
                      <a:pt x="84" y="54"/>
                    </a:lnTo>
                    <a:lnTo>
                      <a:pt x="88" y="52"/>
                    </a:lnTo>
                    <a:lnTo>
                      <a:pt x="82" y="55"/>
                    </a:lnTo>
                    <a:lnTo>
                      <a:pt x="79" y="57"/>
                    </a:lnTo>
                    <a:lnTo>
                      <a:pt x="78" y="58"/>
                    </a:lnTo>
                    <a:lnTo>
                      <a:pt x="78" y="59"/>
                    </a:lnTo>
                    <a:lnTo>
                      <a:pt x="85" y="57"/>
                    </a:lnTo>
                    <a:lnTo>
                      <a:pt x="92" y="53"/>
                    </a:lnTo>
                    <a:lnTo>
                      <a:pt x="88" y="56"/>
                    </a:lnTo>
                    <a:lnTo>
                      <a:pt x="86" y="57"/>
                    </a:lnTo>
                    <a:lnTo>
                      <a:pt x="85" y="59"/>
                    </a:lnTo>
                    <a:lnTo>
                      <a:pt x="88" y="58"/>
                    </a:lnTo>
                    <a:lnTo>
                      <a:pt x="92" y="57"/>
                    </a:lnTo>
                    <a:lnTo>
                      <a:pt x="97" y="53"/>
                    </a:lnTo>
                    <a:lnTo>
                      <a:pt x="85" y="63"/>
                    </a:lnTo>
                    <a:lnTo>
                      <a:pt x="93" y="61"/>
                    </a:lnTo>
                    <a:lnTo>
                      <a:pt x="100" y="58"/>
                    </a:lnTo>
                    <a:lnTo>
                      <a:pt x="91" y="63"/>
                    </a:lnTo>
                    <a:lnTo>
                      <a:pt x="88" y="65"/>
                    </a:lnTo>
                    <a:lnTo>
                      <a:pt x="87" y="66"/>
                    </a:lnTo>
                    <a:lnTo>
                      <a:pt x="86" y="68"/>
                    </a:lnTo>
                    <a:lnTo>
                      <a:pt x="95" y="67"/>
                    </a:lnTo>
                    <a:lnTo>
                      <a:pt x="102" y="64"/>
                    </a:lnTo>
                    <a:lnTo>
                      <a:pt x="105" y="63"/>
                    </a:lnTo>
                    <a:lnTo>
                      <a:pt x="106" y="61"/>
                    </a:lnTo>
                    <a:lnTo>
                      <a:pt x="106" y="59"/>
                    </a:lnTo>
                    <a:lnTo>
                      <a:pt x="105" y="56"/>
                    </a:lnTo>
                    <a:lnTo>
                      <a:pt x="102" y="50"/>
                    </a:lnTo>
                    <a:lnTo>
                      <a:pt x="98" y="46"/>
                    </a:lnTo>
                    <a:lnTo>
                      <a:pt x="87" y="38"/>
                    </a:lnTo>
                    <a:lnTo>
                      <a:pt x="74" y="31"/>
                    </a:lnTo>
                    <a:lnTo>
                      <a:pt x="72" y="29"/>
                    </a:lnTo>
                    <a:lnTo>
                      <a:pt x="71" y="28"/>
                    </a:lnTo>
                    <a:lnTo>
                      <a:pt x="71" y="26"/>
                    </a:lnTo>
                    <a:lnTo>
                      <a:pt x="71" y="24"/>
                    </a:lnTo>
                    <a:lnTo>
                      <a:pt x="74" y="21"/>
                    </a:lnTo>
                    <a:lnTo>
                      <a:pt x="78" y="18"/>
                    </a:lnTo>
                    <a:lnTo>
                      <a:pt x="87" y="12"/>
                    </a:lnTo>
                    <a:lnTo>
                      <a:pt x="90" y="10"/>
                    </a:lnTo>
                    <a:lnTo>
                      <a:pt x="91" y="9"/>
                    </a:lnTo>
                    <a:lnTo>
                      <a:pt x="91" y="8"/>
                    </a:lnTo>
                    <a:lnTo>
                      <a:pt x="85" y="9"/>
                    </a:lnTo>
                    <a:lnTo>
                      <a:pt x="80" y="9"/>
                    </a:lnTo>
                    <a:lnTo>
                      <a:pt x="70" y="8"/>
                    </a:lnTo>
                    <a:lnTo>
                      <a:pt x="63" y="7"/>
                    </a:lnTo>
                    <a:lnTo>
                      <a:pt x="60"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80" name="Freeform 73"/>
              <p:cNvSpPr>
                <a:spLocks/>
              </p:cNvSpPr>
              <p:nvPr/>
            </p:nvSpPr>
            <p:spPr bwMode="auto">
              <a:xfrm>
                <a:off x="206" y="293"/>
                <a:ext cx="109" cy="70"/>
              </a:xfrm>
              <a:custGeom>
                <a:avLst/>
                <a:gdLst>
                  <a:gd name="T0" fmla="*/ 23 w 109"/>
                  <a:gd name="T1" fmla="*/ 0 h 70"/>
                  <a:gd name="T2" fmla="*/ 16 w 109"/>
                  <a:gd name="T3" fmla="*/ 1 h 70"/>
                  <a:gd name="T4" fmla="*/ 33 w 109"/>
                  <a:gd name="T5" fmla="*/ 4 h 70"/>
                  <a:gd name="T6" fmla="*/ 6 w 109"/>
                  <a:gd name="T7" fmla="*/ 3 h 70"/>
                  <a:gd name="T8" fmla="*/ 16 w 109"/>
                  <a:gd name="T9" fmla="*/ 5 h 70"/>
                  <a:gd name="T10" fmla="*/ 7 w 109"/>
                  <a:gd name="T11" fmla="*/ 7 h 70"/>
                  <a:gd name="T12" fmla="*/ 11 w 109"/>
                  <a:gd name="T13" fmla="*/ 8 h 70"/>
                  <a:gd name="T14" fmla="*/ 0 w 109"/>
                  <a:gd name="T15" fmla="*/ 9 h 70"/>
                  <a:gd name="T16" fmla="*/ 15 w 109"/>
                  <a:gd name="T17" fmla="*/ 10 h 70"/>
                  <a:gd name="T18" fmla="*/ 2 w 109"/>
                  <a:gd name="T19" fmla="*/ 11 h 70"/>
                  <a:gd name="T20" fmla="*/ 38 w 109"/>
                  <a:gd name="T21" fmla="*/ 12 h 70"/>
                  <a:gd name="T22" fmla="*/ 10 w 109"/>
                  <a:gd name="T23" fmla="*/ 15 h 70"/>
                  <a:gd name="T24" fmla="*/ 20 w 109"/>
                  <a:gd name="T25" fmla="*/ 16 h 70"/>
                  <a:gd name="T26" fmla="*/ 16 w 109"/>
                  <a:gd name="T27" fmla="*/ 18 h 70"/>
                  <a:gd name="T28" fmla="*/ 30 w 109"/>
                  <a:gd name="T29" fmla="*/ 19 h 70"/>
                  <a:gd name="T30" fmla="*/ 31 w 109"/>
                  <a:gd name="T31" fmla="*/ 20 h 70"/>
                  <a:gd name="T32" fmla="*/ 20 w 109"/>
                  <a:gd name="T33" fmla="*/ 22 h 70"/>
                  <a:gd name="T34" fmla="*/ 36 w 109"/>
                  <a:gd name="T35" fmla="*/ 22 h 70"/>
                  <a:gd name="T36" fmla="*/ 37 w 109"/>
                  <a:gd name="T37" fmla="*/ 23 h 70"/>
                  <a:gd name="T38" fmla="*/ 30 w 109"/>
                  <a:gd name="T39" fmla="*/ 24 h 70"/>
                  <a:gd name="T40" fmla="*/ 31 w 109"/>
                  <a:gd name="T41" fmla="*/ 27 h 70"/>
                  <a:gd name="T42" fmla="*/ 49 w 109"/>
                  <a:gd name="T43" fmla="*/ 25 h 70"/>
                  <a:gd name="T44" fmla="*/ 43 w 109"/>
                  <a:gd name="T45" fmla="*/ 26 h 70"/>
                  <a:gd name="T46" fmla="*/ 48 w 109"/>
                  <a:gd name="T47" fmla="*/ 29 h 70"/>
                  <a:gd name="T48" fmla="*/ 40 w 109"/>
                  <a:gd name="T49" fmla="*/ 33 h 70"/>
                  <a:gd name="T50" fmla="*/ 49 w 109"/>
                  <a:gd name="T51" fmla="*/ 32 h 70"/>
                  <a:gd name="T52" fmla="*/ 69 w 109"/>
                  <a:gd name="T53" fmla="*/ 33 h 70"/>
                  <a:gd name="T54" fmla="*/ 48 w 109"/>
                  <a:gd name="T55" fmla="*/ 37 h 70"/>
                  <a:gd name="T56" fmla="*/ 65 w 109"/>
                  <a:gd name="T57" fmla="*/ 37 h 70"/>
                  <a:gd name="T58" fmla="*/ 49 w 109"/>
                  <a:gd name="T59" fmla="*/ 42 h 70"/>
                  <a:gd name="T60" fmla="*/ 61 w 109"/>
                  <a:gd name="T61" fmla="*/ 41 h 70"/>
                  <a:gd name="T62" fmla="*/ 63 w 109"/>
                  <a:gd name="T63" fmla="*/ 44 h 70"/>
                  <a:gd name="T64" fmla="*/ 61 w 109"/>
                  <a:gd name="T65" fmla="*/ 45 h 70"/>
                  <a:gd name="T66" fmla="*/ 63 w 109"/>
                  <a:gd name="T67" fmla="*/ 47 h 70"/>
                  <a:gd name="T68" fmla="*/ 69 w 109"/>
                  <a:gd name="T69" fmla="*/ 46 h 70"/>
                  <a:gd name="T70" fmla="*/ 67 w 109"/>
                  <a:gd name="T71" fmla="*/ 48 h 70"/>
                  <a:gd name="T72" fmla="*/ 77 w 109"/>
                  <a:gd name="T73" fmla="*/ 45 h 70"/>
                  <a:gd name="T74" fmla="*/ 66 w 109"/>
                  <a:gd name="T75" fmla="*/ 51 h 70"/>
                  <a:gd name="T76" fmla="*/ 84 w 109"/>
                  <a:gd name="T77" fmla="*/ 46 h 70"/>
                  <a:gd name="T78" fmla="*/ 68 w 109"/>
                  <a:gd name="T79" fmla="*/ 54 h 70"/>
                  <a:gd name="T80" fmla="*/ 72 w 109"/>
                  <a:gd name="T81" fmla="*/ 56 h 70"/>
                  <a:gd name="T82" fmla="*/ 92 w 109"/>
                  <a:gd name="T83" fmla="*/ 49 h 70"/>
                  <a:gd name="T84" fmla="*/ 80 w 109"/>
                  <a:gd name="T85" fmla="*/ 55 h 70"/>
                  <a:gd name="T86" fmla="*/ 89 w 109"/>
                  <a:gd name="T87" fmla="*/ 52 h 70"/>
                  <a:gd name="T88" fmla="*/ 80 w 109"/>
                  <a:gd name="T89" fmla="*/ 59 h 70"/>
                  <a:gd name="T90" fmla="*/ 94 w 109"/>
                  <a:gd name="T91" fmla="*/ 54 h 70"/>
                  <a:gd name="T92" fmla="*/ 87 w 109"/>
                  <a:gd name="T93" fmla="*/ 59 h 70"/>
                  <a:gd name="T94" fmla="*/ 99 w 109"/>
                  <a:gd name="T95" fmla="*/ 54 h 70"/>
                  <a:gd name="T96" fmla="*/ 102 w 109"/>
                  <a:gd name="T97" fmla="*/ 59 h 70"/>
                  <a:gd name="T98" fmla="*/ 89 w 109"/>
                  <a:gd name="T99" fmla="*/ 67 h 70"/>
                  <a:gd name="T100" fmla="*/ 104 w 109"/>
                  <a:gd name="T101" fmla="*/ 65 h 70"/>
                  <a:gd name="T102" fmla="*/ 108 w 109"/>
                  <a:gd name="T103" fmla="*/ 60 h 70"/>
                  <a:gd name="T104" fmla="*/ 100 w 109"/>
                  <a:gd name="T105" fmla="*/ 47 h 70"/>
                  <a:gd name="T106" fmla="*/ 73 w 109"/>
                  <a:gd name="T107" fmla="*/ 30 h 70"/>
                  <a:gd name="T108" fmla="*/ 72 w 109"/>
                  <a:gd name="T109" fmla="*/ 25 h 70"/>
                  <a:gd name="T110" fmla="*/ 89 w 109"/>
                  <a:gd name="T111" fmla="*/ 12 h 70"/>
                  <a:gd name="T112" fmla="*/ 93 w 109"/>
                  <a:gd name="T113" fmla="*/ 9 h 70"/>
                  <a:gd name="T114" fmla="*/ 82 w 109"/>
                  <a:gd name="T115" fmla="*/ 9 h 70"/>
                  <a:gd name="T116" fmla="*/ 61 w 109"/>
                  <a:gd name="T117" fmla="*/ 6 h 7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
                  <a:gd name="T178" fmla="*/ 0 h 70"/>
                  <a:gd name="T179" fmla="*/ 109 w 109"/>
                  <a:gd name="T180" fmla="*/ 70 h 7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 h="70">
                    <a:moveTo>
                      <a:pt x="61" y="6"/>
                    </a:moveTo>
                    <a:lnTo>
                      <a:pt x="37" y="2"/>
                    </a:lnTo>
                    <a:lnTo>
                      <a:pt x="23" y="0"/>
                    </a:lnTo>
                    <a:lnTo>
                      <a:pt x="18" y="0"/>
                    </a:lnTo>
                    <a:lnTo>
                      <a:pt x="12" y="0"/>
                    </a:lnTo>
                    <a:lnTo>
                      <a:pt x="16" y="1"/>
                    </a:lnTo>
                    <a:lnTo>
                      <a:pt x="24" y="3"/>
                    </a:lnTo>
                    <a:lnTo>
                      <a:pt x="48" y="7"/>
                    </a:lnTo>
                    <a:lnTo>
                      <a:pt x="33" y="4"/>
                    </a:lnTo>
                    <a:lnTo>
                      <a:pt x="20" y="3"/>
                    </a:lnTo>
                    <a:lnTo>
                      <a:pt x="10" y="2"/>
                    </a:lnTo>
                    <a:lnTo>
                      <a:pt x="6" y="3"/>
                    </a:lnTo>
                    <a:lnTo>
                      <a:pt x="19" y="5"/>
                    </a:lnTo>
                    <a:lnTo>
                      <a:pt x="32" y="6"/>
                    </a:lnTo>
                    <a:lnTo>
                      <a:pt x="16" y="5"/>
                    </a:lnTo>
                    <a:lnTo>
                      <a:pt x="8" y="5"/>
                    </a:lnTo>
                    <a:lnTo>
                      <a:pt x="3" y="6"/>
                    </a:lnTo>
                    <a:lnTo>
                      <a:pt x="7" y="7"/>
                    </a:lnTo>
                    <a:lnTo>
                      <a:pt x="11" y="7"/>
                    </a:lnTo>
                    <a:lnTo>
                      <a:pt x="25" y="8"/>
                    </a:lnTo>
                    <a:lnTo>
                      <a:pt x="11" y="8"/>
                    </a:lnTo>
                    <a:lnTo>
                      <a:pt x="4" y="9"/>
                    </a:lnTo>
                    <a:lnTo>
                      <a:pt x="1" y="9"/>
                    </a:lnTo>
                    <a:lnTo>
                      <a:pt x="0" y="9"/>
                    </a:lnTo>
                    <a:lnTo>
                      <a:pt x="9" y="10"/>
                    </a:lnTo>
                    <a:lnTo>
                      <a:pt x="35" y="10"/>
                    </a:lnTo>
                    <a:lnTo>
                      <a:pt x="15" y="10"/>
                    </a:lnTo>
                    <a:lnTo>
                      <a:pt x="6" y="11"/>
                    </a:lnTo>
                    <a:lnTo>
                      <a:pt x="3" y="11"/>
                    </a:lnTo>
                    <a:lnTo>
                      <a:pt x="2" y="11"/>
                    </a:lnTo>
                    <a:lnTo>
                      <a:pt x="1" y="13"/>
                    </a:lnTo>
                    <a:lnTo>
                      <a:pt x="18" y="13"/>
                    </a:lnTo>
                    <a:lnTo>
                      <a:pt x="38" y="12"/>
                    </a:lnTo>
                    <a:lnTo>
                      <a:pt x="20" y="13"/>
                    </a:lnTo>
                    <a:lnTo>
                      <a:pt x="12" y="14"/>
                    </a:lnTo>
                    <a:lnTo>
                      <a:pt x="10" y="15"/>
                    </a:lnTo>
                    <a:lnTo>
                      <a:pt x="9" y="15"/>
                    </a:lnTo>
                    <a:lnTo>
                      <a:pt x="8" y="16"/>
                    </a:lnTo>
                    <a:lnTo>
                      <a:pt x="20" y="16"/>
                    </a:lnTo>
                    <a:lnTo>
                      <a:pt x="30" y="16"/>
                    </a:lnTo>
                    <a:lnTo>
                      <a:pt x="21" y="17"/>
                    </a:lnTo>
                    <a:lnTo>
                      <a:pt x="16" y="18"/>
                    </a:lnTo>
                    <a:lnTo>
                      <a:pt x="15" y="19"/>
                    </a:lnTo>
                    <a:lnTo>
                      <a:pt x="14" y="20"/>
                    </a:lnTo>
                    <a:lnTo>
                      <a:pt x="30" y="19"/>
                    </a:lnTo>
                    <a:lnTo>
                      <a:pt x="47" y="18"/>
                    </a:lnTo>
                    <a:lnTo>
                      <a:pt x="41" y="19"/>
                    </a:lnTo>
                    <a:lnTo>
                      <a:pt x="31" y="20"/>
                    </a:lnTo>
                    <a:lnTo>
                      <a:pt x="23" y="21"/>
                    </a:lnTo>
                    <a:lnTo>
                      <a:pt x="21" y="22"/>
                    </a:lnTo>
                    <a:lnTo>
                      <a:pt x="20" y="22"/>
                    </a:lnTo>
                    <a:lnTo>
                      <a:pt x="20" y="23"/>
                    </a:lnTo>
                    <a:lnTo>
                      <a:pt x="26" y="23"/>
                    </a:lnTo>
                    <a:lnTo>
                      <a:pt x="36" y="22"/>
                    </a:lnTo>
                    <a:lnTo>
                      <a:pt x="44" y="21"/>
                    </a:lnTo>
                    <a:lnTo>
                      <a:pt x="49" y="20"/>
                    </a:lnTo>
                    <a:lnTo>
                      <a:pt x="37" y="23"/>
                    </a:lnTo>
                    <a:lnTo>
                      <a:pt x="32" y="24"/>
                    </a:lnTo>
                    <a:lnTo>
                      <a:pt x="30" y="24"/>
                    </a:lnTo>
                    <a:lnTo>
                      <a:pt x="30" y="25"/>
                    </a:lnTo>
                    <a:lnTo>
                      <a:pt x="39" y="25"/>
                    </a:lnTo>
                    <a:lnTo>
                      <a:pt x="31" y="27"/>
                    </a:lnTo>
                    <a:lnTo>
                      <a:pt x="35" y="27"/>
                    </a:lnTo>
                    <a:lnTo>
                      <a:pt x="42" y="27"/>
                    </a:lnTo>
                    <a:lnTo>
                      <a:pt x="49" y="25"/>
                    </a:lnTo>
                    <a:lnTo>
                      <a:pt x="56" y="24"/>
                    </a:lnTo>
                    <a:lnTo>
                      <a:pt x="49" y="25"/>
                    </a:lnTo>
                    <a:lnTo>
                      <a:pt x="43" y="26"/>
                    </a:lnTo>
                    <a:lnTo>
                      <a:pt x="39" y="28"/>
                    </a:lnTo>
                    <a:lnTo>
                      <a:pt x="36" y="31"/>
                    </a:lnTo>
                    <a:lnTo>
                      <a:pt x="48" y="29"/>
                    </a:lnTo>
                    <a:lnTo>
                      <a:pt x="52" y="29"/>
                    </a:lnTo>
                    <a:lnTo>
                      <a:pt x="49" y="30"/>
                    </a:lnTo>
                    <a:lnTo>
                      <a:pt x="40" y="33"/>
                    </a:lnTo>
                    <a:lnTo>
                      <a:pt x="54" y="32"/>
                    </a:lnTo>
                    <a:lnTo>
                      <a:pt x="55" y="31"/>
                    </a:lnTo>
                    <a:lnTo>
                      <a:pt x="49" y="32"/>
                    </a:lnTo>
                    <a:lnTo>
                      <a:pt x="45" y="34"/>
                    </a:lnTo>
                    <a:lnTo>
                      <a:pt x="42" y="37"/>
                    </a:lnTo>
                    <a:lnTo>
                      <a:pt x="69" y="33"/>
                    </a:lnTo>
                    <a:lnTo>
                      <a:pt x="55" y="35"/>
                    </a:lnTo>
                    <a:lnTo>
                      <a:pt x="50" y="36"/>
                    </a:lnTo>
                    <a:lnTo>
                      <a:pt x="48" y="37"/>
                    </a:lnTo>
                    <a:lnTo>
                      <a:pt x="46" y="39"/>
                    </a:lnTo>
                    <a:lnTo>
                      <a:pt x="72" y="37"/>
                    </a:lnTo>
                    <a:lnTo>
                      <a:pt x="65" y="37"/>
                    </a:lnTo>
                    <a:lnTo>
                      <a:pt x="59" y="39"/>
                    </a:lnTo>
                    <a:lnTo>
                      <a:pt x="53" y="40"/>
                    </a:lnTo>
                    <a:lnTo>
                      <a:pt x="49" y="42"/>
                    </a:lnTo>
                    <a:lnTo>
                      <a:pt x="73" y="39"/>
                    </a:lnTo>
                    <a:lnTo>
                      <a:pt x="67" y="39"/>
                    </a:lnTo>
                    <a:lnTo>
                      <a:pt x="61" y="41"/>
                    </a:lnTo>
                    <a:lnTo>
                      <a:pt x="57" y="43"/>
                    </a:lnTo>
                    <a:lnTo>
                      <a:pt x="54" y="45"/>
                    </a:lnTo>
                    <a:lnTo>
                      <a:pt x="63" y="44"/>
                    </a:lnTo>
                    <a:lnTo>
                      <a:pt x="73" y="41"/>
                    </a:lnTo>
                    <a:lnTo>
                      <a:pt x="65" y="44"/>
                    </a:lnTo>
                    <a:lnTo>
                      <a:pt x="61" y="45"/>
                    </a:lnTo>
                    <a:lnTo>
                      <a:pt x="59" y="46"/>
                    </a:lnTo>
                    <a:lnTo>
                      <a:pt x="58" y="48"/>
                    </a:lnTo>
                    <a:lnTo>
                      <a:pt x="63" y="47"/>
                    </a:lnTo>
                    <a:lnTo>
                      <a:pt x="67" y="46"/>
                    </a:lnTo>
                    <a:lnTo>
                      <a:pt x="76" y="43"/>
                    </a:lnTo>
                    <a:lnTo>
                      <a:pt x="69" y="46"/>
                    </a:lnTo>
                    <a:lnTo>
                      <a:pt x="65" y="47"/>
                    </a:lnTo>
                    <a:lnTo>
                      <a:pt x="62" y="49"/>
                    </a:lnTo>
                    <a:lnTo>
                      <a:pt x="67" y="48"/>
                    </a:lnTo>
                    <a:lnTo>
                      <a:pt x="72" y="47"/>
                    </a:lnTo>
                    <a:lnTo>
                      <a:pt x="83" y="44"/>
                    </a:lnTo>
                    <a:lnTo>
                      <a:pt x="77" y="45"/>
                    </a:lnTo>
                    <a:lnTo>
                      <a:pt x="72" y="47"/>
                    </a:lnTo>
                    <a:lnTo>
                      <a:pt x="69" y="49"/>
                    </a:lnTo>
                    <a:lnTo>
                      <a:pt x="66" y="51"/>
                    </a:lnTo>
                    <a:lnTo>
                      <a:pt x="71" y="50"/>
                    </a:lnTo>
                    <a:lnTo>
                      <a:pt x="76" y="49"/>
                    </a:lnTo>
                    <a:lnTo>
                      <a:pt x="84" y="46"/>
                    </a:lnTo>
                    <a:lnTo>
                      <a:pt x="75" y="50"/>
                    </a:lnTo>
                    <a:lnTo>
                      <a:pt x="71" y="52"/>
                    </a:lnTo>
                    <a:lnTo>
                      <a:pt x="68" y="54"/>
                    </a:lnTo>
                    <a:lnTo>
                      <a:pt x="79" y="52"/>
                    </a:lnTo>
                    <a:lnTo>
                      <a:pt x="88" y="48"/>
                    </a:lnTo>
                    <a:lnTo>
                      <a:pt x="72" y="56"/>
                    </a:lnTo>
                    <a:lnTo>
                      <a:pt x="75" y="55"/>
                    </a:lnTo>
                    <a:lnTo>
                      <a:pt x="81" y="54"/>
                    </a:lnTo>
                    <a:lnTo>
                      <a:pt x="92" y="49"/>
                    </a:lnTo>
                    <a:lnTo>
                      <a:pt x="85" y="53"/>
                    </a:lnTo>
                    <a:lnTo>
                      <a:pt x="81" y="55"/>
                    </a:lnTo>
                    <a:lnTo>
                      <a:pt x="80" y="55"/>
                    </a:lnTo>
                    <a:lnTo>
                      <a:pt x="80" y="57"/>
                    </a:lnTo>
                    <a:lnTo>
                      <a:pt x="85" y="55"/>
                    </a:lnTo>
                    <a:lnTo>
                      <a:pt x="89" y="52"/>
                    </a:lnTo>
                    <a:lnTo>
                      <a:pt x="84" y="56"/>
                    </a:lnTo>
                    <a:lnTo>
                      <a:pt x="81" y="58"/>
                    </a:lnTo>
                    <a:lnTo>
                      <a:pt x="80" y="59"/>
                    </a:lnTo>
                    <a:lnTo>
                      <a:pt x="80" y="60"/>
                    </a:lnTo>
                    <a:lnTo>
                      <a:pt x="87" y="58"/>
                    </a:lnTo>
                    <a:lnTo>
                      <a:pt x="94" y="54"/>
                    </a:lnTo>
                    <a:lnTo>
                      <a:pt x="90" y="57"/>
                    </a:lnTo>
                    <a:lnTo>
                      <a:pt x="88" y="58"/>
                    </a:lnTo>
                    <a:lnTo>
                      <a:pt x="87" y="59"/>
                    </a:lnTo>
                    <a:lnTo>
                      <a:pt x="90" y="59"/>
                    </a:lnTo>
                    <a:lnTo>
                      <a:pt x="94" y="58"/>
                    </a:lnTo>
                    <a:lnTo>
                      <a:pt x="99" y="54"/>
                    </a:lnTo>
                    <a:lnTo>
                      <a:pt x="87" y="64"/>
                    </a:lnTo>
                    <a:lnTo>
                      <a:pt x="94" y="61"/>
                    </a:lnTo>
                    <a:lnTo>
                      <a:pt x="102" y="59"/>
                    </a:lnTo>
                    <a:lnTo>
                      <a:pt x="93" y="64"/>
                    </a:lnTo>
                    <a:lnTo>
                      <a:pt x="90" y="66"/>
                    </a:lnTo>
                    <a:lnTo>
                      <a:pt x="89" y="67"/>
                    </a:lnTo>
                    <a:lnTo>
                      <a:pt x="88" y="69"/>
                    </a:lnTo>
                    <a:lnTo>
                      <a:pt x="97" y="68"/>
                    </a:lnTo>
                    <a:lnTo>
                      <a:pt x="104" y="65"/>
                    </a:lnTo>
                    <a:lnTo>
                      <a:pt x="107" y="64"/>
                    </a:lnTo>
                    <a:lnTo>
                      <a:pt x="108" y="62"/>
                    </a:lnTo>
                    <a:lnTo>
                      <a:pt x="108" y="60"/>
                    </a:lnTo>
                    <a:lnTo>
                      <a:pt x="107" y="57"/>
                    </a:lnTo>
                    <a:lnTo>
                      <a:pt x="104" y="51"/>
                    </a:lnTo>
                    <a:lnTo>
                      <a:pt x="100" y="47"/>
                    </a:lnTo>
                    <a:lnTo>
                      <a:pt x="88" y="39"/>
                    </a:lnTo>
                    <a:lnTo>
                      <a:pt x="75" y="31"/>
                    </a:lnTo>
                    <a:lnTo>
                      <a:pt x="73" y="30"/>
                    </a:lnTo>
                    <a:lnTo>
                      <a:pt x="72" y="28"/>
                    </a:lnTo>
                    <a:lnTo>
                      <a:pt x="72" y="26"/>
                    </a:lnTo>
                    <a:lnTo>
                      <a:pt x="72" y="25"/>
                    </a:lnTo>
                    <a:lnTo>
                      <a:pt x="75" y="21"/>
                    </a:lnTo>
                    <a:lnTo>
                      <a:pt x="80" y="18"/>
                    </a:lnTo>
                    <a:lnTo>
                      <a:pt x="89" y="12"/>
                    </a:lnTo>
                    <a:lnTo>
                      <a:pt x="92" y="10"/>
                    </a:lnTo>
                    <a:lnTo>
                      <a:pt x="93" y="9"/>
                    </a:lnTo>
                    <a:lnTo>
                      <a:pt x="92" y="8"/>
                    </a:lnTo>
                    <a:lnTo>
                      <a:pt x="87" y="9"/>
                    </a:lnTo>
                    <a:lnTo>
                      <a:pt x="82" y="9"/>
                    </a:lnTo>
                    <a:lnTo>
                      <a:pt x="72" y="8"/>
                    </a:lnTo>
                    <a:lnTo>
                      <a:pt x="64" y="7"/>
                    </a:lnTo>
                    <a:lnTo>
                      <a:pt x="61"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7" name="Group 74"/>
            <p:cNvGrpSpPr>
              <a:grpSpLocks/>
            </p:cNvGrpSpPr>
            <p:nvPr/>
          </p:nvGrpSpPr>
          <p:grpSpPr bwMode="auto">
            <a:xfrm>
              <a:off x="313" y="262"/>
              <a:ext cx="226" cy="120"/>
              <a:chOff x="313" y="262"/>
              <a:chExt cx="226" cy="120"/>
            </a:xfrm>
          </p:grpSpPr>
          <p:sp>
            <p:nvSpPr>
              <p:cNvPr id="177" name="Freeform 75"/>
              <p:cNvSpPr>
                <a:spLocks/>
              </p:cNvSpPr>
              <p:nvPr/>
            </p:nvSpPr>
            <p:spPr bwMode="auto">
              <a:xfrm>
                <a:off x="313" y="262"/>
                <a:ext cx="225" cy="119"/>
              </a:xfrm>
              <a:custGeom>
                <a:avLst/>
                <a:gdLst>
                  <a:gd name="T0" fmla="*/ 86 w 225"/>
                  <a:gd name="T1" fmla="*/ 24 h 119"/>
                  <a:gd name="T2" fmla="*/ 89 w 225"/>
                  <a:gd name="T3" fmla="*/ 5 h 119"/>
                  <a:gd name="T4" fmla="*/ 144 w 225"/>
                  <a:gd name="T5" fmla="*/ 11 h 119"/>
                  <a:gd name="T6" fmla="*/ 180 w 225"/>
                  <a:gd name="T7" fmla="*/ 4 h 119"/>
                  <a:gd name="T8" fmla="*/ 217 w 225"/>
                  <a:gd name="T9" fmla="*/ 0 h 119"/>
                  <a:gd name="T10" fmla="*/ 214 w 225"/>
                  <a:gd name="T11" fmla="*/ 9 h 119"/>
                  <a:gd name="T12" fmla="*/ 177 w 225"/>
                  <a:gd name="T13" fmla="*/ 14 h 119"/>
                  <a:gd name="T14" fmla="*/ 117 w 225"/>
                  <a:gd name="T15" fmla="*/ 24 h 119"/>
                  <a:gd name="T16" fmla="*/ 176 w 225"/>
                  <a:gd name="T17" fmla="*/ 17 h 119"/>
                  <a:gd name="T18" fmla="*/ 219 w 225"/>
                  <a:gd name="T19" fmla="*/ 13 h 119"/>
                  <a:gd name="T20" fmla="*/ 207 w 225"/>
                  <a:gd name="T21" fmla="*/ 22 h 119"/>
                  <a:gd name="T22" fmla="*/ 122 w 225"/>
                  <a:gd name="T23" fmla="*/ 30 h 119"/>
                  <a:gd name="T24" fmla="*/ 199 w 225"/>
                  <a:gd name="T25" fmla="*/ 24 h 119"/>
                  <a:gd name="T26" fmla="*/ 214 w 225"/>
                  <a:gd name="T27" fmla="*/ 27 h 119"/>
                  <a:gd name="T28" fmla="*/ 197 w 225"/>
                  <a:gd name="T29" fmla="*/ 33 h 119"/>
                  <a:gd name="T30" fmla="*/ 151 w 225"/>
                  <a:gd name="T31" fmla="*/ 33 h 119"/>
                  <a:gd name="T32" fmla="*/ 131 w 225"/>
                  <a:gd name="T33" fmla="*/ 35 h 119"/>
                  <a:gd name="T34" fmla="*/ 193 w 225"/>
                  <a:gd name="T35" fmla="*/ 35 h 119"/>
                  <a:gd name="T36" fmla="*/ 201 w 225"/>
                  <a:gd name="T37" fmla="*/ 41 h 119"/>
                  <a:gd name="T38" fmla="*/ 167 w 225"/>
                  <a:gd name="T39" fmla="*/ 42 h 119"/>
                  <a:gd name="T40" fmla="*/ 140 w 225"/>
                  <a:gd name="T41" fmla="*/ 42 h 119"/>
                  <a:gd name="T42" fmla="*/ 185 w 225"/>
                  <a:gd name="T43" fmla="*/ 49 h 119"/>
                  <a:gd name="T44" fmla="*/ 187 w 225"/>
                  <a:gd name="T45" fmla="*/ 51 h 119"/>
                  <a:gd name="T46" fmla="*/ 124 w 225"/>
                  <a:gd name="T47" fmla="*/ 47 h 119"/>
                  <a:gd name="T48" fmla="*/ 161 w 225"/>
                  <a:gd name="T49" fmla="*/ 57 h 119"/>
                  <a:gd name="T50" fmla="*/ 126 w 225"/>
                  <a:gd name="T51" fmla="*/ 51 h 119"/>
                  <a:gd name="T52" fmla="*/ 151 w 225"/>
                  <a:gd name="T53" fmla="*/ 61 h 119"/>
                  <a:gd name="T54" fmla="*/ 144 w 225"/>
                  <a:gd name="T55" fmla="*/ 63 h 119"/>
                  <a:gd name="T56" fmla="*/ 141 w 225"/>
                  <a:gd name="T57" fmla="*/ 64 h 119"/>
                  <a:gd name="T58" fmla="*/ 126 w 225"/>
                  <a:gd name="T59" fmla="*/ 63 h 119"/>
                  <a:gd name="T60" fmla="*/ 132 w 225"/>
                  <a:gd name="T61" fmla="*/ 70 h 119"/>
                  <a:gd name="T62" fmla="*/ 129 w 225"/>
                  <a:gd name="T63" fmla="*/ 73 h 119"/>
                  <a:gd name="T64" fmla="*/ 122 w 225"/>
                  <a:gd name="T65" fmla="*/ 78 h 119"/>
                  <a:gd name="T66" fmla="*/ 117 w 225"/>
                  <a:gd name="T67" fmla="*/ 77 h 119"/>
                  <a:gd name="T68" fmla="*/ 108 w 225"/>
                  <a:gd name="T69" fmla="*/ 73 h 119"/>
                  <a:gd name="T70" fmla="*/ 101 w 225"/>
                  <a:gd name="T71" fmla="*/ 79 h 119"/>
                  <a:gd name="T72" fmla="*/ 111 w 225"/>
                  <a:gd name="T73" fmla="*/ 88 h 119"/>
                  <a:gd name="T74" fmla="*/ 104 w 225"/>
                  <a:gd name="T75" fmla="*/ 91 h 119"/>
                  <a:gd name="T76" fmla="*/ 100 w 225"/>
                  <a:gd name="T77" fmla="*/ 95 h 119"/>
                  <a:gd name="T78" fmla="*/ 93 w 225"/>
                  <a:gd name="T79" fmla="*/ 99 h 119"/>
                  <a:gd name="T80" fmla="*/ 85 w 225"/>
                  <a:gd name="T81" fmla="*/ 98 h 119"/>
                  <a:gd name="T82" fmla="*/ 79 w 225"/>
                  <a:gd name="T83" fmla="*/ 103 h 119"/>
                  <a:gd name="T84" fmla="*/ 74 w 225"/>
                  <a:gd name="T85" fmla="*/ 102 h 119"/>
                  <a:gd name="T86" fmla="*/ 70 w 225"/>
                  <a:gd name="T87" fmla="*/ 107 h 119"/>
                  <a:gd name="T88" fmla="*/ 60 w 225"/>
                  <a:gd name="T89" fmla="*/ 105 h 119"/>
                  <a:gd name="T90" fmla="*/ 57 w 225"/>
                  <a:gd name="T91" fmla="*/ 110 h 119"/>
                  <a:gd name="T92" fmla="*/ 51 w 225"/>
                  <a:gd name="T93" fmla="*/ 108 h 119"/>
                  <a:gd name="T94" fmla="*/ 45 w 225"/>
                  <a:gd name="T95" fmla="*/ 113 h 119"/>
                  <a:gd name="T96" fmla="*/ 34 w 225"/>
                  <a:gd name="T97" fmla="*/ 109 h 119"/>
                  <a:gd name="T98" fmla="*/ 30 w 225"/>
                  <a:gd name="T99" fmla="*/ 116 h 119"/>
                  <a:gd name="T100" fmla="*/ 23 w 225"/>
                  <a:gd name="T101" fmla="*/ 112 h 119"/>
                  <a:gd name="T102" fmla="*/ 23 w 225"/>
                  <a:gd name="T103" fmla="*/ 115 h 119"/>
                  <a:gd name="T104" fmla="*/ 16 w 225"/>
                  <a:gd name="T105" fmla="*/ 118 h 119"/>
                  <a:gd name="T106" fmla="*/ 13 w 225"/>
                  <a:gd name="T107" fmla="*/ 116 h 119"/>
                  <a:gd name="T108" fmla="*/ 10 w 225"/>
                  <a:gd name="T109" fmla="*/ 115 h 119"/>
                  <a:gd name="T110" fmla="*/ 6 w 225"/>
                  <a:gd name="T111" fmla="*/ 98 h 119"/>
                  <a:gd name="T112" fmla="*/ 0 w 225"/>
                  <a:gd name="T113" fmla="*/ 91 h 119"/>
                  <a:gd name="T114" fmla="*/ 3 w 225"/>
                  <a:gd name="T115" fmla="*/ 83 h 119"/>
                  <a:gd name="T116" fmla="*/ 25 w 225"/>
                  <a:gd name="T117" fmla="*/ 66 h 119"/>
                  <a:gd name="T118" fmla="*/ 55 w 225"/>
                  <a:gd name="T119" fmla="*/ 47 h 119"/>
                  <a:gd name="T120" fmla="*/ 54 w 225"/>
                  <a:gd name="T121" fmla="*/ 37 h 1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5"/>
                  <a:gd name="T184" fmla="*/ 0 h 119"/>
                  <a:gd name="T185" fmla="*/ 225 w 225"/>
                  <a:gd name="T186" fmla="*/ 119 h 1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5" h="119">
                    <a:moveTo>
                      <a:pt x="53" y="35"/>
                    </a:moveTo>
                    <a:lnTo>
                      <a:pt x="71" y="34"/>
                    </a:lnTo>
                    <a:lnTo>
                      <a:pt x="86" y="24"/>
                    </a:lnTo>
                    <a:lnTo>
                      <a:pt x="84" y="13"/>
                    </a:lnTo>
                    <a:lnTo>
                      <a:pt x="77" y="8"/>
                    </a:lnTo>
                    <a:lnTo>
                      <a:pt x="89" y="5"/>
                    </a:lnTo>
                    <a:lnTo>
                      <a:pt x="179" y="3"/>
                    </a:lnTo>
                    <a:lnTo>
                      <a:pt x="169" y="7"/>
                    </a:lnTo>
                    <a:lnTo>
                      <a:pt x="144" y="11"/>
                    </a:lnTo>
                    <a:lnTo>
                      <a:pt x="107" y="13"/>
                    </a:lnTo>
                    <a:lnTo>
                      <a:pt x="145" y="12"/>
                    </a:lnTo>
                    <a:lnTo>
                      <a:pt x="180" y="4"/>
                    </a:lnTo>
                    <a:lnTo>
                      <a:pt x="199" y="2"/>
                    </a:lnTo>
                    <a:lnTo>
                      <a:pt x="208" y="1"/>
                    </a:lnTo>
                    <a:lnTo>
                      <a:pt x="217" y="0"/>
                    </a:lnTo>
                    <a:lnTo>
                      <a:pt x="222" y="1"/>
                    </a:lnTo>
                    <a:lnTo>
                      <a:pt x="224" y="10"/>
                    </a:lnTo>
                    <a:lnTo>
                      <a:pt x="214" y="9"/>
                    </a:lnTo>
                    <a:lnTo>
                      <a:pt x="204" y="9"/>
                    </a:lnTo>
                    <a:lnTo>
                      <a:pt x="191" y="12"/>
                    </a:lnTo>
                    <a:lnTo>
                      <a:pt x="177" y="14"/>
                    </a:lnTo>
                    <a:lnTo>
                      <a:pt x="161" y="18"/>
                    </a:lnTo>
                    <a:lnTo>
                      <a:pt x="143" y="22"/>
                    </a:lnTo>
                    <a:lnTo>
                      <a:pt x="117" y="24"/>
                    </a:lnTo>
                    <a:lnTo>
                      <a:pt x="136" y="24"/>
                    </a:lnTo>
                    <a:lnTo>
                      <a:pt x="149" y="22"/>
                    </a:lnTo>
                    <a:lnTo>
                      <a:pt x="176" y="17"/>
                    </a:lnTo>
                    <a:lnTo>
                      <a:pt x="202" y="13"/>
                    </a:lnTo>
                    <a:lnTo>
                      <a:pt x="213" y="11"/>
                    </a:lnTo>
                    <a:lnTo>
                      <a:pt x="219" y="13"/>
                    </a:lnTo>
                    <a:lnTo>
                      <a:pt x="221" y="18"/>
                    </a:lnTo>
                    <a:lnTo>
                      <a:pt x="216" y="22"/>
                    </a:lnTo>
                    <a:lnTo>
                      <a:pt x="207" y="22"/>
                    </a:lnTo>
                    <a:lnTo>
                      <a:pt x="183" y="24"/>
                    </a:lnTo>
                    <a:lnTo>
                      <a:pt x="153" y="27"/>
                    </a:lnTo>
                    <a:lnTo>
                      <a:pt x="122" y="30"/>
                    </a:lnTo>
                    <a:lnTo>
                      <a:pt x="157" y="28"/>
                    </a:lnTo>
                    <a:lnTo>
                      <a:pt x="186" y="25"/>
                    </a:lnTo>
                    <a:lnTo>
                      <a:pt x="199" y="24"/>
                    </a:lnTo>
                    <a:lnTo>
                      <a:pt x="209" y="24"/>
                    </a:lnTo>
                    <a:lnTo>
                      <a:pt x="213" y="24"/>
                    </a:lnTo>
                    <a:lnTo>
                      <a:pt x="214" y="27"/>
                    </a:lnTo>
                    <a:lnTo>
                      <a:pt x="212" y="30"/>
                    </a:lnTo>
                    <a:lnTo>
                      <a:pt x="207" y="33"/>
                    </a:lnTo>
                    <a:lnTo>
                      <a:pt x="197" y="33"/>
                    </a:lnTo>
                    <a:lnTo>
                      <a:pt x="185" y="33"/>
                    </a:lnTo>
                    <a:lnTo>
                      <a:pt x="172" y="32"/>
                    </a:lnTo>
                    <a:lnTo>
                      <a:pt x="151" y="33"/>
                    </a:lnTo>
                    <a:lnTo>
                      <a:pt x="140" y="33"/>
                    </a:lnTo>
                    <a:lnTo>
                      <a:pt x="124" y="35"/>
                    </a:lnTo>
                    <a:lnTo>
                      <a:pt x="131" y="35"/>
                    </a:lnTo>
                    <a:lnTo>
                      <a:pt x="147" y="36"/>
                    </a:lnTo>
                    <a:lnTo>
                      <a:pt x="171" y="35"/>
                    </a:lnTo>
                    <a:lnTo>
                      <a:pt x="193" y="35"/>
                    </a:lnTo>
                    <a:lnTo>
                      <a:pt x="201" y="36"/>
                    </a:lnTo>
                    <a:lnTo>
                      <a:pt x="203" y="36"/>
                    </a:lnTo>
                    <a:lnTo>
                      <a:pt x="201" y="41"/>
                    </a:lnTo>
                    <a:lnTo>
                      <a:pt x="196" y="44"/>
                    </a:lnTo>
                    <a:lnTo>
                      <a:pt x="186" y="45"/>
                    </a:lnTo>
                    <a:lnTo>
                      <a:pt x="167" y="42"/>
                    </a:lnTo>
                    <a:lnTo>
                      <a:pt x="124" y="40"/>
                    </a:lnTo>
                    <a:lnTo>
                      <a:pt x="134" y="41"/>
                    </a:lnTo>
                    <a:lnTo>
                      <a:pt x="140" y="42"/>
                    </a:lnTo>
                    <a:lnTo>
                      <a:pt x="159" y="44"/>
                    </a:lnTo>
                    <a:lnTo>
                      <a:pt x="178" y="47"/>
                    </a:lnTo>
                    <a:lnTo>
                      <a:pt x="185" y="49"/>
                    </a:lnTo>
                    <a:lnTo>
                      <a:pt x="186" y="49"/>
                    </a:lnTo>
                    <a:lnTo>
                      <a:pt x="187" y="50"/>
                    </a:lnTo>
                    <a:lnTo>
                      <a:pt x="187" y="51"/>
                    </a:lnTo>
                    <a:lnTo>
                      <a:pt x="173" y="52"/>
                    </a:lnTo>
                    <a:lnTo>
                      <a:pt x="156" y="52"/>
                    </a:lnTo>
                    <a:lnTo>
                      <a:pt x="124" y="47"/>
                    </a:lnTo>
                    <a:lnTo>
                      <a:pt x="147" y="52"/>
                    </a:lnTo>
                    <a:lnTo>
                      <a:pt x="157" y="56"/>
                    </a:lnTo>
                    <a:lnTo>
                      <a:pt x="161" y="57"/>
                    </a:lnTo>
                    <a:lnTo>
                      <a:pt x="164" y="60"/>
                    </a:lnTo>
                    <a:lnTo>
                      <a:pt x="154" y="57"/>
                    </a:lnTo>
                    <a:lnTo>
                      <a:pt x="126" y="51"/>
                    </a:lnTo>
                    <a:lnTo>
                      <a:pt x="146" y="56"/>
                    </a:lnTo>
                    <a:lnTo>
                      <a:pt x="147" y="58"/>
                    </a:lnTo>
                    <a:lnTo>
                      <a:pt x="151" y="61"/>
                    </a:lnTo>
                    <a:lnTo>
                      <a:pt x="127" y="55"/>
                    </a:lnTo>
                    <a:lnTo>
                      <a:pt x="145" y="62"/>
                    </a:lnTo>
                    <a:lnTo>
                      <a:pt x="144" y="63"/>
                    </a:lnTo>
                    <a:lnTo>
                      <a:pt x="128" y="60"/>
                    </a:lnTo>
                    <a:lnTo>
                      <a:pt x="139" y="64"/>
                    </a:lnTo>
                    <a:lnTo>
                      <a:pt x="141" y="64"/>
                    </a:lnTo>
                    <a:lnTo>
                      <a:pt x="142" y="65"/>
                    </a:lnTo>
                    <a:lnTo>
                      <a:pt x="135" y="67"/>
                    </a:lnTo>
                    <a:lnTo>
                      <a:pt x="126" y="63"/>
                    </a:lnTo>
                    <a:lnTo>
                      <a:pt x="133" y="69"/>
                    </a:lnTo>
                    <a:lnTo>
                      <a:pt x="131" y="69"/>
                    </a:lnTo>
                    <a:lnTo>
                      <a:pt x="132" y="70"/>
                    </a:lnTo>
                    <a:lnTo>
                      <a:pt x="130" y="72"/>
                    </a:lnTo>
                    <a:lnTo>
                      <a:pt x="121" y="65"/>
                    </a:lnTo>
                    <a:lnTo>
                      <a:pt x="129" y="73"/>
                    </a:lnTo>
                    <a:lnTo>
                      <a:pt x="124" y="76"/>
                    </a:lnTo>
                    <a:lnTo>
                      <a:pt x="117" y="67"/>
                    </a:lnTo>
                    <a:lnTo>
                      <a:pt x="122" y="78"/>
                    </a:lnTo>
                    <a:lnTo>
                      <a:pt x="121" y="78"/>
                    </a:lnTo>
                    <a:lnTo>
                      <a:pt x="119" y="79"/>
                    </a:lnTo>
                    <a:lnTo>
                      <a:pt x="117" y="77"/>
                    </a:lnTo>
                    <a:lnTo>
                      <a:pt x="113" y="69"/>
                    </a:lnTo>
                    <a:lnTo>
                      <a:pt x="117" y="83"/>
                    </a:lnTo>
                    <a:lnTo>
                      <a:pt x="108" y="73"/>
                    </a:lnTo>
                    <a:lnTo>
                      <a:pt x="114" y="86"/>
                    </a:lnTo>
                    <a:lnTo>
                      <a:pt x="108" y="82"/>
                    </a:lnTo>
                    <a:lnTo>
                      <a:pt x="101" y="79"/>
                    </a:lnTo>
                    <a:lnTo>
                      <a:pt x="100" y="80"/>
                    </a:lnTo>
                    <a:lnTo>
                      <a:pt x="101" y="81"/>
                    </a:lnTo>
                    <a:lnTo>
                      <a:pt x="111" y="88"/>
                    </a:lnTo>
                    <a:lnTo>
                      <a:pt x="110" y="90"/>
                    </a:lnTo>
                    <a:lnTo>
                      <a:pt x="97" y="84"/>
                    </a:lnTo>
                    <a:lnTo>
                      <a:pt x="104" y="91"/>
                    </a:lnTo>
                    <a:lnTo>
                      <a:pt x="102" y="93"/>
                    </a:lnTo>
                    <a:lnTo>
                      <a:pt x="97" y="88"/>
                    </a:lnTo>
                    <a:lnTo>
                      <a:pt x="100" y="95"/>
                    </a:lnTo>
                    <a:lnTo>
                      <a:pt x="92" y="91"/>
                    </a:lnTo>
                    <a:lnTo>
                      <a:pt x="95" y="97"/>
                    </a:lnTo>
                    <a:lnTo>
                      <a:pt x="93" y="99"/>
                    </a:lnTo>
                    <a:lnTo>
                      <a:pt x="88" y="92"/>
                    </a:lnTo>
                    <a:lnTo>
                      <a:pt x="91" y="101"/>
                    </a:lnTo>
                    <a:lnTo>
                      <a:pt x="85" y="98"/>
                    </a:lnTo>
                    <a:lnTo>
                      <a:pt x="86" y="102"/>
                    </a:lnTo>
                    <a:lnTo>
                      <a:pt x="79" y="97"/>
                    </a:lnTo>
                    <a:lnTo>
                      <a:pt x="79" y="103"/>
                    </a:lnTo>
                    <a:lnTo>
                      <a:pt x="74" y="100"/>
                    </a:lnTo>
                    <a:lnTo>
                      <a:pt x="74" y="101"/>
                    </a:lnTo>
                    <a:lnTo>
                      <a:pt x="74" y="102"/>
                    </a:lnTo>
                    <a:lnTo>
                      <a:pt x="74" y="105"/>
                    </a:lnTo>
                    <a:lnTo>
                      <a:pt x="70" y="101"/>
                    </a:lnTo>
                    <a:lnTo>
                      <a:pt x="70" y="107"/>
                    </a:lnTo>
                    <a:lnTo>
                      <a:pt x="63" y="103"/>
                    </a:lnTo>
                    <a:lnTo>
                      <a:pt x="64" y="107"/>
                    </a:lnTo>
                    <a:lnTo>
                      <a:pt x="60" y="105"/>
                    </a:lnTo>
                    <a:lnTo>
                      <a:pt x="61" y="109"/>
                    </a:lnTo>
                    <a:lnTo>
                      <a:pt x="56" y="105"/>
                    </a:lnTo>
                    <a:lnTo>
                      <a:pt x="57" y="110"/>
                    </a:lnTo>
                    <a:lnTo>
                      <a:pt x="54" y="107"/>
                    </a:lnTo>
                    <a:lnTo>
                      <a:pt x="50" y="105"/>
                    </a:lnTo>
                    <a:lnTo>
                      <a:pt x="51" y="108"/>
                    </a:lnTo>
                    <a:lnTo>
                      <a:pt x="51" y="112"/>
                    </a:lnTo>
                    <a:lnTo>
                      <a:pt x="45" y="106"/>
                    </a:lnTo>
                    <a:lnTo>
                      <a:pt x="45" y="113"/>
                    </a:lnTo>
                    <a:lnTo>
                      <a:pt x="39" y="107"/>
                    </a:lnTo>
                    <a:lnTo>
                      <a:pt x="39" y="114"/>
                    </a:lnTo>
                    <a:lnTo>
                      <a:pt x="34" y="109"/>
                    </a:lnTo>
                    <a:lnTo>
                      <a:pt x="34" y="115"/>
                    </a:lnTo>
                    <a:lnTo>
                      <a:pt x="31" y="112"/>
                    </a:lnTo>
                    <a:lnTo>
                      <a:pt x="30" y="116"/>
                    </a:lnTo>
                    <a:lnTo>
                      <a:pt x="27" y="111"/>
                    </a:lnTo>
                    <a:lnTo>
                      <a:pt x="27" y="116"/>
                    </a:lnTo>
                    <a:lnTo>
                      <a:pt x="23" y="112"/>
                    </a:lnTo>
                    <a:lnTo>
                      <a:pt x="22" y="113"/>
                    </a:lnTo>
                    <a:lnTo>
                      <a:pt x="23" y="114"/>
                    </a:lnTo>
                    <a:lnTo>
                      <a:pt x="23" y="115"/>
                    </a:lnTo>
                    <a:lnTo>
                      <a:pt x="21" y="118"/>
                    </a:lnTo>
                    <a:lnTo>
                      <a:pt x="17" y="112"/>
                    </a:lnTo>
                    <a:lnTo>
                      <a:pt x="16" y="118"/>
                    </a:lnTo>
                    <a:lnTo>
                      <a:pt x="14" y="114"/>
                    </a:lnTo>
                    <a:lnTo>
                      <a:pt x="13" y="112"/>
                    </a:lnTo>
                    <a:lnTo>
                      <a:pt x="13" y="116"/>
                    </a:lnTo>
                    <a:lnTo>
                      <a:pt x="10" y="117"/>
                    </a:lnTo>
                    <a:lnTo>
                      <a:pt x="10" y="116"/>
                    </a:lnTo>
                    <a:lnTo>
                      <a:pt x="10" y="115"/>
                    </a:lnTo>
                    <a:lnTo>
                      <a:pt x="11" y="112"/>
                    </a:lnTo>
                    <a:lnTo>
                      <a:pt x="8" y="102"/>
                    </a:lnTo>
                    <a:lnTo>
                      <a:pt x="6" y="98"/>
                    </a:lnTo>
                    <a:lnTo>
                      <a:pt x="6" y="97"/>
                    </a:lnTo>
                    <a:lnTo>
                      <a:pt x="4" y="95"/>
                    </a:lnTo>
                    <a:lnTo>
                      <a:pt x="0" y="91"/>
                    </a:lnTo>
                    <a:lnTo>
                      <a:pt x="0" y="90"/>
                    </a:lnTo>
                    <a:lnTo>
                      <a:pt x="0" y="87"/>
                    </a:lnTo>
                    <a:lnTo>
                      <a:pt x="3" y="83"/>
                    </a:lnTo>
                    <a:lnTo>
                      <a:pt x="8" y="78"/>
                    </a:lnTo>
                    <a:lnTo>
                      <a:pt x="15" y="72"/>
                    </a:lnTo>
                    <a:lnTo>
                      <a:pt x="25" y="66"/>
                    </a:lnTo>
                    <a:lnTo>
                      <a:pt x="49" y="52"/>
                    </a:lnTo>
                    <a:lnTo>
                      <a:pt x="53" y="50"/>
                    </a:lnTo>
                    <a:lnTo>
                      <a:pt x="55" y="47"/>
                    </a:lnTo>
                    <a:lnTo>
                      <a:pt x="56" y="44"/>
                    </a:lnTo>
                    <a:lnTo>
                      <a:pt x="56" y="42"/>
                    </a:lnTo>
                    <a:lnTo>
                      <a:pt x="54" y="37"/>
                    </a:lnTo>
                    <a:lnTo>
                      <a:pt x="53" y="35"/>
                    </a:lnTo>
                  </a:path>
                </a:pathLst>
              </a:custGeom>
              <a:solidFill>
                <a:srgbClr val="714400"/>
              </a:solidFill>
              <a:ln w="12700" cap="rnd" cmpd="sng">
                <a:noFill/>
                <a:prstDash val="solid"/>
                <a:round/>
                <a:headEnd type="none" w="med" len="med"/>
                <a:tailEnd type="none" w="med" len="med"/>
              </a:ln>
            </p:spPr>
            <p:txBody>
              <a:bodyPr/>
              <a:lstStyle/>
              <a:p>
                <a:endParaRPr lang="en-US" dirty="0"/>
              </a:p>
            </p:txBody>
          </p:sp>
          <p:sp>
            <p:nvSpPr>
              <p:cNvPr id="178" name="Freeform 76"/>
              <p:cNvSpPr>
                <a:spLocks/>
              </p:cNvSpPr>
              <p:nvPr/>
            </p:nvSpPr>
            <p:spPr bwMode="auto">
              <a:xfrm>
                <a:off x="313" y="262"/>
                <a:ext cx="226" cy="120"/>
              </a:xfrm>
              <a:custGeom>
                <a:avLst/>
                <a:gdLst>
                  <a:gd name="T0" fmla="*/ 86 w 226"/>
                  <a:gd name="T1" fmla="*/ 25 h 120"/>
                  <a:gd name="T2" fmla="*/ 89 w 226"/>
                  <a:gd name="T3" fmla="*/ 5 h 120"/>
                  <a:gd name="T4" fmla="*/ 145 w 226"/>
                  <a:gd name="T5" fmla="*/ 11 h 120"/>
                  <a:gd name="T6" fmla="*/ 181 w 226"/>
                  <a:gd name="T7" fmla="*/ 4 h 120"/>
                  <a:gd name="T8" fmla="*/ 218 w 226"/>
                  <a:gd name="T9" fmla="*/ 0 h 120"/>
                  <a:gd name="T10" fmla="*/ 215 w 226"/>
                  <a:gd name="T11" fmla="*/ 9 h 120"/>
                  <a:gd name="T12" fmla="*/ 177 w 226"/>
                  <a:gd name="T13" fmla="*/ 14 h 120"/>
                  <a:gd name="T14" fmla="*/ 117 w 226"/>
                  <a:gd name="T15" fmla="*/ 25 h 120"/>
                  <a:gd name="T16" fmla="*/ 176 w 226"/>
                  <a:gd name="T17" fmla="*/ 17 h 120"/>
                  <a:gd name="T18" fmla="*/ 220 w 226"/>
                  <a:gd name="T19" fmla="*/ 13 h 120"/>
                  <a:gd name="T20" fmla="*/ 208 w 226"/>
                  <a:gd name="T21" fmla="*/ 22 h 120"/>
                  <a:gd name="T22" fmla="*/ 122 w 226"/>
                  <a:gd name="T23" fmla="*/ 30 h 120"/>
                  <a:gd name="T24" fmla="*/ 200 w 226"/>
                  <a:gd name="T25" fmla="*/ 24 h 120"/>
                  <a:gd name="T26" fmla="*/ 215 w 226"/>
                  <a:gd name="T27" fmla="*/ 27 h 120"/>
                  <a:gd name="T28" fmla="*/ 198 w 226"/>
                  <a:gd name="T29" fmla="*/ 33 h 120"/>
                  <a:gd name="T30" fmla="*/ 151 w 226"/>
                  <a:gd name="T31" fmla="*/ 33 h 120"/>
                  <a:gd name="T32" fmla="*/ 132 w 226"/>
                  <a:gd name="T33" fmla="*/ 36 h 120"/>
                  <a:gd name="T34" fmla="*/ 194 w 226"/>
                  <a:gd name="T35" fmla="*/ 36 h 120"/>
                  <a:gd name="T36" fmla="*/ 202 w 226"/>
                  <a:gd name="T37" fmla="*/ 41 h 120"/>
                  <a:gd name="T38" fmla="*/ 168 w 226"/>
                  <a:gd name="T39" fmla="*/ 43 h 120"/>
                  <a:gd name="T40" fmla="*/ 141 w 226"/>
                  <a:gd name="T41" fmla="*/ 42 h 120"/>
                  <a:gd name="T42" fmla="*/ 185 w 226"/>
                  <a:gd name="T43" fmla="*/ 49 h 120"/>
                  <a:gd name="T44" fmla="*/ 188 w 226"/>
                  <a:gd name="T45" fmla="*/ 51 h 120"/>
                  <a:gd name="T46" fmla="*/ 125 w 226"/>
                  <a:gd name="T47" fmla="*/ 48 h 120"/>
                  <a:gd name="T48" fmla="*/ 161 w 226"/>
                  <a:gd name="T49" fmla="*/ 58 h 120"/>
                  <a:gd name="T50" fmla="*/ 126 w 226"/>
                  <a:gd name="T51" fmla="*/ 51 h 120"/>
                  <a:gd name="T52" fmla="*/ 152 w 226"/>
                  <a:gd name="T53" fmla="*/ 61 h 120"/>
                  <a:gd name="T54" fmla="*/ 145 w 226"/>
                  <a:gd name="T55" fmla="*/ 64 h 120"/>
                  <a:gd name="T56" fmla="*/ 142 w 226"/>
                  <a:gd name="T57" fmla="*/ 65 h 120"/>
                  <a:gd name="T58" fmla="*/ 126 w 226"/>
                  <a:gd name="T59" fmla="*/ 63 h 120"/>
                  <a:gd name="T60" fmla="*/ 133 w 226"/>
                  <a:gd name="T61" fmla="*/ 71 h 120"/>
                  <a:gd name="T62" fmla="*/ 129 w 226"/>
                  <a:gd name="T63" fmla="*/ 74 h 120"/>
                  <a:gd name="T64" fmla="*/ 122 w 226"/>
                  <a:gd name="T65" fmla="*/ 78 h 120"/>
                  <a:gd name="T66" fmla="*/ 117 w 226"/>
                  <a:gd name="T67" fmla="*/ 78 h 120"/>
                  <a:gd name="T68" fmla="*/ 109 w 226"/>
                  <a:gd name="T69" fmla="*/ 74 h 120"/>
                  <a:gd name="T70" fmla="*/ 102 w 226"/>
                  <a:gd name="T71" fmla="*/ 80 h 120"/>
                  <a:gd name="T72" fmla="*/ 112 w 226"/>
                  <a:gd name="T73" fmla="*/ 89 h 120"/>
                  <a:gd name="T74" fmla="*/ 104 w 226"/>
                  <a:gd name="T75" fmla="*/ 92 h 120"/>
                  <a:gd name="T76" fmla="*/ 100 w 226"/>
                  <a:gd name="T77" fmla="*/ 96 h 120"/>
                  <a:gd name="T78" fmla="*/ 94 w 226"/>
                  <a:gd name="T79" fmla="*/ 100 h 120"/>
                  <a:gd name="T80" fmla="*/ 85 w 226"/>
                  <a:gd name="T81" fmla="*/ 99 h 120"/>
                  <a:gd name="T82" fmla="*/ 80 w 226"/>
                  <a:gd name="T83" fmla="*/ 104 h 120"/>
                  <a:gd name="T84" fmla="*/ 75 w 226"/>
                  <a:gd name="T85" fmla="*/ 102 h 120"/>
                  <a:gd name="T86" fmla="*/ 70 w 226"/>
                  <a:gd name="T87" fmla="*/ 108 h 120"/>
                  <a:gd name="T88" fmla="*/ 61 w 226"/>
                  <a:gd name="T89" fmla="*/ 106 h 120"/>
                  <a:gd name="T90" fmla="*/ 57 w 226"/>
                  <a:gd name="T91" fmla="*/ 111 h 120"/>
                  <a:gd name="T92" fmla="*/ 51 w 226"/>
                  <a:gd name="T93" fmla="*/ 109 h 120"/>
                  <a:gd name="T94" fmla="*/ 45 w 226"/>
                  <a:gd name="T95" fmla="*/ 114 h 120"/>
                  <a:gd name="T96" fmla="*/ 34 w 226"/>
                  <a:gd name="T97" fmla="*/ 110 h 120"/>
                  <a:gd name="T98" fmla="*/ 30 w 226"/>
                  <a:gd name="T99" fmla="*/ 117 h 120"/>
                  <a:gd name="T100" fmla="*/ 23 w 226"/>
                  <a:gd name="T101" fmla="*/ 113 h 120"/>
                  <a:gd name="T102" fmla="*/ 23 w 226"/>
                  <a:gd name="T103" fmla="*/ 116 h 120"/>
                  <a:gd name="T104" fmla="*/ 16 w 226"/>
                  <a:gd name="T105" fmla="*/ 119 h 120"/>
                  <a:gd name="T106" fmla="*/ 13 w 226"/>
                  <a:gd name="T107" fmla="*/ 117 h 120"/>
                  <a:gd name="T108" fmla="*/ 10 w 226"/>
                  <a:gd name="T109" fmla="*/ 116 h 120"/>
                  <a:gd name="T110" fmla="*/ 6 w 226"/>
                  <a:gd name="T111" fmla="*/ 99 h 120"/>
                  <a:gd name="T112" fmla="*/ 0 w 226"/>
                  <a:gd name="T113" fmla="*/ 92 h 120"/>
                  <a:gd name="T114" fmla="*/ 3 w 226"/>
                  <a:gd name="T115" fmla="*/ 84 h 120"/>
                  <a:gd name="T116" fmla="*/ 25 w 226"/>
                  <a:gd name="T117" fmla="*/ 67 h 120"/>
                  <a:gd name="T118" fmla="*/ 55 w 226"/>
                  <a:gd name="T119" fmla="*/ 47 h 120"/>
                  <a:gd name="T120" fmla="*/ 55 w 226"/>
                  <a:gd name="T121" fmla="*/ 38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6"/>
                  <a:gd name="T184" fmla="*/ 0 h 120"/>
                  <a:gd name="T185" fmla="*/ 226 w 226"/>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6" h="120">
                    <a:moveTo>
                      <a:pt x="53" y="35"/>
                    </a:moveTo>
                    <a:lnTo>
                      <a:pt x="71" y="35"/>
                    </a:lnTo>
                    <a:lnTo>
                      <a:pt x="86" y="25"/>
                    </a:lnTo>
                    <a:lnTo>
                      <a:pt x="84" y="13"/>
                    </a:lnTo>
                    <a:lnTo>
                      <a:pt x="78" y="8"/>
                    </a:lnTo>
                    <a:lnTo>
                      <a:pt x="89" y="5"/>
                    </a:lnTo>
                    <a:lnTo>
                      <a:pt x="180" y="3"/>
                    </a:lnTo>
                    <a:lnTo>
                      <a:pt x="170" y="7"/>
                    </a:lnTo>
                    <a:lnTo>
                      <a:pt x="145" y="11"/>
                    </a:lnTo>
                    <a:lnTo>
                      <a:pt x="107" y="13"/>
                    </a:lnTo>
                    <a:lnTo>
                      <a:pt x="146" y="12"/>
                    </a:lnTo>
                    <a:lnTo>
                      <a:pt x="181" y="4"/>
                    </a:lnTo>
                    <a:lnTo>
                      <a:pt x="199" y="2"/>
                    </a:lnTo>
                    <a:lnTo>
                      <a:pt x="209" y="1"/>
                    </a:lnTo>
                    <a:lnTo>
                      <a:pt x="218" y="0"/>
                    </a:lnTo>
                    <a:lnTo>
                      <a:pt x="223" y="1"/>
                    </a:lnTo>
                    <a:lnTo>
                      <a:pt x="225" y="10"/>
                    </a:lnTo>
                    <a:lnTo>
                      <a:pt x="215" y="9"/>
                    </a:lnTo>
                    <a:lnTo>
                      <a:pt x="205" y="9"/>
                    </a:lnTo>
                    <a:lnTo>
                      <a:pt x="192" y="12"/>
                    </a:lnTo>
                    <a:lnTo>
                      <a:pt x="177" y="14"/>
                    </a:lnTo>
                    <a:lnTo>
                      <a:pt x="162" y="18"/>
                    </a:lnTo>
                    <a:lnTo>
                      <a:pt x="144" y="22"/>
                    </a:lnTo>
                    <a:lnTo>
                      <a:pt x="117" y="25"/>
                    </a:lnTo>
                    <a:lnTo>
                      <a:pt x="136" y="24"/>
                    </a:lnTo>
                    <a:lnTo>
                      <a:pt x="150" y="22"/>
                    </a:lnTo>
                    <a:lnTo>
                      <a:pt x="176" y="17"/>
                    </a:lnTo>
                    <a:lnTo>
                      <a:pt x="203" y="13"/>
                    </a:lnTo>
                    <a:lnTo>
                      <a:pt x="214" y="12"/>
                    </a:lnTo>
                    <a:lnTo>
                      <a:pt x="220" y="13"/>
                    </a:lnTo>
                    <a:lnTo>
                      <a:pt x="222" y="18"/>
                    </a:lnTo>
                    <a:lnTo>
                      <a:pt x="217" y="22"/>
                    </a:lnTo>
                    <a:lnTo>
                      <a:pt x="208" y="22"/>
                    </a:lnTo>
                    <a:lnTo>
                      <a:pt x="184" y="24"/>
                    </a:lnTo>
                    <a:lnTo>
                      <a:pt x="154" y="27"/>
                    </a:lnTo>
                    <a:lnTo>
                      <a:pt x="122" y="30"/>
                    </a:lnTo>
                    <a:lnTo>
                      <a:pt x="157" y="28"/>
                    </a:lnTo>
                    <a:lnTo>
                      <a:pt x="186" y="25"/>
                    </a:lnTo>
                    <a:lnTo>
                      <a:pt x="200" y="24"/>
                    </a:lnTo>
                    <a:lnTo>
                      <a:pt x="210" y="24"/>
                    </a:lnTo>
                    <a:lnTo>
                      <a:pt x="214" y="25"/>
                    </a:lnTo>
                    <a:lnTo>
                      <a:pt x="215" y="27"/>
                    </a:lnTo>
                    <a:lnTo>
                      <a:pt x="213" y="30"/>
                    </a:lnTo>
                    <a:lnTo>
                      <a:pt x="208" y="33"/>
                    </a:lnTo>
                    <a:lnTo>
                      <a:pt x="198" y="33"/>
                    </a:lnTo>
                    <a:lnTo>
                      <a:pt x="186" y="33"/>
                    </a:lnTo>
                    <a:lnTo>
                      <a:pt x="173" y="32"/>
                    </a:lnTo>
                    <a:lnTo>
                      <a:pt x="151" y="33"/>
                    </a:lnTo>
                    <a:lnTo>
                      <a:pt x="141" y="34"/>
                    </a:lnTo>
                    <a:lnTo>
                      <a:pt x="124" y="35"/>
                    </a:lnTo>
                    <a:lnTo>
                      <a:pt x="132" y="36"/>
                    </a:lnTo>
                    <a:lnTo>
                      <a:pt x="148" y="36"/>
                    </a:lnTo>
                    <a:lnTo>
                      <a:pt x="172" y="36"/>
                    </a:lnTo>
                    <a:lnTo>
                      <a:pt x="194" y="36"/>
                    </a:lnTo>
                    <a:lnTo>
                      <a:pt x="201" y="36"/>
                    </a:lnTo>
                    <a:lnTo>
                      <a:pt x="204" y="37"/>
                    </a:lnTo>
                    <a:lnTo>
                      <a:pt x="202" y="41"/>
                    </a:lnTo>
                    <a:lnTo>
                      <a:pt x="197" y="44"/>
                    </a:lnTo>
                    <a:lnTo>
                      <a:pt x="187" y="45"/>
                    </a:lnTo>
                    <a:lnTo>
                      <a:pt x="168" y="43"/>
                    </a:lnTo>
                    <a:lnTo>
                      <a:pt x="125" y="41"/>
                    </a:lnTo>
                    <a:lnTo>
                      <a:pt x="135" y="41"/>
                    </a:lnTo>
                    <a:lnTo>
                      <a:pt x="141" y="42"/>
                    </a:lnTo>
                    <a:lnTo>
                      <a:pt x="160" y="45"/>
                    </a:lnTo>
                    <a:lnTo>
                      <a:pt x="179" y="47"/>
                    </a:lnTo>
                    <a:lnTo>
                      <a:pt x="185" y="49"/>
                    </a:lnTo>
                    <a:lnTo>
                      <a:pt x="187" y="50"/>
                    </a:lnTo>
                    <a:lnTo>
                      <a:pt x="188" y="50"/>
                    </a:lnTo>
                    <a:lnTo>
                      <a:pt x="188" y="51"/>
                    </a:lnTo>
                    <a:lnTo>
                      <a:pt x="174" y="52"/>
                    </a:lnTo>
                    <a:lnTo>
                      <a:pt x="157" y="52"/>
                    </a:lnTo>
                    <a:lnTo>
                      <a:pt x="125" y="48"/>
                    </a:lnTo>
                    <a:lnTo>
                      <a:pt x="147" y="53"/>
                    </a:lnTo>
                    <a:lnTo>
                      <a:pt x="158" y="56"/>
                    </a:lnTo>
                    <a:lnTo>
                      <a:pt x="161" y="58"/>
                    </a:lnTo>
                    <a:lnTo>
                      <a:pt x="165" y="60"/>
                    </a:lnTo>
                    <a:lnTo>
                      <a:pt x="155" y="58"/>
                    </a:lnTo>
                    <a:lnTo>
                      <a:pt x="126" y="51"/>
                    </a:lnTo>
                    <a:lnTo>
                      <a:pt x="147" y="57"/>
                    </a:lnTo>
                    <a:lnTo>
                      <a:pt x="148" y="58"/>
                    </a:lnTo>
                    <a:lnTo>
                      <a:pt x="152" y="61"/>
                    </a:lnTo>
                    <a:lnTo>
                      <a:pt x="128" y="56"/>
                    </a:lnTo>
                    <a:lnTo>
                      <a:pt x="145" y="62"/>
                    </a:lnTo>
                    <a:lnTo>
                      <a:pt x="145" y="64"/>
                    </a:lnTo>
                    <a:lnTo>
                      <a:pt x="128" y="60"/>
                    </a:lnTo>
                    <a:lnTo>
                      <a:pt x="140" y="64"/>
                    </a:lnTo>
                    <a:lnTo>
                      <a:pt x="142" y="65"/>
                    </a:lnTo>
                    <a:lnTo>
                      <a:pt x="142" y="66"/>
                    </a:lnTo>
                    <a:lnTo>
                      <a:pt x="136" y="68"/>
                    </a:lnTo>
                    <a:lnTo>
                      <a:pt x="126" y="63"/>
                    </a:lnTo>
                    <a:lnTo>
                      <a:pt x="134" y="70"/>
                    </a:lnTo>
                    <a:lnTo>
                      <a:pt x="132" y="70"/>
                    </a:lnTo>
                    <a:lnTo>
                      <a:pt x="133" y="71"/>
                    </a:lnTo>
                    <a:lnTo>
                      <a:pt x="131" y="72"/>
                    </a:lnTo>
                    <a:lnTo>
                      <a:pt x="121" y="66"/>
                    </a:lnTo>
                    <a:lnTo>
                      <a:pt x="129" y="74"/>
                    </a:lnTo>
                    <a:lnTo>
                      <a:pt x="124" y="77"/>
                    </a:lnTo>
                    <a:lnTo>
                      <a:pt x="118" y="68"/>
                    </a:lnTo>
                    <a:lnTo>
                      <a:pt x="122" y="78"/>
                    </a:lnTo>
                    <a:lnTo>
                      <a:pt x="121" y="78"/>
                    </a:lnTo>
                    <a:lnTo>
                      <a:pt x="119" y="80"/>
                    </a:lnTo>
                    <a:lnTo>
                      <a:pt x="117" y="78"/>
                    </a:lnTo>
                    <a:lnTo>
                      <a:pt x="113" y="70"/>
                    </a:lnTo>
                    <a:lnTo>
                      <a:pt x="117" y="84"/>
                    </a:lnTo>
                    <a:lnTo>
                      <a:pt x="109" y="74"/>
                    </a:lnTo>
                    <a:lnTo>
                      <a:pt x="115" y="86"/>
                    </a:lnTo>
                    <a:lnTo>
                      <a:pt x="108" y="82"/>
                    </a:lnTo>
                    <a:lnTo>
                      <a:pt x="102" y="80"/>
                    </a:lnTo>
                    <a:lnTo>
                      <a:pt x="101" y="81"/>
                    </a:lnTo>
                    <a:lnTo>
                      <a:pt x="102" y="82"/>
                    </a:lnTo>
                    <a:lnTo>
                      <a:pt x="112" y="89"/>
                    </a:lnTo>
                    <a:lnTo>
                      <a:pt x="110" y="91"/>
                    </a:lnTo>
                    <a:lnTo>
                      <a:pt x="97" y="85"/>
                    </a:lnTo>
                    <a:lnTo>
                      <a:pt x="104" y="92"/>
                    </a:lnTo>
                    <a:lnTo>
                      <a:pt x="103" y="94"/>
                    </a:lnTo>
                    <a:lnTo>
                      <a:pt x="97" y="89"/>
                    </a:lnTo>
                    <a:lnTo>
                      <a:pt x="100" y="96"/>
                    </a:lnTo>
                    <a:lnTo>
                      <a:pt x="93" y="92"/>
                    </a:lnTo>
                    <a:lnTo>
                      <a:pt x="95" y="98"/>
                    </a:lnTo>
                    <a:lnTo>
                      <a:pt x="94" y="100"/>
                    </a:lnTo>
                    <a:lnTo>
                      <a:pt x="88" y="92"/>
                    </a:lnTo>
                    <a:lnTo>
                      <a:pt x="91" y="102"/>
                    </a:lnTo>
                    <a:lnTo>
                      <a:pt x="85" y="99"/>
                    </a:lnTo>
                    <a:lnTo>
                      <a:pt x="86" y="103"/>
                    </a:lnTo>
                    <a:lnTo>
                      <a:pt x="80" y="98"/>
                    </a:lnTo>
                    <a:lnTo>
                      <a:pt x="80" y="104"/>
                    </a:lnTo>
                    <a:lnTo>
                      <a:pt x="75" y="101"/>
                    </a:lnTo>
                    <a:lnTo>
                      <a:pt x="75" y="102"/>
                    </a:lnTo>
                    <a:lnTo>
                      <a:pt x="75" y="106"/>
                    </a:lnTo>
                    <a:lnTo>
                      <a:pt x="70" y="102"/>
                    </a:lnTo>
                    <a:lnTo>
                      <a:pt x="70" y="108"/>
                    </a:lnTo>
                    <a:lnTo>
                      <a:pt x="64" y="104"/>
                    </a:lnTo>
                    <a:lnTo>
                      <a:pt x="64" y="108"/>
                    </a:lnTo>
                    <a:lnTo>
                      <a:pt x="61" y="106"/>
                    </a:lnTo>
                    <a:lnTo>
                      <a:pt x="61" y="110"/>
                    </a:lnTo>
                    <a:lnTo>
                      <a:pt x="56" y="106"/>
                    </a:lnTo>
                    <a:lnTo>
                      <a:pt x="57" y="111"/>
                    </a:lnTo>
                    <a:lnTo>
                      <a:pt x="55" y="108"/>
                    </a:lnTo>
                    <a:lnTo>
                      <a:pt x="50" y="106"/>
                    </a:lnTo>
                    <a:lnTo>
                      <a:pt x="51" y="109"/>
                    </a:lnTo>
                    <a:lnTo>
                      <a:pt x="52" y="113"/>
                    </a:lnTo>
                    <a:lnTo>
                      <a:pt x="45" y="107"/>
                    </a:lnTo>
                    <a:lnTo>
                      <a:pt x="45" y="114"/>
                    </a:lnTo>
                    <a:lnTo>
                      <a:pt x="40" y="108"/>
                    </a:lnTo>
                    <a:lnTo>
                      <a:pt x="39" y="115"/>
                    </a:lnTo>
                    <a:lnTo>
                      <a:pt x="34" y="110"/>
                    </a:lnTo>
                    <a:lnTo>
                      <a:pt x="34" y="116"/>
                    </a:lnTo>
                    <a:lnTo>
                      <a:pt x="31" y="113"/>
                    </a:lnTo>
                    <a:lnTo>
                      <a:pt x="30" y="117"/>
                    </a:lnTo>
                    <a:lnTo>
                      <a:pt x="27" y="112"/>
                    </a:lnTo>
                    <a:lnTo>
                      <a:pt x="27" y="117"/>
                    </a:lnTo>
                    <a:lnTo>
                      <a:pt x="23" y="113"/>
                    </a:lnTo>
                    <a:lnTo>
                      <a:pt x="22" y="114"/>
                    </a:lnTo>
                    <a:lnTo>
                      <a:pt x="23" y="115"/>
                    </a:lnTo>
                    <a:lnTo>
                      <a:pt x="23" y="116"/>
                    </a:lnTo>
                    <a:lnTo>
                      <a:pt x="21" y="119"/>
                    </a:lnTo>
                    <a:lnTo>
                      <a:pt x="17" y="113"/>
                    </a:lnTo>
                    <a:lnTo>
                      <a:pt x="16" y="119"/>
                    </a:lnTo>
                    <a:lnTo>
                      <a:pt x="14" y="115"/>
                    </a:lnTo>
                    <a:lnTo>
                      <a:pt x="13" y="113"/>
                    </a:lnTo>
                    <a:lnTo>
                      <a:pt x="13" y="117"/>
                    </a:lnTo>
                    <a:lnTo>
                      <a:pt x="10" y="118"/>
                    </a:lnTo>
                    <a:lnTo>
                      <a:pt x="10" y="117"/>
                    </a:lnTo>
                    <a:lnTo>
                      <a:pt x="10" y="116"/>
                    </a:lnTo>
                    <a:lnTo>
                      <a:pt x="11" y="113"/>
                    </a:lnTo>
                    <a:lnTo>
                      <a:pt x="8" y="103"/>
                    </a:lnTo>
                    <a:lnTo>
                      <a:pt x="6" y="99"/>
                    </a:lnTo>
                    <a:lnTo>
                      <a:pt x="6" y="98"/>
                    </a:lnTo>
                    <a:lnTo>
                      <a:pt x="4" y="96"/>
                    </a:lnTo>
                    <a:lnTo>
                      <a:pt x="0" y="92"/>
                    </a:lnTo>
                    <a:lnTo>
                      <a:pt x="0" y="90"/>
                    </a:lnTo>
                    <a:lnTo>
                      <a:pt x="0" y="88"/>
                    </a:lnTo>
                    <a:lnTo>
                      <a:pt x="3" y="84"/>
                    </a:lnTo>
                    <a:lnTo>
                      <a:pt x="8" y="78"/>
                    </a:lnTo>
                    <a:lnTo>
                      <a:pt x="15" y="73"/>
                    </a:lnTo>
                    <a:lnTo>
                      <a:pt x="25" y="67"/>
                    </a:lnTo>
                    <a:lnTo>
                      <a:pt x="49" y="53"/>
                    </a:lnTo>
                    <a:lnTo>
                      <a:pt x="53" y="50"/>
                    </a:lnTo>
                    <a:lnTo>
                      <a:pt x="55" y="47"/>
                    </a:lnTo>
                    <a:lnTo>
                      <a:pt x="56" y="45"/>
                    </a:lnTo>
                    <a:lnTo>
                      <a:pt x="56" y="42"/>
                    </a:lnTo>
                    <a:lnTo>
                      <a:pt x="55" y="38"/>
                    </a:lnTo>
                    <a:lnTo>
                      <a:pt x="53" y="35"/>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68" name="Group 77"/>
            <p:cNvGrpSpPr>
              <a:grpSpLocks/>
            </p:cNvGrpSpPr>
            <p:nvPr/>
          </p:nvGrpSpPr>
          <p:grpSpPr bwMode="auto">
            <a:xfrm>
              <a:off x="313" y="290"/>
              <a:ext cx="115" cy="72"/>
              <a:chOff x="313" y="290"/>
              <a:chExt cx="115" cy="72"/>
            </a:xfrm>
          </p:grpSpPr>
          <p:sp>
            <p:nvSpPr>
              <p:cNvPr id="175" name="Freeform 78"/>
              <p:cNvSpPr>
                <a:spLocks/>
              </p:cNvSpPr>
              <p:nvPr/>
            </p:nvSpPr>
            <p:spPr bwMode="auto">
              <a:xfrm>
                <a:off x="313" y="290"/>
                <a:ext cx="114" cy="72"/>
              </a:xfrm>
              <a:custGeom>
                <a:avLst/>
                <a:gdLst>
                  <a:gd name="T0" fmla="*/ 88 w 114"/>
                  <a:gd name="T1" fmla="*/ 0 h 72"/>
                  <a:gd name="T2" fmla="*/ 97 w 114"/>
                  <a:gd name="T3" fmla="*/ 1 h 72"/>
                  <a:gd name="T4" fmla="*/ 78 w 114"/>
                  <a:gd name="T5" fmla="*/ 4 h 72"/>
                  <a:gd name="T6" fmla="*/ 107 w 114"/>
                  <a:gd name="T7" fmla="*/ 3 h 72"/>
                  <a:gd name="T8" fmla="*/ 96 w 114"/>
                  <a:gd name="T9" fmla="*/ 6 h 72"/>
                  <a:gd name="T10" fmla="*/ 106 w 114"/>
                  <a:gd name="T11" fmla="*/ 7 h 72"/>
                  <a:gd name="T12" fmla="*/ 101 w 114"/>
                  <a:gd name="T13" fmla="*/ 8 h 72"/>
                  <a:gd name="T14" fmla="*/ 113 w 114"/>
                  <a:gd name="T15" fmla="*/ 10 h 72"/>
                  <a:gd name="T16" fmla="*/ 97 w 114"/>
                  <a:gd name="T17" fmla="*/ 11 h 72"/>
                  <a:gd name="T18" fmla="*/ 111 w 114"/>
                  <a:gd name="T19" fmla="*/ 12 h 72"/>
                  <a:gd name="T20" fmla="*/ 73 w 114"/>
                  <a:gd name="T21" fmla="*/ 13 h 72"/>
                  <a:gd name="T22" fmla="*/ 103 w 114"/>
                  <a:gd name="T23" fmla="*/ 15 h 72"/>
                  <a:gd name="T24" fmla="*/ 92 w 114"/>
                  <a:gd name="T25" fmla="*/ 17 h 72"/>
                  <a:gd name="T26" fmla="*/ 96 w 114"/>
                  <a:gd name="T27" fmla="*/ 19 h 72"/>
                  <a:gd name="T28" fmla="*/ 81 w 114"/>
                  <a:gd name="T29" fmla="*/ 20 h 72"/>
                  <a:gd name="T30" fmla="*/ 80 w 114"/>
                  <a:gd name="T31" fmla="*/ 20 h 72"/>
                  <a:gd name="T32" fmla="*/ 92 w 114"/>
                  <a:gd name="T33" fmla="*/ 23 h 72"/>
                  <a:gd name="T34" fmla="*/ 76 w 114"/>
                  <a:gd name="T35" fmla="*/ 23 h 72"/>
                  <a:gd name="T36" fmla="*/ 74 w 114"/>
                  <a:gd name="T37" fmla="*/ 23 h 72"/>
                  <a:gd name="T38" fmla="*/ 82 w 114"/>
                  <a:gd name="T39" fmla="*/ 25 h 72"/>
                  <a:gd name="T40" fmla="*/ 81 w 114"/>
                  <a:gd name="T41" fmla="*/ 28 h 72"/>
                  <a:gd name="T42" fmla="*/ 62 w 114"/>
                  <a:gd name="T43" fmla="*/ 26 h 72"/>
                  <a:gd name="T44" fmla="*/ 68 w 114"/>
                  <a:gd name="T45" fmla="*/ 27 h 72"/>
                  <a:gd name="T46" fmla="*/ 63 w 114"/>
                  <a:gd name="T47" fmla="*/ 30 h 72"/>
                  <a:gd name="T48" fmla="*/ 71 w 114"/>
                  <a:gd name="T49" fmla="*/ 34 h 72"/>
                  <a:gd name="T50" fmla="*/ 61 w 114"/>
                  <a:gd name="T51" fmla="*/ 33 h 72"/>
                  <a:gd name="T52" fmla="*/ 41 w 114"/>
                  <a:gd name="T53" fmla="*/ 35 h 72"/>
                  <a:gd name="T54" fmla="*/ 63 w 114"/>
                  <a:gd name="T55" fmla="*/ 38 h 72"/>
                  <a:gd name="T56" fmla="*/ 44 w 114"/>
                  <a:gd name="T57" fmla="*/ 39 h 72"/>
                  <a:gd name="T58" fmla="*/ 61 w 114"/>
                  <a:gd name="T59" fmla="*/ 44 h 72"/>
                  <a:gd name="T60" fmla="*/ 49 w 114"/>
                  <a:gd name="T61" fmla="*/ 42 h 72"/>
                  <a:gd name="T62" fmla="*/ 47 w 114"/>
                  <a:gd name="T63" fmla="*/ 45 h 72"/>
                  <a:gd name="T64" fmla="*/ 49 w 114"/>
                  <a:gd name="T65" fmla="*/ 47 h 72"/>
                  <a:gd name="T66" fmla="*/ 48 w 114"/>
                  <a:gd name="T67" fmla="*/ 49 h 72"/>
                  <a:gd name="T68" fmla="*/ 41 w 114"/>
                  <a:gd name="T69" fmla="*/ 47 h 72"/>
                  <a:gd name="T70" fmla="*/ 43 w 114"/>
                  <a:gd name="T71" fmla="*/ 50 h 72"/>
                  <a:gd name="T72" fmla="*/ 32 w 114"/>
                  <a:gd name="T73" fmla="*/ 46 h 72"/>
                  <a:gd name="T74" fmla="*/ 44 w 114"/>
                  <a:gd name="T75" fmla="*/ 53 h 72"/>
                  <a:gd name="T76" fmla="*/ 25 w 114"/>
                  <a:gd name="T77" fmla="*/ 47 h 72"/>
                  <a:gd name="T78" fmla="*/ 42 w 114"/>
                  <a:gd name="T79" fmla="*/ 56 h 72"/>
                  <a:gd name="T80" fmla="*/ 38 w 114"/>
                  <a:gd name="T81" fmla="*/ 58 h 72"/>
                  <a:gd name="T82" fmla="*/ 16 w 114"/>
                  <a:gd name="T83" fmla="*/ 51 h 72"/>
                  <a:gd name="T84" fmla="*/ 29 w 114"/>
                  <a:gd name="T85" fmla="*/ 57 h 72"/>
                  <a:gd name="T86" fmla="*/ 20 w 114"/>
                  <a:gd name="T87" fmla="*/ 54 h 72"/>
                  <a:gd name="T88" fmla="*/ 29 w 114"/>
                  <a:gd name="T89" fmla="*/ 61 h 72"/>
                  <a:gd name="T90" fmla="*/ 15 w 114"/>
                  <a:gd name="T91" fmla="*/ 56 h 72"/>
                  <a:gd name="T92" fmla="*/ 22 w 114"/>
                  <a:gd name="T93" fmla="*/ 61 h 72"/>
                  <a:gd name="T94" fmla="*/ 10 w 114"/>
                  <a:gd name="T95" fmla="*/ 56 h 72"/>
                  <a:gd name="T96" fmla="*/ 6 w 114"/>
                  <a:gd name="T97" fmla="*/ 61 h 72"/>
                  <a:gd name="T98" fmla="*/ 20 w 114"/>
                  <a:gd name="T99" fmla="*/ 69 h 72"/>
                  <a:gd name="T100" fmla="*/ 5 w 114"/>
                  <a:gd name="T101" fmla="*/ 67 h 72"/>
                  <a:gd name="T102" fmla="*/ 0 w 114"/>
                  <a:gd name="T103" fmla="*/ 62 h 72"/>
                  <a:gd name="T104" fmla="*/ 8 w 114"/>
                  <a:gd name="T105" fmla="*/ 48 h 72"/>
                  <a:gd name="T106" fmla="*/ 37 w 114"/>
                  <a:gd name="T107" fmla="*/ 31 h 72"/>
                  <a:gd name="T108" fmla="*/ 37 w 114"/>
                  <a:gd name="T109" fmla="*/ 26 h 72"/>
                  <a:gd name="T110" fmla="*/ 20 w 114"/>
                  <a:gd name="T111" fmla="*/ 13 h 72"/>
                  <a:gd name="T112" fmla="*/ 16 w 114"/>
                  <a:gd name="T113" fmla="*/ 9 h 72"/>
                  <a:gd name="T114" fmla="*/ 28 w 114"/>
                  <a:gd name="T115" fmla="*/ 10 h 72"/>
                  <a:gd name="T116" fmla="*/ 49 w 114"/>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
                  <a:gd name="T178" fmla="*/ 0 h 72"/>
                  <a:gd name="T179" fmla="*/ 114 w 114"/>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 h="72">
                    <a:moveTo>
                      <a:pt x="49" y="6"/>
                    </a:moveTo>
                    <a:lnTo>
                      <a:pt x="75" y="2"/>
                    </a:lnTo>
                    <a:lnTo>
                      <a:pt x="88" y="0"/>
                    </a:lnTo>
                    <a:lnTo>
                      <a:pt x="94" y="0"/>
                    </a:lnTo>
                    <a:lnTo>
                      <a:pt x="100" y="0"/>
                    </a:lnTo>
                    <a:lnTo>
                      <a:pt x="97" y="1"/>
                    </a:lnTo>
                    <a:lnTo>
                      <a:pt x="88" y="3"/>
                    </a:lnTo>
                    <a:lnTo>
                      <a:pt x="63" y="7"/>
                    </a:lnTo>
                    <a:lnTo>
                      <a:pt x="78" y="4"/>
                    </a:lnTo>
                    <a:lnTo>
                      <a:pt x="93" y="3"/>
                    </a:lnTo>
                    <a:lnTo>
                      <a:pt x="103" y="3"/>
                    </a:lnTo>
                    <a:lnTo>
                      <a:pt x="107" y="3"/>
                    </a:lnTo>
                    <a:lnTo>
                      <a:pt x="93" y="5"/>
                    </a:lnTo>
                    <a:lnTo>
                      <a:pt x="79" y="6"/>
                    </a:lnTo>
                    <a:lnTo>
                      <a:pt x="96" y="6"/>
                    </a:lnTo>
                    <a:lnTo>
                      <a:pt x="105" y="6"/>
                    </a:lnTo>
                    <a:lnTo>
                      <a:pt x="110" y="6"/>
                    </a:lnTo>
                    <a:lnTo>
                      <a:pt x="106" y="7"/>
                    </a:lnTo>
                    <a:lnTo>
                      <a:pt x="101" y="8"/>
                    </a:lnTo>
                    <a:lnTo>
                      <a:pt x="87" y="8"/>
                    </a:lnTo>
                    <a:lnTo>
                      <a:pt x="101" y="8"/>
                    </a:lnTo>
                    <a:lnTo>
                      <a:pt x="109" y="9"/>
                    </a:lnTo>
                    <a:lnTo>
                      <a:pt x="112" y="9"/>
                    </a:lnTo>
                    <a:lnTo>
                      <a:pt x="113" y="10"/>
                    </a:lnTo>
                    <a:lnTo>
                      <a:pt x="103" y="10"/>
                    </a:lnTo>
                    <a:lnTo>
                      <a:pt x="76" y="11"/>
                    </a:lnTo>
                    <a:lnTo>
                      <a:pt x="97" y="11"/>
                    </a:lnTo>
                    <a:lnTo>
                      <a:pt x="107" y="11"/>
                    </a:lnTo>
                    <a:lnTo>
                      <a:pt x="110" y="12"/>
                    </a:lnTo>
                    <a:lnTo>
                      <a:pt x="111" y="12"/>
                    </a:lnTo>
                    <a:lnTo>
                      <a:pt x="112" y="13"/>
                    </a:lnTo>
                    <a:lnTo>
                      <a:pt x="95" y="13"/>
                    </a:lnTo>
                    <a:lnTo>
                      <a:pt x="73" y="13"/>
                    </a:lnTo>
                    <a:lnTo>
                      <a:pt x="92" y="14"/>
                    </a:lnTo>
                    <a:lnTo>
                      <a:pt x="100" y="15"/>
                    </a:lnTo>
                    <a:lnTo>
                      <a:pt x="103" y="15"/>
                    </a:lnTo>
                    <a:lnTo>
                      <a:pt x="105" y="17"/>
                    </a:lnTo>
                    <a:lnTo>
                      <a:pt x="92" y="17"/>
                    </a:lnTo>
                    <a:lnTo>
                      <a:pt x="82" y="16"/>
                    </a:lnTo>
                    <a:lnTo>
                      <a:pt x="91" y="18"/>
                    </a:lnTo>
                    <a:lnTo>
                      <a:pt x="96" y="19"/>
                    </a:lnTo>
                    <a:lnTo>
                      <a:pt x="98" y="19"/>
                    </a:lnTo>
                    <a:lnTo>
                      <a:pt x="99" y="20"/>
                    </a:lnTo>
                    <a:lnTo>
                      <a:pt x="81" y="20"/>
                    </a:lnTo>
                    <a:lnTo>
                      <a:pt x="64" y="19"/>
                    </a:lnTo>
                    <a:lnTo>
                      <a:pt x="71" y="19"/>
                    </a:lnTo>
                    <a:lnTo>
                      <a:pt x="80" y="20"/>
                    </a:lnTo>
                    <a:lnTo>
                      <a:pt x="88" y="22"/>
                    </a:lnTo>
                    <a:lnTo>
                      <a:pt x="91" y="22"/>
                    </a:lnTo>
                    <a:lnTo>
                      <a:pt x="92" y="23"/>
                    </a:lnTo>
                    <a:lnTo>
                      <a:pt x="92" y="24"/>
                    </a:lnTo>
                    <a:lnTo>
                      <a:pt x="85" y="24"/>
                    </a:lnTo>
                    <a:lnTo>
                      <a:pt x="76" y="23"/>
                    </a:lnTo>
                    <a:lnTo>
                      <a:pt x="67" y="22"/>
                    </a:lnTo>
                    <a:lnTo>
                      <a:pt x="62" y="21"/>
                    </a:lnTo>
                    <a:lnTo>
                      <a:pt x="74" y="23"/>
                    </a:lnTo>
                    <a:lnTo>
                      <a:pt x="80" y="24"/>
                    </a:lnTo>
                    <a:lnTo>
                      <a:pt x="82" y="25"/>
                    </a:lnTo>
                    <a:lnTo>
                      <a:pt x="82" y="26"/>
                    </a:lnTo>
                    <a:lnTo>
                      <a:pt x="72" y="25"/>
                    </a:lnTo>
                    <a:lnTo>
                      <a:pt x="81" y="28"/>
                    </a:lnTo>
                    <a:lnTo>
                      <a:pt x="76" y="28"/>
                    </a:lnTo>
                    <a:lnTo>
                      <a:pt x="69" y="27"/>
                    </a:lnTo>
                    <a:lnTo>
                      <a:pt x="62" y="26"/>
                    </a:lnTo>
                    <a:lnTo>
                      <a:pt x="54" y="25"/>
                    </a:lnTo>
                    <a:lnTo>
                      <a:pt x="62" y="26"/>
                    </a:lnTo>
                    <a:lnTo>
                      <a:pt x="68" y="27"/>
                    </a:lnTo>
                    <a:lnTo>
                      <a:pt x="72" y="29"/>
                    </a:lnTo>
                    <a:lnTo>
                      <a:pt x="76" y="32"/>
                    </a:lnTo>
                    <a:lnTo>
                      <a:pt x="63" y="30"/>
                    </a:lnTo>
                    <a:lnTo>
                      <a:pt x="59" y="30"/>
                    </a:lnTo>
                    <a:lnTo>
                      <a:pt x="62" y="31"/>
                    </a:lnTo>
                    <a:lnTo>
                      <a:pt x="71" y="34"/>
                    </a:lnTo>
                    <a:lnTo>
                      <a:pt x="57" y="33"/>
                    </a:lnTo>
                    <a:lnTo>
                      <a:pt x="56" y="32"/>
                    </a:lnTo>
                    <a:lnTo>
                      <a:pt x="61" y="33"/>
                    </a:lnTo>
                    <a:lnTo>
                      <a:pt x="65" y="35"/>
                    </a:lnTo>
                    <a:lnTo>
                      <a:pt x="69" y="38"/>
                    </a:lnTo>
                    <a:lnTo>
                      <a:pt x="41" y="35"/>
                    </a:lnTo>
                    <a:lnTo>
                      <a:pt x="55" y="36"/>
                    </a:lnTo>
                    <a:lnTo>
                      <a:pt x="61" y="38"/>
                    </a:lnTo>
                    <a:lnTo>
                      <a:pt x="63" y="38"/>
                    </a:lnTo>
                    <a:lnTo>
                      <a:pt x="65" y="40"/>
                    </a:lnTo>
                    <a:lnTo>
                      <a:pt x="37" y="38"/>
                    </a:lnTo>
                    <a:lnTo>
                      <a:pt x="44" y="39"/>
                    </a:lnTo>
                    <a:lnTo>
                      <a:pt x="52" y="40"/>
                    </a:lnTo>
                    <a:lnTo>
                      <a:pt x="58" y="42"/>
                    </a:lnTo>
                    <a:lnTo>
                      <a:pt x="61" y="44"/>
                    </a:lnTo>
                    <a:lnTo>
                      <a:pt x="37" y="40"/>
                    </a:lnTo>
                    <a:lnTo>
                      <a:pt x="43" y="40"/>
                    </a:lnTo>
                    <a:lnTo>
                      <a:pt x="49" y="42"/>
                    </a:lnTo>
                    <a:lnTo>
                      <a:pt x="54" y="44"/>
                    </a:lnTo>
                    <a:lnTo>
                      <a:pt x="56" y="47"/>
                    </a:lnTo>
                    <a:lnTo>
                      <a:pt x="47" y="45"/>
                    </a:lnTo>
                    <a:lnTo>
                      <a:pt x="37" y="42"/>
                    </a:lnTo>
                    <a:lnTo>
                      <a:pt x="46" y="45"/>
                    </a:lnTo>
                    <a:lnTo>
                      <a:pt x="49" y="47"/>
                    </a:lnTo>
                    <a:lnTo>
                      <a:pt x="51" y="47"/>
                    </a:lnTo>
                    <a:lnTo>
                      <a:pt x="52" y="49"/>
                    </a:lnTo>
                    <a:lnTo>
                      <a:pt x="48" y="49"/>
                    </a:lnTo>
                    <a:lnTo>
                      <a:pt x="43" y="47"/>
                    </a:lnTo>
                    <a:lnTo>
                      <a:pt x="34" y="44"/>
                    </a:lnTo>
                    <a:lnTo>
                      <a:pt x="41" y="47"/>
                    </a:lnTo>
                    <a:lnTo>
                      <a:pt x="45" y="49"/>
                    </a:lnTo>
                    <a:lnTo>
                      <a:pt x="48" y="51"/>
                    </a:lnTo>
                    <a:lnTo>
                      <a:pt x="43" y="50"/>
                    </a:lnTo>
                    <a:lnTo>
                      <a:pt x="37" y="48"/>
                    </a:lnTo>
                    <a:lnTo>
                      <a:pt x="26" y="45"/>
                    </a:lnTo>
                    <a:lnTo>
                      <a:pt x="32" y="46"/>
                    </a:lnTo>
                    <a:lnTo>
                      <a:pt x="37" y="48"/>
                    </a:lnTo>
                    <a:lnTo>
                      <a:pt x="41"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8" y="55"/>
                    </a:lnTo>
                    <a:lnTo>
                      <a:pt x="16" y="51"/>
                    </a:lnTo>
                    <a:lnTo>
                      <a:pt x="25" y="54"/>
                    </a:lnTo>
                    <a:lnTo>
                      <a:pt x="28" y="56"/>
                    </a:lnTo>
                    <a:lnTo>
                      <a:pt x="29" y="57"/>
                    </a:lnTo>
                    <a:lnTo>
                      <a:pt x="29" y="58"/>
                    </a:lnTo>
                    <a:lnTo>
                      <a:pt x="24" y="56"/>
                    </a:lnTo>
                    <a:lnTo>
                      <a:pt x="20" y="54"/>
                    </a:lnTo>
                    <a:lnTo>
                      <a:pt x="26" y="58"/>
                    </a:lnTo>
                    <a:lnTo>
                      <a:pt x="29" y="60"/>
                    </a:lnTo>
                    <a:lnTo>
                      <a:pt x="29" y="61"/>
                    </a:lnTo>
                    <a:lnTo>
                      <a:pt x="30" y="62"/>
                    </a:lnTo>
                    <a:lnTo>
                      <a:pt x="22"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6" y="8"/>
                    </a:lnTo>
                    <a:lnTo>
                      <a:pt x="22" y="9"/>
                    </a:lnTo>
                    <a:lnTo>
                      <a:pt x="28" y="10"/>
                    </a:lnTo>
                    <a:lnTo>
                      <a:pt x="38" y="9"/>
                    </a:lnTo>
                    <a:lnTo>
                      <a:pt x="46" y="7"/>
                    </a:lnTo>
                    <a:lnTo>
                      <a:pt x="49" y="6"/>
                    </a:lnTo>
                  </a:path>
                </a:pathLst>
              </a:custGeom>
              <a:solidFill>
                <a:srgbClr val="AD6900"/>
              </a:solidFill>
              <a:ln w="12700" cap="rnd" cmpd="sng">
                <a:noFill/>
                <a:prstDash val="solid"/>
                <a:round/>
                <a:headEnd type="none" w="med" len="med"/>
                <a:tailEnd type="none" w="med" len="med"/>
              </a:ln>
            </p:spPr>
            <p:txBody>
              <a:bodyPr/>
              <a:lstStyle/>
              <a:p>
                <a:endParaRPr lang="en-US" dirty="0"/>
              </a:p>
            </p:txBody>
          </p:sp>
          <p:sp>
            <p:nvSpPr>
              <p:cNvPr id="176" name="Freeform 79"/>
              <p:cNvSpPr>
                <a:spLocks/>
              </p:cNvSpPr>
              <p:nvPr/>
            </p:nvSpPr>
            <p:spPr bwMode="auto">
              <a:xfrm>
                <a:off x="313" y="290"/>
                <a:ext cx="115" cy="72"/>
              </a:xfrm>
              <a:custGeom>
                <a:avLst/>
                <a:gdLst>
                  <a:gd name="T0" fmla="*/ 89 w 115"/>
                  <a:gd name="T1" fmla="*/ 0 h 72"/>
                  <a:gd name="T2" fmla="*/ 98 w 115"/>
                  <a:gd name="T3" fmla="*/ 1 h 72"/>
                  <a:gd name="T4" fmla="*/ 79 w 115"/>
                  <a:gd name="T5" fmla="*/ 4 h 72"/>
                  <a:gd name="T6" fmla="*/ 108 w 115"/>
                  <a:gd name="T7" fmla="*/ 3 h 72"/>
                  <a:gd name="T8" fmla="*/ 97 w 115"/>
                  <a:gd name="T9" fmla="*/ 6 h 72"/>
                  <a:gd name="T10" fmla="*/ 107 w 115"/>
                  <a:gd name="T11" fmla="*/ 7 h 72"/>
                  <a:gd name="T12" fmla="*/ 102 w 115"/>
                  <a:gd name="T13" fmla="*/ 8 h 72"/>
                  <a:gd name="T14" fmla="*/ 114 w 115"/>
                  <a:gd name="T15" fmla="*/ 10 h 72"/>
                  <a:gd name="T16" fmla="*/ 98 w 115"/>
                  <a:gd name="T17" fmla="*/ 11 h 72"/>
                  <a:gd name="T18" fmla="*/ 112 w 115"/>
                  <a:gd name="T19" fmla="*/ 12 h 72"/>
                  <a:gd name="T20" fmla="*/ 74 w 115"/>
                  <a:gd name="T21" fmla="*/ 13 h 72"/>
                  <a:gd name="T22" fmla="*/ 104 w 115"/>
                  <a:gd name="T23" fmla="*/ 15 h 72"/>
                  <a:gd name="T24" fmla="*/ 93 w 115"/>
                  <a:gd name="T25" fmla="*/ 17 h 72"/>
                  <a:gd name="T26" fmla="*/ 97 w 115"/>
                  <a:gd name="T27" fmla="*/ 19 h 72"/>
                  <a:gd name="T28" fmla="*/ 82 w 115"/>
                  <a:gd name="T29" fmla="*/ 20 h 72"/>
                  <a:gd name="T30" fmla="*/ 81 w 115"/>
                  <a:gd name="T31" fmla="*/ 20 h 72"/>
                  <a:gd name="T32" fmla="*/ 93 w 115"/>
                  <a:gd name="T33" fmla="*/ 23 h 72"/>
                  <a:gd name="T34" fmla="*/ 77 w 115"/>
                  <a:gd name="T35" fmla="*/ 23 h 72"/>
                  <a:gd name="T36" fmla="*/ 75 w 115"/>
                  <a:gd name="T37" fmla="*/ 23 h 72"/>
                  <a:gd name="T38" fmla="*/ 83 w 115"/>
                  <a:gd name="T39" fmla="*/ 25 h 72"/>
                  <a:gd name="T40" fmla="*/ 82 w 115"/>
                  <a:gd name="T41" fmla="*/ 28 h 72"/>
                  <a:gd name="T42" fmla="*/ 63 w 115"/>
                  <a:gd name="T43" fmla="*/ 26 h 72"/>
                  <a:gd name="T44" fmla="*/ 69 w 115"/>
                  <a:gd name="T45" fmla="*/ 27 h 72"/>
                  <a:gd name="T46" fmla="*/ 63 w 115"/>
                  <a:gd name="T47" fmla="*/ 30 h 72"/>
                  <a:gd name="T48" fmla="*/ 71 w 115"/>
                  <a:gd name="T49" fmla="*/ 34 h 72"/>
                  <a:gd name="T50" fmla="*/ 62 w 115"/>
                  <a:gd name="T51" fmla="*/ 33 h 72"/>
                  <a:gd name="T52" fmla="*/ 41 w 115"/>
                  <a:gd name="T53" fmla="*/ 35 h 72"/>
                  <a:gd name="T54" fmla="*/ 64 w 115"/>
                  <a:gd name="T55" fmla="*/ 38 h 72"/>
                  <a:gd name="T56" fmla="*/ 45 w 115"/>
                  <a:gd name="T57" fmla="*/ 39 h 72"/>
                  <a:gd name="T58" fmla="*/ 62 w 115"/>
                  <a:gd name="T59" fmla="*/ 44 h 72"/>
                  <a:gd name="T60" fmla="*/ 49 w 115"/>
                  <a:gd name="T61" fmla="*/ 42 h 72"/>
                  <a:gd name="T62" fmla="*/ 47 w 115"/>
                  <a:gd name="T63" fmla="*/ 45 h 72"/>
                  <a:gd name="T64" fmla="*/ 50 w 115"/>
                  <a:gd name="T65" fmla="*/ 47 h 72"/>
                  <a:gd name="T66" fmla="*/ 48 w 115"/>
                  <a:gd name="T67" fmla="*/ 49 h 72"/>
                  <a:gd name="T68" fmla="*/ 42 w 115"/>
                  <a:gd name="T69" fmla="*/ 47 h 72"/>
                  <a:gd name="T70" fmla="*/ 43 w 115"/>
                  <a:gd name="T71" fmla="*/ 50 h 72"/>
                  <a:gd name="T72" fmla="*/ 32 w 115"/>
                  <a:gd name="T73" fmla="*/ 46 h 72"/>
                  <a:gd name="T74" fmla="*/ 44 w 115"/>
                  <a:gd name="T75" fmla="*/ 53 h 72"/>
                  <a:gd name="T76" fmla="*/ 25 w 115"/>
                  <a:gd name="T77" fmla="*/ 47 h 72"/>
                  <a:gd name="T78" fmla="*/ 42 w 115"/>
                  <a:gd name="T79" fmla="*/ 56 h 72"/>
                  <a:gd name="T80" fmla="*/ 38 w 115"/>
                  <a:gd name="T81" fmla="*/ 58 h 72"/>
                  <a:gd name="T82" fmla="*/ 16 w 115"/>
                  <a:gd name="T83" fmla="*/ 51 h 72"/>
                  <a:gd name="T84" fmla="*/ 30 w 115"/>
                  <a:gd name="T85" fmla="*/ 57 h 72"/>
                  <a:gd name="T86" fmla="*/ 20 w 115"/>
                  <a:gd name="T87" fmla="*/ 54 h 72"/>
                  <a:gd name="T88" fmla="*/ 30 w 115"/>
                  <a:gd name="T89" fmla="*/ 61 h 72"/>
                  <a:gd name="T90" fmla="*/ 15 w 115"/>
                  <a:gd name="T91" fmla="*/ 56 h 72"/>
                  <a:gd name="T92" fmla="*/ 22 w 115"/>
                  <a:gd name="T93" fmla="*/ 61 h 72"/>
                  <a:gd name="T94" fmla="*/ 10 w 115"/>
                  <a:gd name="T95" fmla="*/ 56 h 72"/>
                  <a:gd name="T96" fmla="*/ 6 w 115"/>
                  <a:gd name="T97" fmla="*/ 61 h 72"/>
                  <a:gd name="T98" fmla="*/ 20 w 115"/>
                  <a:gd name="T99" fmla="*/ 69 h 72"/>
                  <a:gd name="T100" fmla="*/ 5 w 115"/>
                  <a:gd name="T101" fmla="*/ 67 h 72"/>
                  <a:gd name="T102" fmla="*/ 0 w 115"/>
                  <a:gd name="T103" fmla="*/ 62 h 72"/>
                  <a:gd name="T104" fmla="*/ 8 w 115"/>
                  <a:gd name="T105" fmla="*/ 48 h 72"/>
                  <a:gd name="T106" fmla="*/ 37 w 115"/>
                  <a:gd name="T107" fmla="*/ 31 h 72"/>
                  <a:gd name="T108" fmla="*/ 37 w 115"/>
                  <a:gd name="T109" fmla="*/ 26 h 72"/>
                  <a:gd name="T110" fmla="*/ 20 w 115"/>
                  <a:gd name="T111" fmla="*/ 13 h 72"/>
                  <a:gd name="T112" fmla="*/ 16 w 115"/>
                  <a:gd name="T113" fmla="*/ 9 h 72"/>
                  <a:gd name="T114" fmla="*/ 28 w 115"/>
                  <a:gd name="T115" fmla="*/ 10 h 72"/>
                  <a:gd name="T116" fmla="*/ 50 w 115"/>
                  <a:gd name="T117" fmla="*/ 6 h 7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72"/>
                  <a:gd name="T179" fmla="*/ 115 w 115"/>
                  <a:gd name="T180" fmla="*/ 72 h 7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72">
                    <a:moveTo>
                      <a:pt x="50" y="6"/>
                    </a:moveTo>
                    <a:lnTo>
                      <a:pt x="75" y="2"/>
                    </a:lnTo>
                    <a:lnTo>
                      <a:pt x="89" y="0"/>
                    </a:lnTo>
                    <a:lnTo>
                      <a:pt x="94" y="0"/>
                    </a:lnTo>
                    <a:lnTo>
                      <a:pt x="101" y="0"/>
                    </a:lnTo>
                    <a:lnTo>
                      <a:pt x="98" y="1"/>
                    </a:lnTo>
                    <a:lnTo>
                      <a:pt x="89" y="3"/>
                    </a:lnTo>
                    <a:lnTo>
                      <a:pt x="63" y="7"/>
                    </a:lnTo>
                    <a:lnTo>
                      <a:pt x="79" y="4"/>
                    </a:lnTo>
                    <a:lnTo>
                      <a:pt x="93" y="3"/>
                    </a:lnTo>
                    <a:lnTo>
                      <a:pt x="104" y="3"/>
                    </a:lnTo>
                    <a:lnTo>
                      <a:pt x="108" y="3"/>
                    </a:lnTo>
                    <a:lnTo>
                      <a:pt x="94" y="5"/>
                    </a:lnTo>
                    <a:lnTo>
                      <a:pt x="80" y="6"/>
                    </a:lnTo>
                    <a:lnTo>
                      <a:pt x="97" y="6"/>
                    </a:lnTo>
                    <a:lnTo>
                      <a:pt x="106" y="6"/>
                    </a:lnTo>
                    <a:lnTo>
                      <a:pt x="111" y="6"/>
                    </a:lnTo>
                    <a:lnTo>
                      <a:pt x="107" y="7"/>
                    </a:lnTo>
                    <a:lnTo>
                      <a:pt x="102" y="8"/>
                    </a:lnTo>
                    <a:lnTo>
                      <a:pt x="88" y="8"/>
                    </a:lnTo>
                    <a:lnTo>
                      <a:pt x="102" y="8"/>
                    </a:lnTo>
                    <a:lnTo>
                      <a:pt x="110" y="9"/>
                    </a:lnTo>
                    <a:lnTo>
                      <a:pt x="113" y="9"/>
                    </a:lnTo>
                    <a:lnTo>
                      <a:pt x="114" y="10"/>
                    </a:lnTo>
                    <a:lnTo>
                      <a:pt x="104" y="10"/>
                    </a:lnTo>
                    <a:lnTo>
                      <a:pt x="77" y="11"/>
                    </a:lnTo>
                    <a:lnTo>
                      <a:pt x="98" y="11"/>
                    </a:lnTo>
                    <a:lnTo>
                      <a:pt x="108" y="11"/>
                    </a:lnTo>
                    <a:lnTo>
                      <a:pt x="111" y="12"/>
                    </a:lnTo>
                    <a:lnTo>
                      <a:pt x="112" y="12"/>
                    </a:lnTo>
                    <a:lnTo>
                      <a:pt x="113" y="13"/>
                    </a:lnTo>
                    <a:lnTo>
                      <a:pt x="95" y="13"/>
                    </a:lnTo>
                    <a:lnTo>
                      <a:pt x="74" y="13"/>
                    </a:lnTo>
                    <a:lnTo>
                      <a:pt x="93" y="14"/>
                    </a:lnTo>
                    <a:lnTo>
                      <a:pt x="101" y="15"/>
                    </a:lnTo>
                    <a:lnTo>
                      <a:pt x="104" y="15"/>
                    </a:lnTo>
                    <a:lnTo>
                      <a:pt x="106" y="17"/>
                    </a:lnTo>
                    <a:lnTo>
                      <a:pt x="93" y="17"/>
                    </a:lnTo>
                    <a:lnTo>
                      <a:pt x="82" y="16"/>
                    </a:lnTo>
                    <a:lnTo>
                      <a:pt x="92" y="18"/>
                    </a:lnTo>
                    <a:lnTo>
                      <a:pt x="97" y="19"/>
                    </a:lnTo>
                    <a:lnTo>
                      <a:pt x="99" y="19"/>
                    </a:lnTo>
                    <a:lnTo>
                      <a:pt x="99" y="20"/>
                    </a:lnTo>
                    <a:lnTo>
                      <a:pt x="82" y="20"/>
                    </a:lnTo>
                    <a:lnTo>
                      <a:pt x="65" y="19"/>
                    </a:lnTo>
                    <a:lnTo>
                      <a:pt x="71" y="19"/>
                    </a:lnTo>
                    <a:lnTo>
                      <a:pt x="81" y="20"/>
                    </a:lnTo>
                    <a:lnTo>
                      <a:pt x="89" y="22"/>
                    </a:lnTo>
                    <a:lnTo>
                      <a:pt x="92" y="22"/>
                    </a:lnTo>
                    <a:lnTo>
                      <a:pt x="93" y="23"/>
                    </a:lnTo>
                    <a:lnTo>
                      <a:pt x="93" y="24"/>
                    </a:lnTo>
                    <a:lnTo>
                      <a:pt x="86" y="24"/>
                    </a:lnTo>
                    <a:lnTo>
                      <a:pt x="77" y="23"/>
                    </a:lnTo>
                    <a:lnTo>
                      <a:pt x="68" y="22"/>
                    </a:lnTo>
                    <a:lnTo>
                      <a:pt x="63" y="21"/>
                    </a:lnTo>
                    <a:lnTo>
                      <a:pt x="75" y="23"/>
                    </a:lnTo>
                    <a:lnTo>
                      <a:pt x="81" y="24"/>
                    </a:lnTo>
                    <a:lnTo>
                      <a:pt x="82" y="25"/>
                    </a:lnTo>
                    <a:lnTo>
                      <a:pt x="83" y="25"/>
                    </a:lnTo>
                    <a:lnTo>
                      <a:pt x="83" y="26"/>
                    </a:lnTo>
                    <a:lnTo>
                      <a:pt x="72" y="25"/>
                    </a:lnTo>
                    <a:lnTo>
                      <a:pt x="82" y="28"/>
                    </a:lnTo>
                    <a:lnTo>
                      <a:pt x="77" y="28"/>
                    </a:lnTo>
                    <a:lnTo>
                      <a:pt x="70" y="27"/>
                    </a:lnTo>
                    <a:lnTo>
                      <a:pt x="63" y="26"/>
                    </a:lnTo>
                    <a:lnTo>
                      <a:pt x="55" y="25"/>
                    </a:lnTo>
                    <a:lnTo>
                      <a:pt x="63" y="26"/>
                    </a:lnTo>
                    <a:lnTo>
                      <a:pt x="69" y="27"/>
                    </a:lnTo>
                    <a:lnTo>
                      <a:pt x="73" y="29"/>
                    </a:lnTo>
                    <a:lnTo>
                      <a:pt x="77" y="32"/>
                    </a:lnTo>
                    <a:lnTo>
                      <a:pt x="63" y="30"/>
                    </a:lnTo>
                    <a:lnTo>
                      <a:pt x="59" y="30"/>
                    </a:lnTo>
                    <a:lnTo>
                      <a:pt x="63" y="31"/>
                    </a:lnTo>
                    <a:lnTo>
                      <a:pt x="71" y="34"/>
                    </a:lnTo>
                    <a:lnTo>
                      <a:pt x="58" y="33"/>
                    </a:lnTo>
                    <a:lnTo>
                      <a:pt x="56" y="32"/>
                    </a:lnTo>
                    <a:lnTo>
                      <a:pt x="62" y="33"/>
                    </a:lnTo>
                    <a:lnTo>
                      <a:pt x="66" y="35"/>
                    </a:lnTo>
                    <a:lnTo>
                      <a:pt x="70" y="38"/>
                    </a:lnTo>
                    <a:lnTo>
                      <a:pt x="41" y="35"/>
                    </a:lnTo>
                    <a:lnTo>
                      <a:pt x="56" y="36"/>
                    </a:lnTo>
                    <a:lnTo>
                      <a:pt x="62" y="38"/>
                    </a:lnTo>
                    <a:lnTo>
                      <a:pt x="64" y="38"/>
                    </a:lnTo>
                    <a:lnTo>
                      <a:pt x="65" y="40"/>
                    </a:lnTo>
                    <a:lnTo>
                      <a:pt x="38" y="38"/>
                    </a:lnTo>
                    <a:lnTo>
                      <a:pt x="45" y="39"/>
                    </a:lnTo>
                    <a:lnTo>
                      <a:pt x="52" y="40"/>
                    </a:lnTo>
                    <a:lnTo>
                      <a:pt x="58" y="42"/>
                    </a:lnTo>
                    <a:lnTo>
                      <a:pt x="62" y="44"/>
                    </a:lnTo>
                    <a:lnTo>
                      <a:pt x="37" y="40"/>
                    </a:lnTo>
                    <a:lnTo>
                      <a:pt x="44" y="40"/>
                    </a:lnTo>
                    <a:lnTo>
                      <a:pt x="49" y="42"/>
                    </a:lnTo>
                    <a:lnTo>
                      <a:pt x="54" y="44"/>
                    </a:lnTo>
                    <a:lnTo>
                      <a:pt x="57" y="47"/>
                    </a:lnTo>
                    <a:lnTo>
                      <a:pt x="47" y="45"/>
                    </a:lnTo>
                    <a:lnTo>
                      <a:pt x="37" y="42"/>
                    </a:lnTo>
                    <a:lnTo>
                      <a:pt x="46" y="45"/>
                    </a:lnTo>
                    <a:lnTo>
                      <a:pt x="50" y="47"/>
                    </a:lnTo>
                    <a:lnTo>
                      <a:pt x="51" y="47"/>
                    </a:lnTo>
                    <a:lnTo>
                      <a:pt x="53" y="49"/>
                    </a:lnTo>
                    <a:lnTo>
                      <a:pt x="48" y="49"/>
                    </a:lnTo>
                    <a:lnTo>
                      <a:pt x="43" y="47"/>
                    </a:lnTo>
                    <a:lnTo>
                      <a:pt x="34" y="44"/>
                    </a:lnTo>
                    <a:lnTo>
                      <a:pt x="42" y="47"/>
                    </a:lnTo>
                    <a:lnTo>
                      <a:pt x="45" y="49"/>
                    </a:lnTo>
                    <a:lnTo>
                      <a:pt x="48" y="51"/>
                    </a:lnTo>
                    <a:lnTo>
                      <a:pt x="43" y="50"/>
                    </a:lnTo>
                    <a:lnTo>
                      <a:pt x="37" y="48"/>
                    </a:lnTo>
                    <a:lnTo>
                      <a:pt x="26" y="45"/>
                    </a:lnTo>
                    <a:lnTo>
                      <a:pt x="32" y="46"/>
                    </a:lnTo>
                    <a:lnTo>
                      <a:pt x="37" y="48"/>
                    </a:lnTo>
                    <a:lnTo>
                      <a:pt x="42" y="50"/>
                    </a:lnTo>
                    <a:lnTo>
                      <a:pt x="44" y="53"/>
                    </a:lnTo>
                    <a:lnTo>
                      <a:pt x="39" y="52"/>
                    </a:lnTo>
                    <a:lnTo>
                      <a:pt x="34" y="51"/>
                    </a:lnTo>
                    <a:lnTo>
                      <a:pt x="25" y="47"/>
                    </a:lnTo>
                    <a:lnTo>
                      <a:pt x="35" y="51"/>
                    </a:lnTo>
                    <a:lnTo>
                      <a:pt x="39" y="54"/>
                    </a:lnTo>
                    <a:lnTo>
                      <a:pt x="42" y="56"/>
                    </a:lnTo>
                    <a:lnTo>
                      <a:pt x="31" y="54"/>
                    </a:lnTo>
                    <a:lnTo>
                      <a:pt x="21" y="50"/>
                    </a:lnTo>
                    <a:lnTo>
                      <a:pt x="38" y="58"/>
                    </a:lnTo>
                    <a:lnTo>
                      <a:pt x="34" y="57"/>
                    </a:lnTo>
                    <a:lnTo>
                      <a:pt x="29" y="55"/>
                    </a:lnTo>
                    <a:lnTo>
                      <a:pt x="16" y="51"/>
                    </a:lnTo>
                    <a:lnTo>
                      <a:pt x="25" y="54"/>
                    </a:lnTo>
                    <a:lnTo>
                      <a:pt x="29" y="56"/>
                    </a:lnTo>
                    <a:lnTo>
                      <a:pt x="30" y="57"/>
                    </a:lnTo>
                    <a:lnTo>
                      <a:pt x="30" y="58"/>
                    </a:lnTo>
                    <a:lnTo>
                      <a:pt x="24" y="56"/>
                    </a:lnTo>
                    <a:lnTo>
                      <a:pt x="20" y="54"/>
                    </a:lnTo>
                    <a:lnTo>
                      <a:pt x="26" y="58"/>
                    </a:lnTo>
                    <a:lnTo>
                      <a:pt x="29" y="60"/>
                    </a:lnTo>
                    <a:lnTo>
                      <a:pt x="30" y="61"/>
                    </a:lnTo>
                    <a:lnTo>
                      <a:pt x="30" y="62"/>
                    </a:lnTo>
                    <a:lnTo>
                      <a:pt x="23" y="59"/>
                    </a:lnTo>
                    <a:lnTo>
                      <a:pt x="15" y="56"/>
                    </a:lnTo>
                    <a:lnTo>
                      <a:pt x="19" y="58"/>
                    </a:lnTo>
                    <a:lnTo>
                      <a:pt x="21" y="60"/>
                    </a:lnTo>
                    <a:lnTo>
                      <a:pt x="22" y="61"/>
                    </a:lnTo>
                    <a:lnTo>
                      <a:pt x="19" y="61"/>
                    </a:lnTo>
                    <a:lnTo>
                      <a:pt x="15" y="59"/>
                    </a:lnTo>
                    <a:lnTo>
                      <a:pt x="10" y="56"/>
                    </a:lnTo>
                    <a:lnTo>
                      <a:pt x="23" y="66"/>
                    </a:lnTo>
                    <a:lnTo>
                      <a:pt x="14" y="63"/>
                    </a:lnTo>
                    <a:lnTo>
                      <a:pt x="6" y="61"/>
                    </a:lnTo>
                    <a:lnTo>
                      <a:pt x="16" y="66"/>
                    </a:lnTo>
                    <a:lnTo>
                      <a:pt x="19" y="68"/>
                    </a:lnTo>
                    <a:lnTo>
                      <a:pt x="20" y="69"/>
                    </a:lnTo>
                    <a:lnTo>
                      <a:pt x="21" y="71"/>
                    </a:lnTo>
                    <a:lnTo>
                      <a:pt x="12" y="70"/>
                    </a:lnTo>
                    <a:lnTo>
                      <a:pt x="5" y="67"/>
                    </a:lnTo>
                    <a:lnTo>
                      <a:pt x="2" y="66"/>
                    </a:lnTo>
                    <a:lnTo>
                      <a:pt x="0" y="64"/>
                    </a:lnTo>
                    <a:lnTo>
                      <a:pt x="0" y="62"/>
                    </a:lnTo>
                    <a:lnTo>
                      <a:pt x="1" y="58"/>
                    </a:lnTo>
                    <a:lnTo>
                      <a:pt x="4" y="53"/>
                    </a:lnTo>
                    <a:lnTo>
                      <a:pt x="8" y="48"/>
                    </a:lnTo>
                    <a:lnTo>
                      <a:pt x="21" y="40"/>
                    </a:lnTo>
                    <a:lnTo>
                      <a:pt x="34" y="32"/>
                    </a:lnTo>
                    <a:lnTo>
                      <a:pt x="37" y="31"/>
                    </a:lnTo>
                    <a:lnTo>
                      <a:pt x="38" y="29"/>
                    </a:lnTo>
                    <a:lnTo>
                      <a:pt x="38" y="27"/>
                    </a:lnTo>
                    <a:lnTo>
                      <a:pt x="37" y="26"/>
                    </a:lnTo>
                    <a:lnTo>
                      <a:pt x="34" y="22"/>
                    </a:lnTo>
                    <a:lnTo>
                      <a:pt x="30" y="19"/>
                    </a:lnTo>
                    <a:lnTo>
                      <a:pt x="20" y="13"/>
                    </a:lnTo>
                    <a:lnTo>
                      <a:pt x="17" y="10"/>
                    </a:lnTo>
                    <a:lnTo>
                      <a:pt x="16" y="9"/>
                    </a:lnTo>
                    <a:lnTo>
                      <a:pt x="17" y="8"/>
                    </a:lnTo>
                    <a:lnTo>
                      <a:pt x="22" y="9"/>
                    </a:lnTo>
                    <a:lnTo>
                      <a:pt x="28" y="10"/>
                    </a:lnTo>
                    <a:lnTo>
                      <a:pt x="39" y="9"/>
                    </a:lnTo>
                    <a:lnTo>
                      <a:pt x="47" y="7"/>
                    </a:lnTo>
                    <a:lnTo>
                      <a:pt x="50" y="6"/>
                    </a:lnTo>
                  </a:path>
                </a:pathLst>
              </a:custGeom>
              <a:noFill/>
              <a:ln w="12700" cap="rnd" cmpd="sng">
                <a:solidFill>
                  <a:srgbClr val="919191"/>
                </a:solidFill>
                <a:prstDash val="solid"/>
                <a:round/>
                <a:headEnd type="none" w="med" len="med"/>
                <a:tailEnd type="none" w="med" len="med"/>
              </a:ln>
            </p:spPr>
            <p:txBody>
              <a:bodyPr/>
              <a:lstStyle/>
              <a:p>
                <a:endParaRPr lang="en-US" dirty="0"/>
              </a:p>
            </p:txBody>
          </p:sp>
        </p:grpSp>
        <p:grpSp>
          <p:nvGrpSpPr>
            <p:cNvPr id="69" name="Group 80"/>
            <p:cNvGrpSpPr>
              <a:grpSpLocks/>
            </p:cNvGrpSpPr>
            <p:nvPr/>
          </p:nvGrpSpPr>
          <p:grpSpPr bwMode="auto">
            <a:xfrm>
              <a:off x="264" y="288"/>
              <a:ext cx="93" cy="109"/>
              <a:chOff x="264" y="288"/>
              <a:chExt cx="93" cy="109"/>
            </a:xfrm>
          </p:grpSpPr>
          <p:sp>
            <p:nvSpPr>
              <p:cNvPr id="173" name="Freeform 81"/>
              <p:cNvSpPr>
                <a:spLocks/>
              </p:cNvSpPr>
              <p:nvPr/>
            </p:nvSpPr>
            <p:spPr bwMode="auto">
              <a:xfrm>
                <a:off x="264" y="288"/>
                <a:ext cx="90" cy="109"/>
              </a:xfrm>
              <a:custGeom>
                <a:avLst/>
                <a:gdLst>
                  <a:gd name="T0" fmla="*/ 15 w 90"/>
                  <a:gd name="T1" fmla="*/ 12 h 109"/>
                  <a:gd name="T2" fmla="*/ 13 w 90"/>
                  <a:gd name="T3" fmla="*/ 13 h 109"/>
                  <a:gd name="T4" fmla="*/ 10 w 90"/>
                  <a:gd name="T5" fmla="*/ 14 h 109"/>
                  <a:gd name="T6" fmla="*/ 7 w 90"/>
                  <a:gd name="T7" fmla="*/ 15 h 109"/>
                  <a:gd name="T8" fmla="*/ 2 w 90"/>
                  <a:gd name="T9" fmla="*/ 18 h 109"/>
                  <a:gd name="T10" fmla="*/ 0 w 90"/>
                  <a:gd name="T11" fmla="*/ 22 h 109"/>
                  <a:gd name="T12" fmla="*/ 1 w 90"/>
                  <a:gd name="T13" fmla="*/ 27 h 109"/>
                  <a:gd name="T14" fmla="*/ 4 w 90"/>
                  <a:gd name="T15" fmla="*/ 32 h 109"/>
                  <a:gd name="T16" fmla="*/ 7 w 90"/>
                  <a:gd name="T17" fmla="*/ 36 h 109"/>
                  <a:gd name="T18" fmla="*/ 10 w 90"/>
                  <a:gd name="T19" fmla="*/ 40 h 109"/>
                  <a:gd name="T20" fmla="*/ 11 w 90"/>
                  <a:gd name="T21" fmla="*/ 43 h 109"/>
                  <a:gd name="T22" fmla="*/ 14 w 90"/>
                  <a:gd name="T23" fmla="*/ 48 h 109"/>
                  <a:gd name="T24" fmla="*/ 18 w 90"/>
                  <a:gd name="T25" fmla="*/ 53 h 109"/>
                  <a:gd name="T26" fmla="*/ 19 w 90"/>
                  <a:gd name="T27" fmla="*/ 59 h 109"/>
                  <a:gd name="T28" fmla="*/ 21 w 90"/>
                  <a:gd name="T29" fmla="*/ 64 h 109"/>
                  <a:gd name="T30" fmla="*/ 22 w 90"/>
                  <a:gd name="T31" fmla="*/ 71 h 109"/>
                  <a:gd name="T32" fmla="*/ 21 w 90"/>
                  <a:gd name="T33" fmla="*/ 78 h 109"/>
                  <a:gd name="T34" fmla="*/ 18 w 90"/>
                  <a:gd name="T35" fmla="*/ 86 h 109"/>
                  <a:gd name="T36" fmla="*/ 14 w 90"/>
                  <a:gd name="T37" fmla="*/ 94 h 109"/>
                  <a:gd name="T38" fmla="*/ 19 w 90"/>
                  <a:gd name="T39" fmla="*/ 100 h 109"/>
                  <a:gd name="T40" fmla="*/ 21 w 90"/>
                  <a:gd name="T41" fmla="*/ 102 h 109"/>
                  <a:gd name="T42" fmla="*/ 26 w 90"/>
                  <a:gd name="T43" fmla="*/ 106 h 109"/>
                  <a:gd name="T44" fmla="*/ 31 w 90"/>
                  <a:gd name="T45" fmla="*/ 107 h 109"/>
                  <a:gd name="T46" fmla="*/ 34 w 90"/>
                  <a:gd name="T47" fmla="*/ 108 h 109"/>
                  <a:gd name="T48" fmla="*/ 37 w 90"/>
                  <a:gd name="T49" fmla="*/ 108 h 109"/>
                  <a:gd name="T50" fmla="*/ 43 w 90"/>
                  <a:gd name="T51" fmla="*/ 106 h 109"/>
                  <a:gd name="T52" fmla="*/ 48 w 90"/>
                  <a:gd name="T53" fmla="*/ 106 h 109"/>
                  <a:gd name="T54" fmla="*/ 55 w 90"/>
                  <a:gd name="T55" fmla="*/ 106 h 109"/>
                  <a:gd name="T56" fmla="*/ 67 w 90"/>
                  <a:gd name="T57" fmla="*/ 105 h 109"/>
                  <a:gd name="T58" fmla="*/ 80 w 90"/>
                  <a:gd name="T59" fmla="*/ 104 h 109"/>
                  <a:gd name="T60" fmla="*/ 77 w 90"/>
                  <a:gd name="T61" fmla="*/ 100 h 109"/>
                  <a:gd name="T62" fmla="*/ 74 w 90"/>
                  <a:gd name="T63" fmla="*/ 95 h 109"/>
                  <a:gd name="T64" fmla="*/ 72 w 90"/>
                  <a:gd name="T65" fmla="*/ 91 h 109"/>
                  <a:gd name="T66" fmla="*/ 71 w 90"/>
                  <a:gd name="T67" fmla="*/ 87 h 109"/>
                  <a:gd name="T68" fmla="*/ 70 w 90"/>
                  <a:gd name="T69" fmla="*/ 82 h 109"/>
                  <a:gd name="T70" fmla="*/ 70 w 90"/>
                  <a:gd name="T71" fmla="*/ 77 h 109"/>
                  <a:gd name="T72" fmla="*/ 71 w 90"/>
                  <a:gd name="T73" fmla="*/ 69 h 109"/>
                  <a:gd name="T74" fmla="*/ 74 w 90"/>
                  <a:gd name="T75" fmla="*/ 60 h 109"/>
                  <a:gd name="T76" fmla="*/ 77 w 90"/>
                  <a:gd name="T77" fmla="*/ 51 h 109"/>
                  <a:gd name="T78" fmla="*/ 84 w 90"/>
                  <a:gd name="T79" fmla="*/ 35 h 109"/>
                  <a:gd name="T80" fmla="*/ 87 w 90"/>
                  <a:gd name="T81" fmla="*/ 28 h 109"/>
                  <a:gd name="T82" fmla="*/ 89 w 90"/>
                  <a:gd name="T83" fmla="*/ 22 h 109"/>
                  <a:gd name="T84" fmla="*/ 89 w 90"/>
                  <a:gd name="T85" fmla="*/ 17 h 109"/>
                  <a:gd name="T86" fmla="*/ 88 w 90"/>
                  <a:gd name="T87" fmla="*/ 14 h 109"/>
                  <a:gd name="T88" fmla="*/ 86 w 90"/>
                  <a:gd name="T89" fmla="*/ 13 h 109"/>
                  <a:gd name="T90" fmla="*/ 84 w 90"/>
                  <a:gd name="T91" fmla="*/ 11 h 109"/>
                  <a:gd name="T92" fmla="*/ 81 w 90"/>
                  <a:gd name="T93" fmla="*/ 10 h 109"/>
                  <a:gd name="T94" fmla="*/ 77 w 90"/>
                  <a:gd name="T95" fmla="*/ 10 h 109"/>
                  <a:gd name="T96" fmla="*/ 72 w 90"/>
                  <a:gd name="T97" fmla="*/ 9 h 109"/>
                  <a:gd name="T98" fmla="*/ 60 w 90"/>
                  <a:gd name="T99" fmla="*/ 10 h 109"/>
                  <a:gd name="T100" fmla="*/ 43 w 90"/>
                  <a:gd name="T101" fmla="*/ 12 h 109"/>
                  <a:gd name="T102" fmla="*/ 41 w 90"/>
                  <a:gd name="T103" fmla="*/ 12 h 109"/>
                  <a:gd name="T104" fmla="*/ 39 w 90"/>
                  <a:gd name="T105" fmla="*/ 11 h 109"/>
                  <a:gd name="T106" fmla="*/ 34 w 90"/>
                  <a:gd name="T107" fmla="*/ 7 h 109"/>
                  <a:gd name="T108" fmla="*/ 30 w 90"/>
                  <a:gd name="T109" fmla="*/ 3 h 109"/>
                  <a:gd name="T110" fmla="*/ 27 w 90"/>
                  <a:gd name="T111" fmla="*/ 2 h 109"/>
                  <a:gd name="T112" fmla="*/ 25 w 90"/>
                  <a:gd name="T113" fmla="*/ 1 h 109"/>
                  <a:gd name="T114" fmla="*/ 25 w 90"/>
                  <a:gd name="T115" fmla="*/ 4 h 109"/>
                  <a:gd name="T116" fmla="*/ 25 w 90"/>
                  <a:gd name="T117" fmla="*/ 0 h 109"/>
                  <a:gd name="T118" fmla="*/ 21 w 90"/>
                  <a:gd name="T119" fmla="*/ 7 h 109"/>
                  <a:gd name="T120" fmla="*/ 19 w 90"/>
                  <a:gd name="T121" fmla="*/ 10 h 109"/>
                  <a:gd name="T122" fmla="*/ 15 w 90"/>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0"/>
                  <a:gd name="T187" fmla="*/ 0 h 109"/>
                  <a:gd name="T188" fmla="*/ 90 w 90"/>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0" h="109">
                    <a:moveTo>
                      <a:pt x="15" y="12"/>
                    </a:moveTo>
                    <a:lnTo>
                      <a:pt x="13" y="13"/>
                    </a:lnTo>
                    <a:lnTo>
                      <a:pt x="10" y="14"/>
                    </a:lnTo>
                    <a:lnTo>
                      <a:pt x="7" y="15"/>
                    </a:lnTo>
                    <a:lnTo>
                      <a:pt x="2" y="18"/>
                    </a:lnTo>
                    <a:lnTo>
                      <a:pt x="0" y="22"/>
                    </a:lnTo>
                    <a:lnTo>
                      <a:pt x="1" y="27"/>
                    </a:lnTo>
                    <a:lnTo>
                      <a:pt x="4" y="32"/>
                    </a:lnTo>
                    <a:lnTo>
                      <a:pt x="7" y="36"/>
                    </a:lnTo>
                    <a:lnTo>
                      <a:pt x="10" y="40"/>
                    </a:lnTo>
                    <a:lnTo>
                      <a:pt x="11" y="43"/>
                    </a:lnTo>
                    <a:lnTo>
                      <a:pt x="14" y="48"/>
                    </a:lnTo>
                    <a:lnTo>
                      <a:pt x="18" y="53"/>
                    </a:lnTo>
                    <a:lnTo>
                      <a:pt x="19" y="59"/>
                    </a:lnTo>
                    <a:lnTo>
                      <a:pt x="21" y="64"/>
                    </a:lnTo>
                    <a:lnTo>
                      <a:pt x="22" y="71"/>
                    </a:lnTo>
                    <a:lnTo>
                      <a:pt x="21" y="78"/>
                    </a:lnTo>
                    <a:lnTo>
                      <a:pt x="18" y="86"/>
                    </a:lnTo>
                    <a:lnTo>
                      <a:pt x="14" y="94"/>
                    </a:lnTo>
                    <a:lnTo>
                      <a:pt x="19" y="100"/>
                    </a:lnTo>
                    <a:lnTo>
                      <a:pt x="21" y="102"/>
                    </a:lnTo>
                    <a:lnTo>
                      <a:pt x="26" y="106"/>
                    </a:lnTo>
                    <a:lnTo>
                      <a:pt x="31" y="107"/>
                    </a:lnTo>
                    <a:lnTo>
                      <a:pt x="34" y="108"/>
                    </a:lnTo>
                    <a:lnTo>
                      <a:pt x="37" y="108"/>
                    </a:lnTo>
                    <a:lnTo>
                      <a:pt x="43" y="106"/>
                    </a:lnTo>
                    <a:lnTo>
                      <a:pt x="48" y="106"/>
                    </a:lnTo>
                    <a:lnTo>
                      <a:pt x="55" y="106"/>
                    </a:lnTo>
                    <a:lnTo>
                      <a:pt x="67" y="105"/>
                    </a:lnTo>
                    <a:lnTo>
                      <a:pt x="80" y="104"/>
                    </a:lnTo>
                    <a:lnTo>
                      <a:pt x="77" y="100"/>
                    </a:lnTo>
                    <a:lnTo>
                      <a:pt x="74" y="95"/>
                    </a:lnTo>
                    <a:lnTo>
                      <a:pt x="72" y="91"/>
                    </a:lnTo>
                    <a:lnTo>
                      <a:pt x="71" y="87"/>
                    </a:lnTo>
                    <a:lnTo>
                      <a:pt x="70" y="82"/>
                    </a:lnTo>
                    <a:lnTo>
                      <a:pt x="70" y="77"/>
                    </a:lnTo>
                    <a:lnTo>
                      <a:pt x="71" y="69"/>
                    </a:lnTo>
                    <a:lnTo>
                      <a:pt x="74" y="60"/>
                    </a:lnTo>
                    <a:lnTo>
                      <a:pt x="77" y="51"/>
                    </a:lnTo>
                    <a:lnTo>
                      <a:pt x="84" y="35"/>
                    </a:lnTo>
                    <a:lnTo>
                      <a:pt x="87" y="28"/>
                    </a:lnTo>
                    <a:lnTo>
                      <a:pt x="89" y="22"/>
                    </a:lnTo>
                    <a:lnTo>
                      <a:pt x="89" y="17"/>
                    </a:lnTo>
                    <a:lnTo>
                      <a:pt x="88" y="14"/>
                    </a:lnTo>
                    <a:lnTo>
                      <a:pt x="86" y="13"/>
                    </a:lnTo>
                    <a:lnTo>
                      <a:pt x="84" y="11"/>
                    </a:lnTo>
                    <a:lnTo>
                      <a:pt x="81" y="10"/>
                    </a:lnTo>
                    <a:lnTo>
                      <a:pt x="77" y="10"/>
                    </a:lnTo>
                    <a:lnTo>
                      <a:pt x="72" y="9"/>
                    </a:lnTo>
                    <a:lnTo>
                      <a:pt x="60" y="10"/>
                    </a:lnTo>
                    <a:lnTo>
                      <a:pt x="43" y="12"/>
                    </a:lnTo>
                    <a:lnTo>
                      <a:pt x="41" y="12"/>
                    </a:lnTo>
                    <a:lnTo>
                      <a:pt x="39" y="11"/>
                    </a:lnTo>
                    <a:lnTo>
                      <a:pt x="34" y="7"/>
                    </a:lnTo>
                    <a:lnTo>
                      <a:pt x="30" y="3"/>
                    </a:lnTo>
                    <a:lnTo>
                      <a:pt x="27" y="2"/>
                    </a:lnTo>
                    <a:lnTo>
                      <a:pt x="25" y="1"/>
                    </a:lnTo>
                    <a:lnTo>
                      <a:pt x="25" y="4"/>
                    </a:lnTo>
                    <a:lnTo>
                      <a:pt x="25" y="0"/>
                    </a:lnTo>
                    <a:lnTo>
                      <a:pt x="21" y="7"/>
                    </a:lnTo>
                    <a:lnTo>
                      <a:pt x="19" y="10"/>
                    </a:lnTo>
                    <a:lnTo>
                      <a:pt x="15" y="12"/>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74" name="Freeform 82"/>
              <p:cNvSpPr>
                <a:spLocks/>
              </p:cNvSpPr>
              <p:nvPr/>
            </p:nvSpPr>
            <p:spPr bwMode="auto">
              <a:xfrm>
                <a:off x="264" y="288"/>
                <a:ext cx="93" cy="109"/>
              </a:xfrm>
              <a:custGeom>
                <a:avLst/>
                <a:gdLst>
                  <a:gd name="T0" fmla="*/ 16 w 93"/>
                  <a:gd name="T1" fmla="*/ 12 h 109"/>
                  <a:gd name="T2" fmla="*/ 13 w 93"/>
                  <a:gd name="T3" fmla="*/ 13 h 109"/>
                  <a:gd name="T4" fmla="*/ 11 w 93"/>
                  <a:gd name="T5" fmla="*/ 14 h 109"/>
                  <a:gd name="T6" fmla="*/ 7 w 93"/>
                  <a:gd name="T7" fmla="*/ 15 h 109"/>
                  <a:gd name="T8" fmla="*/ 2 w 93"/>
                  <a:gd name="T9" fmla="*/ 18 h 109"/>
                  <a:gd name="T10" fmla="*/ 0 w 93"/>
                  <a:gd name="T11" fmla="*/ 22 h 109"/>
                  <a:gd name="T12" fmla="*/ 1 w 93"/>
                  <a:gd name="T13" fmla="*/ 27 h 109"/>
                  <a:gd name="T14" fmla="*/ 4 w 93"/>
                  <a:gd name="T15" fmla="*/ 32 h 109"/>
                  <a:gd name="T16" fmla="*/ 8 w 93"/>
                  <a:gd name="T17" fmla="*/ 36 h 109"/>
                  <a:gd name="T18" fmla="*/ 10 w 93"/>
                  <a:gd name="T19" fmla="*/ 40 h 109"/>
                  <a:gd name="T20" fmla="*/ 12 w 93"/>
                  <a:gd name="T21" fmla="*/ 43 h 109"/>
                  <a:gd name="T22" fmla="*/ 15 w 93"/>
                  <a:gd name="T23" fmla="*/ 48 h 109"/>
                  <a:gd name="T24" fmla="*/ 18 w 93"/>
                  <a:gd name="T25" fmla="*/ 53 h 109"/>
                  <a:gd name="T26" fmla="*/ 20 w 93"/>
                  <a:gd name="T27" fmla="*/ 59 h 109"/>
                  <a:gd name="T28" fmla="*/ 22 w 93"/>
                  <a:gd name="T29" fmla="*/ 64 h 109"/>
                  <a:gd name="T30" fmla="*/ 22 w 93"/>
                  <a:gd name="T31" fmla="*/ 71 h 109"/>
                  <a:gd name="T32" fmla="*/ 21 w 93"/>
                  <a:gd name="T33" fmla="*/ 78 h 109"/>
                  <a:gd name="T34" fmla="*/ 19 w 93"/>
                  <a:gd name="T35" fmla="*/ 86 h 109"/>
                  <a:gd name="T36" fmla="*/ 15 w 93"/>
                  <a:gd name="T37" fmla="*/ 94 h 109"/>
                  <a:gd name="T38" fmla="*/ 20 w 93"/>
                  <a:gd name="T39" fmla="*/ 100 h 109"/>
                  <a:gd name="T40" fmla="*/ 21 w 93"/>
                  <a:gd name="T41" fmla="*/ 102 h 109"/>
                  <a:gd name="T42" fmla="*/ 27 w 93"/>
                  <a:gd name="T43" fmla="*/ 106 h 109"/>
                  <a:gd name="T44" fmla="*/ 32 w 93"/>
                  <a:gd name="T45" fmla="*/ 107 h 109"/>
                  <a:gd name="T46" fmla="*/ 35 w 93"/>
                  <a:gd name="T47" fmla="*/ 108 h 109"/>
                  <a:gd name="T48" fmla="*/ 38 w 93"/>
                  <a:gd name="T49" fmla="*/ 108 h 109"/>
                  <a:gd name="T50" fmla="*/ 45 w 93"/>
                  <a:gd name="T51" fmla="*/ 106 h 109"/>
                  <a:gd name="T52" fmla="*/ 50 w 93"/>
                  <a:gd name="T53" fmla="*/ 106 h 109"/>
                  <a:gd name="T54" fmla="*/ 57 w 93"/>
                  <a:gd name="T55" fmla="*/ 106 h 109"/>
                  <a:gd name="T56" fmla="*/ 70 w 93"/>
                  <a:gd name="T57" fmla="*/ 105 h 109"/>
                  <a:gd name="T58" fmla="*/ 83 w 93"/>
                  <a:gd name="T59" fmla="*/ 104 h 109"/>
                  <a:gd name="T60" fmla="*/ 79 w 93"/>
                  <a:gd name="T61" fmla="*/ 100 h 109"/>
                  <a:gd name="T62" fmla="*/ 77 w 93"/>
                  <a:gd name="T63" fmla="*/ 95 h 109"/>
                  <a:gd name="T64" fmla="*/ 75 w 93"/>
                  <a:gd name="T65" fmla="*/ 91 h 109"/>
                  <a:gd name="T66" fmla="*/ 73 w 93"/>
                  <a:gd name="T67" fmla="*/ 87 h 109"/>
                  <a:gd name="T68" fmla="*/ 73 w 93"/>
                  <a:gd name="T69" fmla="*/ 82 h 109"/>
                  <a:gd name="T70" fmla="*/ 73 w 93"/>
                  <a:gd name="T71" fmla="*/ 77 h 109"/>
                  <a:gd name="T72" fmla="*/ 74 w 93"/>
                  <a:gd name="T73" fmla="*/ 69 h 109"/>
                  <a:gd name="T74" fmla="*/ 76 w 93"/>
                  <a:gd name="T75" fmla="*/ 60 h 109"/>
                  <a:gd name="T76" fmla="*/ 80 w 93"/>
                  <a:gd name="T77" fmla="*/ 51 h 109"/>
                  <a:gd name="T78" fmla="*/ 87 w 93"/>
                  <a:gd name="T79" fmla="*/ 35 h 109"/>
                  <a:gd name="T80" fmla="*/ 90 w 93"/>
                  <a:gd name="T81" fmla="*/ 28 h 109"/>
                  <a:gd name="T82" fmla="*/ 92 w 93"/>
                  <a:gd name="T83" fmla="*/ 22 h 109"/>
                  <a:gd name="T84" fmla="*/ 92 w 93"/>
                  <a:gd name="T85" fmla="*/ 17 h 109"/>
                  <a:gd name="T86" fmla="*/ 91 w 93"/>
                  <a:gd name="T87" fmla="*/ 14 h 109"/>
                  <a:gd name="T88" fmla="*/ 89 w 93"/>
                  <a:gd name="T89" fmla="*/ 13 h 109"/>
                  <a:gd name="T90" fmla="*/ 87 w 93"/>
                  <a:gd name="T91" fmla="*/ 11 h 109"/>
                  <a:gd name="T92" fmla="*/ 84 w 93"/>
                  <a:gd name="T93" fmla="*/ 10 h 109"/>
                  <a:gd name="T94" fmla="*/ 80 w 93"/>
                  <a:gd name="T95" fmla="*/ 10 h 109"/>
                  <a:gd name="T96" fmla="*/ 75 w 93"/>
                  <a:gd name="T97" fmla="*/ 9 h 109"/>
                  <a:gd name="T98" fmla="*/ 62 w 93"/>
                  <a:gd name="T99" fmla="*/ 10 h 109"/>
                  <a:gd name="T100" fmla="*/ 44 w 93"/>
                  <a:gd name="T101" fmla="*/ 12 h 109"/>
                  <a:gd name="T102" fmla="*/ 42 w 93"/>
                  <a:gd name="T103" fmla="*/ 12 h 109"/>
                  <a:gd name="T104" fmla="*/ 40 w 93"/>
                  <a:gd name="T105" fmla="*/ 11 h 109"/>
                  <a:gd name="T106" fmla="*/ 35 w 93"/>
                  <a:gd name="T107" fmla="*/ 7 h 109"/>
                  <a:gd name="T108" fmla="*/ 31 w 93"/>
                  <a:gd name="T109" fmla="*/ 3 h 109"/>
                  <a:gd name="T110" fmla="*/ 28 w 93"/>
                  <a:gd name="T111" fmla="*/ 2 h 109"/>
                  <a:gd name="T112" fmla="*/ 26 w 93"/>
                  <a:gd name="T113" fmla="*/ 1 h 109"/>
                  <a:gd name="T114" fmla="*/ 26 w 93"/>
                  <a:gd name="T115" fmla="*/ 4 h 109"/>
                  <a:gd name="T116" fmla="*/ 26 w 93"/>
                  <a:gd name="T117" fmla="*/ 0 h 109"/>
                  <a:gd name="T118" fmla="*/ 22 w 93"/>
                  <a:gd name="T119" fmla="*/ 7 h 109"/>
                  <a:gd name="T120" fmla="*/ 20 w 93"/>
                  <a:gd name="T121" fmla="*/ 10 h 109"/>
                  <a:gd name="T122" fmla="*/ 16 w 93"/>
                  <a:gd name="T123" fmla="*/ 12 h 10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
                  <a:gd name="T187" fmla="*/ 0 h 109"/>
                  <a:gd name="T188" fmla="*/ 93 w 93"/>
                  <a:gd name="T189" fmla="*/ 109 h 10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 h="109">
                    <a:moveTo>
                      <a:pt x="16" y="12"/>
                    </a:moveTo>
                    <a:lnTo>
                      <a:pt x="13" y="13"/>
                    </a:lnTo>
                    <a:lnTo>
                      <a:pt x="11" y="14"/>
                    </a:lnTo>
                    <a:lnTo>
                      <a:pt x="7" y="15"/>
                    </a:lnTo>
                    <a:lnTo>
                      <a:pt x="2" y="18"/>
                    </a:lnTo>
                    <a:lnTo>
                      <a:pt x="0" y="22"/>
                    </a:lnTo>
                    <a:lnTo>
                      <a:pt x="1" y="27"/>
                    </a:lnTo>
                    <a:lnTo>
                      <a:pt x="4" y="32"/>
                    </a:lnTo>
                    <a:lnTo>
                      <a:pt x="8" y="36"/>
                    </a:lnTo>
                    <a:lnTo>
                      <a:pt x="10" y="40"/>
                    </a:lnTo>
                    <a:lnTo>
                      <a:pt x="12" y="43"/>
                    </a:lnTo>
                    <a:lnTo>
                      <a:pt x="15" y="48"/>
                    </a:lnTo>
                    <a:lnTo>
                      <a:pt x="18" y="53"/>
                    </a:lnTo>
                    <a:lnTo>
                      <a:pt x="20" y="59"/>
                    </a:lnTo>
                    <a:lnTo>
                      <a:pt x="22" y="64"/>
                    </a:lnTo>
                    <a:lnTo>
                      <a:pt x="22" y="71"/>
                    </a:lnTo>
                    <a:lnTo>
                      <a:pt x="21" y="78"/>
                    </a:lnTo>
                    <a:lnTo>
                      <a:pt x="19" y="86"/>
                    </a:lnTo>
                    <a:lnTo>
                      <a:pt x="15" y="94"/>
                    </a:lnTo>
                    <a:lnTo>
                      <a:pt x="20" y="100"/>
                    </a:lnTo>
                    <a:lnTo>
                      <a:pt x="21" y="102"/>
                    </a:lnTo>
                    <a:lnTo>
                      <a:pt x="27" y="106"/>
                    </a:lnTo>
                    <a:lnTo>
                      <a:pt x="32" y="107"/>
                    </a:lnTo>
                    <a:lnTo>
                      <a:pt x="35" y="108"/>
                    </a:lnTo>
                    <a:lnTo>
                      <a:pt x="38" y="108"/>
                    </a:lnTo>
                    <a:lnTo>
                      <a:pt x="45" y="106"/>
                    </a:lnTo>
                    <a:lnTo>
                      <a:pt x="50" y="106"/>
                    </a:lnTo>
                    <a:lnTo>
                      <a:pt x="57" y="106"/>
                    </a:lnTo>
                    <a:lnTo>
                      <a:pt x="70" y="105"/>
                    </a:lnTo>
                    <a:lnTo>
                      <a:pt x="83" y="104"/>
                    </a:lnTo>
                    <a:lnTo>
                      <a:pt x="79" y="100"/>
                    </a:lnTo>
                    <a:lnTo>
                      <a:pt x="77" y="95"/>
                    </a:lnTo>
                    <a:lnTo>
                      <a:pt x="75" y="91"/>
                    </a:lnTo>
                    <a:lnTo>
                      <a:pt x="73" y="87"/>
                    </a:lnTo>
                    <a:lnTo>
                      <a:pt x="73" y="82"/>
                    </a:lnTo>
                    <a:lnTo>
                      <a:pt x="73" y="77"/>
                    </a:lnTo>
                    <a:lnTo>
                      <a:pt x="74" y="69"/>
                    </a:lnTo>
                    <a:lnTo>
                      <a:pt x="76" y="60"/>
                    </a:lnTo>
                    <a:lnTo>
                      <a:pt x="80" y="51"/>
                    </a:lnTo>
                    <a:lnTo>
                      <a:pt x="87" y="35"/>
                    </a:lnTo>
                    <a:lnTo>
                      <a:pt x="90" y="28"/>
                    </a:lnTo>
                    <a:lnTo>
                      <a:pt x="92" y="22"/>
                    </a:lnTo>
                    <a:lnTo>
                      <a:pt x="92" y="17"/>
                    </a:lnTo>
                    <a:lnTo>
                      <a:pt x="91" y="14"/>
                    </a:lnTo>
                    <a:lnTo>
                      <a:pt x="89" y="13"/>
                    </a:lnTo>
                    <a:lnTo>
                      <a:pt x="87" y="11"/>
                    </a:lnTo>
                    <a:lnTo>
                      <a:pt x="84" y="10"/>
                    </a:lnTo>
                    <a:lnTo>
                      <a:pt x="80" y="10"/>
                    </a:lnTo>
                    <a:lnTo>
                      <a:pt x="75" y="9"/>
                    </a:lnTo>
                    <a:lnTo>
                      <a:pt x="62" y="10"/>
                    </a:lnTo>
                    <a:lnTo>
                      <a:pt x="44" y="12"/>
                    </a:lnTo>
                    <a:lnTo>
                      <a:pt x="42" y="12"/>
                    </a:lnTo>
                    <a:lnTo>
                      <a:pt x="40" y="11"/>
                    </a:lnTo>
                    <a:lnTo>
                      <a:pt x="35" y="7"/>
                    </a:lnTo>
                    <a:lnTo>
                      <a:pt x="31" y="3"/>
                    </a:lnTo>
                    <a:lnTo>
                      <a:pt x="28" y="2"/>
                    </a:lnTo>
                    <a:lnTo>
                      <a:pt x="26" y="1"/>
                    </a:lnTo>
                    <a:lnTo>
                      <a:pt x="26" y="4"/>
                    </a:lnTo>
                    <a:lnTo>
                      <a:pt x="26" y="0"/>
                    </a:lnTo>
                    <a:lnTo>
                      <a:pt x="22" y="7"/>
                    </a:lnTo>
                    <a:lnTo>
                      <a:pt x="20" y="10"/>
                    </a:lnTo>
                    <a:lnTo>
                      <a:pt x="16" y="12"/>
                    </a:lnTo>
                  </a:path>
                </a:pathLst>
              </a:custGeom>
              <a:noFill/>
              <a:ln w="12700" cap="rnd" cmpd="sng">
                <a:solidFill>
                  <a:srgbClr val="714400"/>
                </a:solidFill>
                <a:prstDash val="solid"/>
                <a:round/>
                <a:headEnd type="none" w="med" len="med"/>
                <a:tailEnd type="none" w="med" len="med"/>
              </a:ln>
            </p:spPr>
            <p:txBody>
              <a:bodyPr/>
              <a:lstStyle/>
              <a:p>
                <a:endParaRPr lang="en-US" dirty="0"/>
              </a:p>
            </p:txBody>
          </p:sp>
        </p:grpSp>
        <p:sp>
          <p:nvSpPr>
            <p:cNvPr id="70" name="Freeform 83"/>
            <p:cNvSpPr>
              <a:spLocks/>
            </p:cNvSpPr>
            <p:nvPr/>
          </p:nvSpPr>
          <p:spPr bwMode="auto">
            <a:xfrm>
              <a:off x="279" y="289"/>
              <a:ext cx="72" cy="55"/>
            </a:xfrm>
            <a:custGeom>
              <a:avLst/>
              <a:gdLst>
                <a:gd name="T0" fmla="*/ 26 w 72"/>
                <a:gd name="T1" fmla="*/ 45 h 55"/>
                <a:gd name="T2" fmla="*/ 26 w 72"/>
                <a:gd name="T3" fmla="*/ 50 h 55"/>
                <a:gd name="T4" fmla="*/ 33 w 72"/>
                <a:gd name="T5" fmla="*/ 54 h 55"/>
                <a:gd name="T6" fmla="*/ 54 w 72"/>
                <a:gd name="T7" fmla="*/ 50 h 55"/>
                <a:gd name="T8" fmla="*/ 58 w 72"/>
                <a:gd name="T9" fmla="*/ 48 h 55"/>
                <a:gd name="T10" fmla="*/ 62 w 72"/>
                <a:gd name="T11" fmla="*/ 46 h 55"/>
                <a:gd name="T12" fmla="*/ 63 w 72"/>
                <a:gd name="T13" fmla="*/ 44 h 55"/>
                <a:gd name="T14" fmla="*/ 65 w 72"/>
                <a:gd name="T15" fmla="*/ 41 h 55"/>
                <a:gd name="T16" fmla="*/ 66 w 72"/>
                <a:gd name="T17" fmla="*/ 37 h 55"/>
                <a:gd name="T18" fmla="*/ 67 w 72"/>
                <a:gd name="T19" fmla="*/ 33 h 55"/>
                <a:gd name="T20" fmla="*/ 66 w 72"/>
                <a:gd name="T21" fmla="*/ 29 h 55"/>
                <a:gd name="T22" fmla="*/ 68 w 72"/>
                <a:gd name="T23" fmla="*/ 26 h 55"/>
                <a:gd name="T24" fmla="*/ 69 w 72"/>
                <a:gd name="T25" fmla="*/ 23 h 55"/>
                <a:gd name="T26" fmla="*/ 67 w 72"/>
                <a:gd name="T27" fmla="*/ 17 h 55"/>
                <a:gd name="T28" fmla="*/ 69 w 72"/>
                <a:gd name="T29" fmla="*/ 15 h 55"/>
                <a:gd name="T30" fmla="*/ 70 w 72"/>
                <a:gd name="T31" fmla="*/ 12 h 55"/>
                <a:gd name="T32" fmla="*/ 55 w 72"/>
                <a:gd name="T33" fmla="*/ 5 h 55"/>
                <a:gd name="T34" fmla="*/ 47 w 72"/>
                <a:gd name="T35" fmla="*/ 3 h 55"/>
                <a:gd name="T36" fmla="*/ 46 w 72"/>
                <a:gd name="T37" fmla="*/ 5 h 55"/>
                <a:gd name="T38" fmla="*/ 44 w 72"/>
                <a:gd name="T39" fmla="*/ 6 h 55"/>
                <a:gd name="T40" fmla="*/ 39 w 72"/>
                <a:gd name="T41" fmla="*/ 5 h 55"/>
                <a:gd name="T42" fmla="*/ 33 w 72"/>
                <a:gd name="T43" fmla="*/ 4 h 55"/>
                <a:gd name="T44" fmla="*/ 30 w 72"/>
                <a:gd name="T45" fmla="*/ 3 h 55"/>
                <a:gd name="T46" fmla="*/ 20 w 72"/>
                <a:gd name="T47" fmla="*/ 5 h 55"/>
                <a:gd name="T48" fmla="*/ 18 w 72"/>
                <a:gd name="T49" fmla="*/ 3 h 55"/>
                <a:gd name="T50" fmla="*/ 17 w 72"/>
                <a:gd name="T51" fmla="*/ 2 h 55"/>
                <a:gd name="T52" fmla="*/ 16 w 72"/>
                <a:gd name="T53" fmla="*/ 0 h 55"/>
                <a:gd name="T54" fmla="*/ 13 w 72"/>
                <a:gd name="T55" fmla="*/ 1 h 55"/>
                <a:gd name="T56" fmla="*/ 14 w 72"/>
                <a:gd name="T57" fmla="*/ 5 h 55"/>
                <a:gd name="T58" fmla="*/ 12 w 72"/>
                <a:gd name="T59" fmla="*/ 10 h 55"/>
                <a:gd name="T60" fmla="*/ 9 w 72"/>
                <a:gd name="T61" fmla="*/ 13 h 55"/>
                <a:gd name="T62" fmla="*/ 4 w 72"/>
                <a:gd name="T63" fmla="*/ 14 h 55"/>
                <a:gd name="T64" fmla="*/ 3 w 72"/>
                <a:gd name="T65" fmla="*/ 16 h 55"/>
                <a:gd name="T66" fmla="*/ 12 w 72"/>
                <a:gd name="T67" fmla="*/ 17 h 55"/>
                <a:gd name="T68" fmla="*/ 15 w 72"/>
                <a:gd name="T69" fmla="*/ 18 h 55"/>
                <a:gd name="T70" fmla="*/ 9 w 72"/>
                <a:gd name="T71" fmla="*/ 23 h 55"/>
                <a:gd name="T72" fmla="*/ 8 w 72"/>
                <a:gd name="T73" fmla="*/ 24 h 55"/>
                <a:gd name="T74" fmla="*/ 9 w 72"/>
                <a:gd name="T75" fmla="*/ 26 h 55"/>
                <a:gd name="T76" fmla="*/ 13 w 72"/>
                <a:gd name="T77" fmla="*/ 30 h 55"/>
                <a:gd name="T78" fmla="*/ 13 w 72"/>
                <a:gd name="T79" fmla="*/ 32 h 55"/>
                <a:gd name="T80" fmla="*/ 17 w 72"/>
                <a:gd name="T81" fmla="*/ 36 h 55"/>
                <a:gd name="T82" fmla="*/ 23 w 72"/>
                <a:gd name="T83" fmla="*/ 41 h 55"/>
                <a:gd name="T84" fmla="*/ 24 w 72"/>
                <a:gd name="T85" fmla="*/ 44 h 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
                <a:gd name="T130" fmla="*/ 0 h 55"/>
                <a:gd name="T131" fmla="*/ 72 w 72"/>
                <a:gd name="T132" fmla="*/ 55 h 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 h="55">
                  <a:moveTo>
                    <a:pt x="24" y="44"/>
                  </a:moveTo>
                  <a:lnTo>
                    <a:pt x="26" y="45"/>
                  </a:lnTo>
                  <a:lnTo>
                    <a:pt x="26" y="46"/>
                  </a:lnTo>
                  <a:lnTo>
                    <a:pt x="26" y="50"/>
                  </a:lnTo>
                  <a:lnTo>
                    <a:pt x="30" y="52"/>
                  </a:lnTo>
                  <a:lnTo>
                    <a:pt x="33" y="54"/>
                  </a:lnTo>
                  <a:lnTo>
                    <a:pt x="51" y="53"/>
                  </a:lnTo>
                  <a:lnTo>
                    <a:pt x="54" y="50"/>
                  </a:lnTo>
                  <a:lnTo>
                    <a:pt x="56" y="49"/>
                  </a:lnTo>
                  <a:lnTo>
                    <a:pt x="58" y="48"/>
                  </a:lnTo>
                  <a:lnTo>
                    <a:pt x="61" y="46"/>
                  </a:lnTo>
                  <a:lnTo>
                    <a:pt x="62" y="46"/>
                  </a:lnTo>
                  <a:lnTo>
                    <a:pt x="63" y="45"/>
                  </a:lnTo>
                  <a:lnTo>
                    <a:pt x="63" y="44"/>
                  </a:lnTo>
                  <a:lnTo>
                    <a:pt x="64" y="44"/>
                  </a:lnTo>
                  <a:lnTo>
                    <a:pt x="65" y="41"/>
                  </a:lnTo>
                  <a:lnTo>
                    <a:pt x="65" y="39"/>
                  </a:lnTo>
                  <a:lnTo>
                    <a:pt x="66" y="37"/>
                  </a:lnTo>
                  <a:lnTo>
                    <a:pt x="67" y="35"/>
                  </a:lnTo>
                  <a:lnTo>
                    <a:pt x="67" y="33"/>
                  </a:lnTo>
                  <a:lnTo>
                    <a:pt x="67" y="31"/>
                  </a:lnTo>
                  <a:lnTo>
                    <a:pt x="66" y="29"/>
                  </a:lnTo>
                  <a:lnTo>
                    <a:pt x="68" y="28"/>
                  </a:lnTo>
                  <a:lnTo>
                    <a:pt x="68" y="26"/>
                  </a:lnTo>
                  <a:lnTo>
                    <a:pt x="69" y="25"/>
                  </a:lnTo>
                  <a:lnTo>
                    <a:pt x="69" y="23"/>
                  </a:lnTo>
                  <a:lnTo>
                    <a:pt x="68" y="20"/>
                  </a:lnTo>
                  <a:lnTo>
                    <a:pt x="67" y="17"/>
                  </a:lnTo>
                  <a:lnTo>
                    <a:pt x="68" y="16"/>
                  </a:lnTo>
                  <a:lnTo>
                    <a:pt x="69" y="15"/>
                  </a:lnTo>
                  <a:lnTo>
                    <a:pt x="71" y="15"/>
                  </a:lnTo>
                  <a:lnTo>
                    <a:pt x="70" y="12"/>
                  </a:lnTo>
                  <a:lnTo>
                    <a:pt x="64" y="10"/>
                  </a:lnTo>
                  <a:lnTo>
                    <a:pt x="55" y="5"/>
                  </a:lnTo>
                  <a:lnTo>
                    <a:pt x="48" y="1"/>
                  </a:lnTo>
                  <a:lnTo>
                    <a:pt x="47" y="3"/>
                  </a:lnTo>
                  <a:lnTo>
                    <a:pt x="46" y="3"/>
                  </a:lnTo>
                  <a:lnTo>
                    <a:pt x="46" y="5"/>
                  </a:lnTo>
                  <a:lnTo>
                    <a:pt x="45" y="6"/>
                  </a:lnTo>
                  <a:lnTo>
                    <a:pt x="44" y="6"/>
                  </a:lnTo>
                  <a:lnTo>
                    <a:pt x="41" y="5"/>
                  </a:lnTo>
                  <a:lnTo>
                    <a:pt x="39" y="5"/>
                  </a:lnTo>
                  <a:lnTo>
                    <a:pt x="36" y="4"/>
                  </a:lnTo>
                  <a:lnTo>
                    <a:pt x="33" y="4"/>
                  </a:lnTo>
                  <a:lnTo>
                    <a:pt x="31" y="4"/>
                  </a:lnTo>
                  <a:lnTo>
                    <a:pt x="30" y="3"/>
                  </a:lnTo>
                  <a:lnTo>
                    <a:pt x="27" y="2"/>
                  </a:lnTo>
                  <a:lnTo>
                    <a:pt x="20" y="5"/>
                  </a:lnTo>
                  <a:lnTo>
                    <a:pt x="18" y="3"/>
                  </a:lnTo>
                  <a:lnTo>
                    <a:pt x="17" y="2"/>
                  </a:lnTo>
                  <a:lnTo>
                    <a:pt x="17" y="1"/>
                  </a:lnTo>
                  <a:lnTo>
                    <a:pt x="16" y="0"/>
                  </a:lnTo>
                  <a:lnTo>
                    <a:pt x="15" y="0"/>
                  </a:lnTo>
                  <a:lnTo>
                    <a:pt x="13" y="1"/>
                  </a:lnTo>
                  <a:lnTo>
                    <a:pt x="13" y="4"/>
                  </a:lnTo>
                  <a:lnTo>
                    <a:pt x="14" y="5"/>
                  </a:lnTo>
                  <a:lnTo>
                    <a:pt x="13" y="8"/>
                  </a:lnTo>
                  <a:lnTo>
                    <a:pt x="12" y="10"/>
                  </a:lnTo>
                  <a:lnTo>
                    <a:pt x="11" y="12"/>
                  </a:lnTo>
                  <a:lnTo>
                    <a:pt x="9" y="13"/>
                  </a:lnTo>
                  <a:lnTo>
                    <a:pt x="6" y="14"/>
                  </a:lnTo>
                  <a:lnTo>
                    <a:pt x="4" y="14"/>
                  </a:lnTo>
                  <a:lnTo>
                    <a:pt x="0" y="13"/>
                  </a:lnTo>
                  <a:lnTo>
                    <a:pt x="3" y="16"/>
                  </a:lnTo>
                  <a:lnTo>
                    <a:pt x="8" y="16"/>
                  </a:lnTo>
                  <a:lnTo>
                    <a:pt x="12" y="17"/>
                  </a:lnTo>
                  <a:lnTo>
                    <a:pt x="14" y="17"/>
                  </a:lnTo>
                  <a:lnTo>
                    <a:pt x="15" y="18"/>
                  </a:lnTo>
                  <a:lnTo>
                    <a:pt x="12" y="21"/>
                  </a:lnTo>
                  <a:lnTo>
                    <a:pt x="9" y="23"/>
                  </a:lnTo>
                  <a:lnTo>
                    <a:pt x="8" y="23"/>
                  </a:lnTo>
                  <a:lnTo>
                    <a:pt x="8" y="24"/>
                  </a:lnTo>
                  <a:lnTo>
                    <a:pt x="8" y="26"/>
                  </a:lnTo>
                  <a:lnTo>
                    <a:pt x="9" y="26"/>
                  </a:lnTo>
                  <a:lnTo>
                    <a:pt x="11" y="28"/>
                  </a:lnTo>
                  <a:lnTo>
                    <a:pt x="13" y="30"/>
                  </a:lnTo>
                  <a:lnTo>
                    <a:pt x="14" y="31"/>
                  </a:lnTo>
                  <a:lnTo>
                    <a:pt x="13" y="32"/>
                  </a:lnTo>
                  <a:lnTo>
                    <a:pt x="15" y="34"/>
                  </a:lnTo>
                  <a:lnTo>
                    <a:pt x="17" y="36"/>
                  </a:lnTo>
                  <a:lnTo>
                    <a:pt x="21" y="39"/>
                  </a:lnTo>
                  <a:lnTo>
                    <a:pt x="23" y="41"/>
                  </a:lnTo>
                  <a:lnTo>
                    <a:pt x="24" y="43"/>
                  </a:lnTo>
                  <a:lnTo>
                    <a:pt x="24" y="44"/>
                  </a:lnTo>
                </a:path>
              </a:pathLst>
            </a:custGeom>
            <a:solidFill>
              <a:srgbClr val="AD6900"/>
            </a:solidFill>
            <a:ln w="12700" cap="rnd" cmpd="sng">
              <a:solidFill>
                <a:srgbClr val="714400"/>
              </a:solidFill>
              <a:prstDash val="solid"/>
              <a:round/>
              <a:headEnd type="none" w="med" len="med"/>
              <a:tailEnd type="none" w="med" len="med"/>
            </a:ln>
          </p:spPr>
          <p:txBody>
            <a:bodyPr/>
            <a:lstStyle/>
            <a:p>
              <a:endParaRPr lang="en-US" dirty="0"/>
            </a:p>
          </p:txBody>
        </p:sp>
        <p:grpSp>
          <p:nvGrpSpPr>
            <p:cNvPr id="71" name="Group 84"/>
            <p:cNvGrpSpPr>
              <a:grpSpLocks/>
            </p:cNvGrpSpPr>
            <p:nvPr/>
          </p:nvGrpSpPr>
          <p:grpSpPr bwMode="auto">
            <a:xfrm>
              <a:off x="273" y="265"/>
              <a:ext cx="27" cy="16"/>
              <a:chOff x="273" y="265"/>
              <a:chExt cx="27" cy="16"/>
            </a:xfrm>
          </p:grpSpPr>
          <p:sp>
            <p:nvSpPr>
              <p:cNvPr id="171" name="Freeform 85"/>
              <p:cNvSpPr>
                <a:spLocks/>
              </p:cNvSpPr>
              <p:nvPr/>
            </p:nvSpPr>
            <p:spPr bwMode="auto">
              <a:xfrm>
                <a:off x="273" y="265"/>
                <a:ext cx="27" cy="15"/>
              </a:xfrm>
              <a:custGeom>
                <a:avLst/>
                <a:gdLst>
                  <a:gd name="T0" fmla="*/ 15 w 27"/>
                  <a:gd name="T1" fmla="*/ 1 h 15"/>
                  <a:gd name="T2" fmla="*/ 15 w 27"/>
                  <a:gd name="T3" fmla="*/ 2 h 15"/>
                  <a:gd name="T4" fmla="*/ 14 w 27"/>
                  <a:gd name="T5" fmla="*/ 3 h 15"/>
                  <a:gd name="T6" fmla="*/ 15 w 27"/>
                  <a:gd name="T7" fmla="*/ 4 h 15"/>
                  <a:gd name="T8" fmla="*/ 21 w 27"/>
                  <a:gd name="T9" fmla="*/ 5 h 15"/>
                  <a:gd name="T10" fmla="*/ 23 w 27"/>
                  <a:gd name="T11" fmla="*/ 5 h 15"/>
                  <a:gd name="T12" fmla="*/ 26 w 27"/>
                  <a:gd name="T13" fmla="*/ 6 h 15"/>
                  <a:gd name="T14" fmla="*/ 26 w 27"/>
                  <a:gd name="T15" fmla="*/ 8 h 15"/>
                  <a:gd name="T16" fmla="*/ 25 w 27"/>
                  <a:gd name="T17" fmla="*/ 9 h 15"/>
                  <a:gd name="T18" fmla="*/ 24 w 27"/>
                  <a:gd name="T19" fmla="*/ 10 h 15"/>
                  <a:gd name="T20" fmla="*/ 23 w 27"/>
                  <a:gd name="T21" fmla="*/ 10 h 15"/>
                  <a:gd name="T22" fmla="*/ 22 w 27"/>
                  <a:gd name="T23" fmla="*/ 10 h 15"/>
                  <a:gd name="T24" fmla="*/ 17 w 27"/>
                  <a:gd name="T25" fmla="*/ 10 h 15"/>
                  <a:gd name="T26" fmla="*/ 12 w 27"/>
                  <a:gd name="T27" fmla="*/ 10 h 15"/>
                  <a:gd name="T28" fmla="*/ 3 w 27"/>
                  <a:gd name="T29" fmla="*/ 10 h 15"/>
                  <a:gd name="T30" fmla="*/ 3 w 27"/>
                  <a:gd name="T31" fmla="*/ 9 h 15"/>
                  <a:gd name="T32" fmla="*/ 4 w 27"/>
                  <a:gd name="T33" fmla="*/ 9 h 15"/>
                  <a:gd name="T34" fmla="*/ 5 w 27"/>
                  <a:gd name="T35" fmla="*/ 9 h 15"/>
                  <a:gd name="T36" fmla="*/ 10 w 27"/>
                  <a:gd name="T37" fmla="*/ 8 h 15"/>
                  <a:gd name="T38" fmla="*/ 17 w 27"/>
                  <a:gd name="T39" fmla="*/ 7 h 15"/>
                  <a:gd name="T40" fmla="*/ 22 w 27"/>
                  <a:gd name="T41" fmla="*/ 7 h 15"/>
                  <a:gd name="T42" fmla="*/ 15 w 27"/>
                  <a:gd name="T43" fmla="*/ 7 h 15"/>
                  <a:gd name="T44" fmla="*/ 10 w 27"/>
                  <a:gd name="T45" fmla="*/ 8 h 15"/>
                  <a:gd name="T46" fmla="*/ 5 w 27"/>
                  <a:gd name="T47" fmla="*/ 9 h 15"/>
                  <a:gd name="T48" fmla="*/ 4 w 27"/>
                  <a:gd name="T49" fmla="*/ 9 h 15"/>
                  <a:gd name="T50" fmla="*/ 3 w 27"/>
                  <a:gd name="T51" fmla="*/ 9 h 15"/>
                  <a:gd name="T52" fmla="*/ 2 w 27"/>
                  <a:gd name="T53" fmla="*/ 10 h 15"/>
                  <a:gd name="T54" fmla="*/ 2 w 27"/>
                  <a:gd name="T55" fmla="*/ 11 h 15"/>
                  <a:gd name="T56" fmla="*/ 3 w 27"/>
                  <a:gd name="T57" fmla="*/ 14 h 15"/>
                  <a:gd name="T58" fmla="*/ 1 w 27"/>
                  <a:gd name="T59" fmla="*/ 12 h 15"/>
                  <a:gd name="T60" fmla="*/ 0 w 27"/>
                  <a:gd name="T61" fmla="*/ 9 h 15"/>
                  <a:gd name="T62" fmla="*/ 1 w 27"/>
                  <a:gd name="T63" fmla="*/ 5 h 15"/>
                  <a:gd name="T64" fmla="*/ 2 w 27"/>
                  <a:gd name="T65" fmla="*/ 3 h 15"/>
                  <a:gd name="T66" fmla="*/ 4 w 27"/>
                  <a:gd name="T67" fmla="*/ 1 h 15"/>
                  <a:gd name="T68" fmla="*/ 6 w 27"/>
                  <a:gd name="T69" fmla="*/ 1 h 15"/>
                  <a:gd name="T70" fmla="*/ 8 w 27"/>
                  <a:gd name="T71" fmla="*/ 1 h 15"/>
                  <a:gd name="T72" fmla="*/ 8 w 27"/>
                  <a:gd name="T73" fmla="*/ 3 h 15"/>
                  <a:gd name="T74" fmla="*/ 9 w 27"/>
                  <a:gd name="T75" fmla="*/ 4 h 15"/>
                  <a:gd name="T76" fmla="*/ 11 w 27"/>
                  <a:gd name="T77" fmla="*/ 5 h 15"/>
                  <a:gd name="T78" fmla="*/ 10 w 27"/>
                  <a:gd name="T79" fmla="*/ 4 h 15"/>
                  <a:gd name="T80" fmla="*/ 8 w 27"/>
                  <a:gd name="T81" fmla="*/ 3 h 15"/>
                  <a:gd name="T82" fmla="*/ 8 w 27"/>
                  <a:gd name="T83" fmla="*/ 0 h 15"/>
                  <a:gd name="T84" fmla="*/ 14 w 27"/>
                  <a:gd name="T85" fmla="*/ 0 h 15"/>
                  <a:gd name="T86" fmla="*/ 15 w 27"/>
                  <a:gd name="T87" fmla="*/ 1 h 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5"/>
                  <a:gd name="T134" fmla="*/ 27 w 27"/>
                  <a:gd name="T135" fmla="*/ 15 h 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5">
                    <a:moveTo>
                      <a:pt x="15" y="1"/>
                    </a:moveTo>
                    <a:lnTo>
                      <a:pt x="15" y="2"/>
                    </a:lnTo>
                    <a:lnTo>
                      <a:pt x="14" y="3"/>
                    </a:lnTo>
                    <a:lnTo>
                      <a:pt x="15" y="4"/>
                    </a:lnTo>
                    <a:lnTo>
                      <a:pt x="21" y="5"/>
                    </a:lnTo>
                    <a:lnTo>
                      <a:pt x="23" y="5"/>
                    </a:lnTo>
                    <a:lnTo>
                      <a:pt x="26" y="6"/>
                    </a:lnTo>
                    <a:lnTo>
                      <a:pt x="26" y="8"/>
                    </a:lnTo>
                    <a:lnTo>
                      <a:pt x="25" y="9"/>
                    </a:lnTo>
                    <a:lnTo>
                      <a:pt x="24" y="10"/>
                    </a:lnTo>
                    <a:lnTo>
                      <a:pt x="23" y="10"/>
                    </a:lnTo>
                    <a:lnTo>
                      <a:pt x="22" y="10"/>
                    </a:lnTo>
                    <a:lnTo>
                      <a:pt x="17" y="10"/>
                    </a:lnTo>
                    <a:lnTo>
                      <a:pt x="12" y="10"/>
                    </a:lnTo>
                    <a:lnTo>
                      <a:pt x="3" y="10"/>
                    </a:lnTo>
                    <a:lnTo>
                      <a:pt x="3" y="9"/>
                    </a:lnTo>
                    <a:lnTo>
                      <a:pt x="4" y="9"/>
                    </a:lnTo>
                    <a:lnTo>
                      <a:pt x="5" y="9"/>
                    </a:lnTo>
                    <a:lnTo>
                      <a:pt x="10" y="8"/>
                    </a:lnTo>
                    <a:lnTo>
                      <a:pt x="17" y="7"/>
                    </a:lnTo>
                    <a:lnTo>
                      <a:pt x="22" y="7"/>
                    </a:lnTo>
                    <a:lnTo>
                      <a:pt x="15" y="7"/>
                    </a:lnTo>
                    <a:lnTo>
                      <a:pt x="10" y="8"/>
                    </a:lnTo>
                    <a:lnTo>
                      <a:pt x="5" y="9"/>
                    </a:lnTo>
                    <a:lnTo>
                      <a:pt x="4" y="9"/>
                    </a:lnTo>
                    <a:lnTo>
                      <a:pt x="3" y="9"/>
                    </a:lnTo>
                    <a:lnTo>
                      <a:pt x="2" y="10"/>
                    </a:lnTo>
                    <a:lnTo>
                      <a:pt x="2" y="11"/>
                    </a:lnTo>
                    <a:lnTo>
                      <a:pt x="3" y="14"/>
                    </a:lnTo>
                    <a:lnTo>
                      <a:pt x="1" y="12"/>
                    </a:lnTo>
                    <a:lnTo>
                      <a:pt x="0" y="9"/>
                    </a:lnTo>
                    <a:lnTo>
                      <a:pt x="1" y="5"/>
                    </a:lnTo>
                    <a:lnTo>
                      <a:pt x="2" y="3"/>
                    </a:lnTo>
                    <a:lnTo>
                      <a:pt x="4" y="1"/>
                    </a:lnTo>
                    <a:lnTo>
                      <a:pt x="6" y="1"/>
                    </a:lnTo>
                    <a:lnTo>
                      <a:pt x="8" y="1"/>
                    </a:lnTo>
                    <a:lnTo>
                      <a:pt x="8" y="3"/>
                    </a:lnTo>
                    <a:lnTo>
                      <a:pt x="9" y="4"/>
                    </a:lnTo>
                    <a:lnTo>
                      <a:pt x="11" y="5"/>
                    </a:lnTo>
                    <a:lnTo>
                      <a:pt x="10" y="4"/>
                    </a:lnTo>
                    <a:lnTo>
                      <a:pt x="8" y="3"/>
                    </a:lnTo>
                    <a:lnTo>
                      <a:pt x="8" y="0"/>
                    </a:lnTo>
                    <a:lnTo>
                      <a:pt x="14" y="0"/>
                    </a:lnTo>
                    <a:lnTo>
                      <a:pt x="15" y="1"/>
                    </a:lnTo>
                  </a:path>
                </a:pathLst>
              </a:custGeom>
              <a:solidFill>
                <a:srgbClr val="FAFD00"/>
              </a:solidFill>
              <a:ln w="12700" cap="rnd" cmpd="sng">
                <a:noFill/>
                <a:prstDash val="solid"/>
                <a:round/>
                <a:headEnd type="none" w="med" len="med"/>
                <a:tailEnd type="none" w="med" len="med"/>
              </a:ln>
            </p:spPr>
            <p:txBody>
              <a:bodyPr/>
              <a:lstStyle/>
              <a:p>
                <a:endParaRPr lang="en-US" dirty="0"/>
              </a:p>
            </p:txBody>
          </p:sp>
          <p:sp>
            <p:nvSpPr>
              <p:cNvPr id="172" name="Freeform 86"/>
              <p:cNvSpPr>
                <a:spLocks/>
              </p:cNvSpPr>
              <p:nvPr/>
            </p:nvSpPr>
            <p:spPr bwMode="auto">
              <a:xfrm>
                <a:off x="273" y="265"/>
                <a:ext cx="27" cy="16"/>
              </a:xfrm>
              <a:custGeom>
                <a:avLst/>
                <a:gdLst>
                  <a:gd name="T0" fmla="*/ 15 w 27"/>
                  <a:gd name="T1" fmla="*/ 1 h 16"/>
                  <a:gd name="T2" fmla="*/ 15 w 27"/>
                  <a:gd name="T3" fmla="*/ 2 h 16"/>
                  <a:gd name="T4" fmla="*/ 14 w 27"/>
                  <a:gd name="T5" fmla="*/ 3 h 16"/>
                  <a:gd name="T6" fmla="*/ 15 w 27"/>
                  <a:gd name="T7" fmla="*/ 5 h 16"/>
                  <a:gd name="T8" fmla="*/ 21 w 27"/>
                  <a:gd name="T9" fmla="*/ 5 h 16"/>
                  <a:gd name="T10" fmla="*/ 23 w 27"/>
                  <a:gd name="T11" fmla="*/ 6 h 16"/>
                  <a:gd name="T12" fmla="*/ 26 w 27"/>
                  <a:gd name="T13" fmla="*/ 6 h 16"/>
                  <a:gd name="T14" fmla="*/ 26 w 27"/>
                  <a:gd name="T15" fmla="*/ 8 h 16"/>
                  <a:gd name="T16" fmla="*/ 25 w 27"/>
                  <a:gd name="T17" fmla="*/ 10 h 16"/>
                  <a:gd name="T18" fmla="*/ 24 w 27"/>
                  <a:gd name="T19" fmla="*/ 10 h 16"/>
                  <a:gd name="T20" fmla="*/ 23 w 27"/>
                  <a:gd name="T21" fmla="*/ 11 h 16"/>
                  <a:gd name="T22" fmla="*/ 22 w 27"/>
                  <a:gd name="T23" fmla="*/ 11 h 16"/>
                  <a:gd name="T24" fmla="*/ 17 w 27"/>
                  <a:gd name="T25" fmla="*/ 11 h 16"/>
                  <a:gd name="T26" fmla="*/ 12 w 27"/>
                  <a:gd name="T27" fmla="*/ 11 h 16"/>
                  <a:gd name="T28" fmla="*/ 3 w 27"/>
                  <a:gd name="T29" fmla="*/ 10 h 16"/>
                  <a:gd name="T30" fmla="*/ 3 w 27"/>
                  <a:gd name="T31" fmla="*/ 10 h 16"/>
                  <a:gd name="T32" fmla="*/ 4 w 27"/>
                  <a:gd name="T33" fmla="*/ 9 h 16"/>
                  <a:gd name="T34" fmla="*/ 5 w 27"/>
                  <a:gd name="T35" fmla="*/ 9 h 16"/>
                  <a:gd name="T36" fmla="*/ 10 w 27"/>
                  <a:gd name="T37" fmla="*/ 8 h 16"/>
                  <a:gd name="T38" fmla="*/ 17 w 27"/>
                  <a:gd name="T39" fmla="*/ 7 h 16"/>
                  <a:gd name="T40" fmla="*/ 22 w 27"/>
                  <a:gd name="T41" fmla="*/ 7 h 16"/>
                  <a:gd name="T42" fmla="*/ 15 w 27"/>
                  <a:gd name="T43" fmla="*/ 7 h 16"/>
                  <a:gd name="T44" fmla="*/ 10 w 27"/>
                  <a:gd name="T45" fmla="*/ 8 h 16"/>
                  <a:gd name="T46" fmla="*/ 5 w 27"/>
                  <a:gd name="T47" fmla="*/ 9 h 16"/>
                  <a:gd name="T48" fmla="*/ 4 w 27"/>
                  <a:gd name="T49" fmla="*/ 9 h 16"/>
                  <a:gd name="T50" fmla="*/ 3 w 27"/>
                  <a:gd name="T51" fmla="*/ 10 h 16"/>
                  <a:gd name="T52" fmla="*/ 2 w 27"/>
                  <a:gd name="T53" fmla="*/ 11 h 16"/>
                  <a:gd name="T54" fmla="*/ 2 w 27"/>
                  <a:gd name="T55" fmla="*/ 12 h 16"/>
                  <a:gd name="T56" fmla="*/ 3 w 27"/>
                  <a:gd name="T57" fmla="*/ 15 h 16"/>
                  <a:gd name="T58" fmla="*/ 1 w 27"/>
                  <a:gd name="T59" fmla="*/ 13 h 16"/>
                  <a:gd name="T60" fmla="*/ 0 w 27"/>
                  <a:gd name="T61" fmla="*/ 9 h 16"/>
                  <a:gd name="T62" fmla="*/ 1 w 27"/>
                  <a:gd name="T63" fmla="*/ 6 h 16"/>
                  <a:gd name="T64" fmla="*/ 2 w 27"/>
                  <a:gd name="T65" fmla="*/ 3 h 16"/>
                  <a:gd name="T66" fmla="*/ 4 w 27"/>
                  <a:gd name="T67" fmla="*/ 2 h 16"/>
                  <a:gd name="T68" fmla="*/ 6 w 27"/>
                  <a:gd name="T69" fmla="*/ 1 h 16"/>
                  <a:gd name="T70" fmla="*/ 8 w 27"/>
                  <a:gd name="T71" fmla="*/ 1 h 16"/>
                  <a:gd name="T72" fmla="*/ 8 w 27"/>
                  <a:gd name="T73" fmla="*/ 3 h 16"/>
                  <a:gd name="T74" fmla="*/ 9 w 27"/>
                  <a:gd name="T75" fmla="*/ 4 h 16"/>
                  <a:gd name="T76" fmla="*/ 11 w 27"/>
                  <a:gd name="T77" fmla="*/ 5 h 16"/>
                  <a:gd name="T78" fmla="*/ 10 w 27"/>
                  <a:gd name="T79" fmla="*/ 4 h 16"/>
                  <a:gd name="T80" fmla="*/ 8 w 27"/>
                  <a:gd name="T81" fmla="*/ 3 h 16"/>
                  <a:gd name="T82" fmla="*/ 8 w 27"/>
                  <a:gd name="T83" fmla="*/ 0 h 16"/>
                  <a:gd name="T84" fmla="*/ 14 w 27"/>
                  <a:gd name="T85" fmla="*/ 0 h 16"/>
                  <a:gd name="T86" fmla="*/ 15 w 27"/>
                  <a:gd name="T87" fmla="*/ 1 h 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
                  <a:gd name="T133" fmla="*/ 0 h 16"/>
                  <a:gd name="T134" fmla="*/ 27 w 27"/>
                  <a:gd name="T135" fmla="*/ 16 h 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 h="16">
                    <a:moveTo>
                      <a:pt x="15" y="1"/>
                    </a:moveTo>
                    <a:lnTo>
                      <a:pt x="15" y="2"/>
                    </a:lnTo>
                    <a:lnTo>
                      <a:pt x="14" y="3"/>
                    </a:lnTo>
                    <a:lnTo>
                      <a:pt x="15" y="5"/>
                    </a:lnTo>
                    <a:lnTo>
                      <a:pt x="21" y="5"/>
                    </a:lnTo>
                    <a:lnTo>
                      <a:pt x="23" y="6"/>
                    </a:lnTo>
                    <a:lnTo>
                      <a:pt x="26" y="6"/>
                    </a:lnTo>
                    <a:lnTo>
                      <a:pt x="26" y="8"/>
                    </a:lnTo>
                    <a:lnTo>
                      <a:pt x="25" y="10"/>
                    </a:lnTo>
                    <a:lnTo>
                      <a:pt x="24" y="10"/>
                    </a:lnTo>
                    <a:lnTo>
                      <a:pt x="23" y="11"/>
                    </a:lnTo>
                    <a:lnTo>
                      <a:pt x="22" y="11"/>
                    </a:lnTo>
                    <a:lnTo>
                      <a:pt x="17" y="11"/>
                    </a:lnTo>
                    <a:lnTo>
                      <a:pt x="12" y="11"/>
                    </a:lnTo>
                    <a:lnTo>
                      <a:pt x="3" y="10"/>
                    </a:lnTo>
                    <a:lnTo>
                      <a:pt x="4" y="9"/>
                    </a:lnTo>
                    <a:lnTo>
                      <a:pt x="5" y="9"/>
                    </a:lnTo>
                    <a:lnTo>
                      <a:pt x="10" y="8"/>
                    </a:lnTo>
                    <a:lnTo>
                      <a:pt x="17" y="7"/>
                    </a:lnTo>
                    <a:lnTo>
                      <a:pt x="22" y="7"/>
                    </a:lnTo>
                    <a:lnTo>
                      <a:pt x="15" y="7"/>
                    </a:lnTo>
                    <a:lnTo>
                      <a:pt x="10" y="8"/>
                    </a:lnTo>
                    <a:lnTo>
                      <a:pt x="5" y="9"/>
                    </a:lnTo>
                    <a:lnTo>
                      <a:pt x="4" y="9"/>
                    </a:lnTo>
                    <a:lnTo>
                      <a:pt x="3" y="10"/>
                    </a:lnTo>
                    <a:lnTo>
                      <a:pt x="2" y="11"/>
                    </a:lnTo>
                    <a:lnTo>
                      <a:pt x="2" y="12"/>
                    </a:lnTo>
                    <a:lnTo>
                      <a:pt x="3" y="15"/>
                    </a:lnTo>
                    <a:lnTo>
                      <a:pt x="1" y="13"/>
                    </a:lnTo>
                    <a:lnTo>
                      <a:pt x="0" y="9"/>
                    </a:lnTo>
                    <a:lnTo>
                      <a:pt x="1" y="6"/>
                    </a:lnTo>
                    <a:lnTo>
                      <a:pt x="2" y="3"/>
                    </a:lnTo>
                    <a:lnTo>
                      <a:pt x="4" y="2"/>
                    </a:lnTo>
                    <a:lnTo>
                      <a:pt x="6" y="1"/>
                    </a:lnTo>
                    <a:lnTo>
                      <a:pt x="8" y="1"/>
                    </a:lnTo>
                    <a:lnTo>
                      <a:pt x="8" y="3"/>
                    </a:lnTo>
                    <a:lnTo>
                      <a:pt x="9" y="4"/>
                    </a:lnTo>
                    <a:lnTo>
                      <a:pt x="11" y="5"/>
                    </a:lnTo>
                    <a:lnTo>
                      <a:pt x="10" y="4"/>
                    </a:lnTo>
                    <a:lnTo>
                      <a:pt x="8" y="3"/>
                    </a:lnTo>
                    <a:lnTo>
                      <a:pt x="8" y="0"/>
                    </a:lnTo>
                    <a:lnTo>
                      <a:pt x="14" y="0"/>
                    </a:lnTo>
                    <a:lnTo>
                      <a:pt x="15"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72" name="Freeform 87"/>
            <p:cNvSpPr>
              <a:spLocks/>
            </p:cNvSpPr>
            <p:nvPr/>
          </p:nvSpPr>
          <p:spPr bwMode="auto">
            <a:xfrm>
              <a:off x="281" y="262"/>
              <a:ext cx="50" cy="36"/>
            </a:xfrm>
            <a:custGeom>
              <a:avLst/>
              <a:gdLst>
                <a:gd name="T0" fmla="*/ 8 w 50"/>
                <a:gd name="T1" fmla="*/ 3 h 36"/>
                <a:gd name="T2" fmla="*/ 18 w 50"/>
                <a:gd name="T3" fmla="*/ 1 h 36"/>
                <a:gd name="T4" fmla="*/ 30 w 50"/>
                <a:gd name="T5" fmla="*/ 2 h 36"/>
                <a:gd name="T6" fmla="*/ 34 w 50"/>
                <a:gd name="T7" fmla="*/ 3 h 36"/>
                <a:gd name="T8" fmla="*/ 35 w 50"/>
                <a:gd name="T9" fmla="*/ 4 h 36"/>
                <a:gd name="T10" fmla="*/ 37 w 50"/>
                <a:gd name="T11" fmla="*/ 5 h 36"/>
                <a:gd name="T12" fmla="*/ 42 w 50"/>
                <a:gd name="T13" fmla="*/ 9 h 36"/>
                <a:gd name="T14" fmla="*/ 46 w 50"/>
                <a:gd name="T15" fmla="*/ 12 h 36"/>
                <a:gd name="T16" fmla="*/ 46 w 50"/>
                <a:gd name="T17" fmla="*/ 13 h 36"/>
                <a:gd name="T18" fmla="*/ 47 w 50"/>
                <a:gd name="T19" fmla="*/ 16 h 36"/>
                <a:gd name="T20" fmla="*/ 46 w 50"/>
                <a:gd name="T21" fmla="*/ 16 h 36"/>
                <a:gd name="T22" fmla="*/ 46 w 50"/>
                <a:gd name="T23" fmla="*/ 17 h 36"/>
                <a:gd name="T24" fmla="*/ 48 w 50"/>
                <a:gd name="T25" fmla="*/ 21 h 36"/>
                <a:gd name="T26" fmla="*/ 47 w 50"/>
                <a:gd name="T27" fmla="*/ 23 h 36"/>
                <a:gd name="T28" fmla="*/ 48 w 50"/>
                <a:gd name="T29" fmla="*/ 27 h 36"/>
                <a:gd name="T30" fmla="*/ 49 w 50"/>
                <a:gd name="T31" fmla="*/ 29 h 36"/>
                <a:gd name="T32" fmla="*/ 47 w 50"/>
                <a:gd name="T33" fmla="*/ 28 h 36"/>
                <a:gd name="T34" fmla="*/ 45 w 50"/>
                <a:gd name="T35" fmla="*/ 30 h 36"/>
                <a:gd name="T36" fmla="*/ 44 w 50"/>
                <a:gd name="T37" fmla="*/ 30 h 36"/>
                <a:gd name="T38" fmla="*/ 44 w 50"/>
                <a:gd name="T39" fmla="*/ 31 h 36"/>
                <a:gd name="T40" fmla="*/ 42 w 50"/>
                <a:gd name="T41" fmla="*/ 31 h 36"/>
                <a:gd name="T42" fmla="*/ 40 w 50"/>
                <a:gd name="T43" fmla="*/ 31 h 36"/>
                <a:gd name="T44" fmla="*/ 39 w 50"/>
                <a:gd name="T45" fmla="*/ 32 h 36"/>
                <a:gd name="T46" fmla="*/ 36 w 50"/>
                <a:gd name="T47" fmla="*/ 32 h 36"/>
                <a:gd name="T48" fmla="*/ 35 w 50"/>
                <a:gd name="T49" fmla="*/ 33 h 36"/>
                <a:gd name="T50" fmla="*/ 32 w 50"/>
                <a:gd name="T51" fmla="*/ 32 h 36"/>
                <a:gd name="T52" fmla="*/ 30 w 50"/>
                <a:gd name="T53" fmla="*/ 32 h 36"/>
                <a:gd name="T54" fmla="*/ 26 w 50"/>
                <a:gd name="T55" fmla="*/ 32 h 36"/>
                <a:gd name="T56" fmla="*/ 24 w 50"/>
                <a:gd name="T57" fmla="*/ 32 h 36"/>
                <a:gd name="T58" fmla="*/ 22 w 50"/>
                <a:gd name="T59" fmla="*/ 31 h 36"/>
                <a:gd name="T60" fmla="*/ 24 w 50"/>
                <a:gd name="T61" fmla="*/ 29 h 36"/>
                <a:gd name="T62" fmla="*/ 20 w 50"/>
                <a:gd name="T63" fmla="*/ 31 h 36"/>
                <a:gd name="T64" fmla="*/ 17 w 50"/>
                <a:gd name="T65" fmla="*/ 31 h 36"/>
                <a:gd name="T66" fmla="*/ 14 w 50"/>
                <a:gd name="T67" fmla="*/ 32 h 36"/>
                <a:gd name="T68" fmla="*/ 10 w 50"/>
                <a:gd name="T69" fmla="*/ 32 h 36"/>
                <a:gd name="T70" fmla="*/ 9 w 50"/>
                <a:gd name="T71" fmla="*/ 30 h 36"/>
                <a:gd name="T72" fmla="*/ 6 w 50"/>
                <a:gd name="T73" fmla="*/ 30 h 36"/>
                <a:gd name="T74" fmla="*/ 1 w 50"/>
                <a:gd name="T75" fmla="*/ 33 h 36"/>
                <a:gd name="T76" fmla="*/ 9 w 50"/>
                <a:gd name="T77" fmla="*/ 19 h 36"/>
                <a:gd name="T78" fmla="*/ 7 w 50"/>
                <a:gd name="T79" fmla="*/ 17 h 36"/>
                <a:gd name="T80" fmla="*/ 7 w 50"/>
                <a:gd name="T81" fmla="*/ 17 h 36"/>
                <a:gd name="T82" fmla="*/ 6 w 50"/>
                <a:gd name="T83" fmla="*/ 16 h 36"/>
                <a:gd name="T84" fmla="*/ 5 w 50"/>
                <a:gd name="T85" fmla="*/ 15 h 36"/>
                <a:gd name="T86" fmla="*/ 10 w 50"/>
                <a:gd name="T87" fmla="*/ 14 h 36"/>
                <a:gd name="T88" fmla="*/ 15 w 50"/>
                <a:gd name="T89" fmla="*/ 14 h 36"/>
                <a:gd name="T90" fmla="*/ 17 w 50"/>
                <a:gd name="T91" fmla="*/ 11 h 36"/>
                <a:gd name="T92" fmla="*/ 8 w 50"/>
                <a:gd name="T93" fmla="*/ 10 h 36"/>
                <a:gd name="T94" fmla="*/ 7 w 50"/>
                <a:gd name="T95" fmla="*/ 5 h 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
                <a:gd name="T145" fmla="*/ 0 h 36"/>
                <a:gd name="T146" fmla="*/ 50 w 50"/>
                <a:gd name="T147" fmla="*/ 36 h 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 h="36">
                  <a:moveTo>
                    <a:pt x="6" y="5"/>
                  </a:moveTo>
                  <a:lnTo>
                    <a:pt x="6" y="4"/>
                  </a:lnTo>
                  <a:lnTo>
                    <a:pt x="8" y="3"/>
                  </a:lnTo>
                  <a:lnTo>
                    <a:pt x="11" y="2"/>
                  </a:lnTo>
                  <a:lnTo>
                    <a:pt x="18" y="0"/>
                  </a:lnTo>
                  <a:lnTo>
                    <a:pt x="18" y="1"/>
                  </a:lnTo>
                  <a:lnTo>
                    <a:pt x="22" y="1"/>
                  </a:lnTo>
                  <a:lnTo>
                    <a:pt x="25" y="1"/>
                  </a:lnTo>
                  <a:lnTo>
                    <a:pt x="30" y="2"/>
                  </a:lnTo>
                  <a:lnTo>
                    <a:pt x="34" y="2"/>
                  </a:lnTo>
                  <a:lnTo>
                    <a:pt x="32" y="3"/>
                  </a:lnTo>
                  <a:lnTo>
                    <a:pt x="34" y="3"/>
                  </a:lnTo>
                  <a:lnTo>
                    <a:pt x="36" y="4"/>
                  </a:lnTo>
                  <a:lnTo>
                    <a:pt x="37" y="4"/>
                  </a:lnTo>
                  <a:lnTo>
                    <a:pt x="35" y="4"/>
                  </a:lnTo>
                  <a:lnTo>
                    <a:pt x="37" y="5"/>
                  </a:lnTo>
                  <a:lnTo>
                    <a:pt x="39" y="5"/>
                  </a:lnTo>
                  <a:lnTo>
                    <a:pt x="37" y="5"/>
                  </a:lnTo>
                  <a:lnTo>
                    <a:pt x="41" y="7"/>
                  </a:lnTo>
                  <a:lnTo>
                    <a:pt x="44" y="9"/>
                  </a:lnTo>
                  <a:lnTo>
                    <a:pt x="42" y="9"/>
                  </a:lnTo>
                  <a:lnTo>
                    <a:pt x="45" y="10"/>
                  </a:lnTo>
                  <a:lnTo>
                    <a:pt x="46" y="12"/>
                  </a:lnTo>
                  <a:lnTo>
                    <a:pt x="44" y="11"/>
                  </a:lnTo>
                  <a:lnTo>
                    <a:pt x="46" y="13"/>
                  </a:lnTo>
                  <a:lnTo>
                    <a:pt x="48" y="15"/>
                  </a:lnTo>
                  <a:lnTo>
                    <a:pt x="46" y="15"/>
                  </a:lnTo>
                  <a:lnTo>
                    <a:pt x="47" y="16"/>
                  </a:lnTo>
                  <a:lnTo>
                    <a:pt x="48" y="17"/>
                  </a:lnTo>
                  <a:lnTo>
                    <a:pt x="47" y="17"/>
                  </a:lnTo>
                  <a:lnTo>
                    <a:pt x="46" y="16"/>
                  </a:lnTo>
                  <a:lnTo>
                    <a:pt x="47" y="17"/>
                  </a:lnTo>
                  <a:lnTo>
                    <a:pt x="48" y="18"/>
                  </a:lnTo>
                  <a:lnTo>
                    <a:pt x="46" y="17"/>
                  </a:lnTo>
                  <a:lnTo>
                    <a:pt x="47" y="19"/>
                  </a:lnTo>
                  <a:lnTo>
                    <a:pt x="48" y="20"/>
                  </a:lnTo>
                  <a:lnTo>
                    <a:pt x="48" y="21"/>
                  </a:lnTo>
                  <a:lnTo>
                    <a:pt x="48" y="23"/>
                  </a:lnTo>
                  <a:lnTo>
                    <a:pt x="47" y="22"/>
                  </a:lnTo>
                  <a:lnTo>
                    <a:pt x="47" y="23"/>
                  </a:lnTo>
                  <a:lnTo>
                    <a:pt x="47" y="24"/>
                  </a:lnTo>
                  <a:lnTo>
                    <a:pt x="47" y="26"/>
                  </a:lnTo>
                  <a:lnTo>
                    <a:pt x="48" y="27"/>
                  </a:lnTo>
                  <a:lnTo>
                    <a:pt x="49" y="28"/>
                  </a:lnTo>
                  <a:lnTo>
                    <a:pt x="48" y="28"/>
                  </a:lnTo>
                  <a:lnTo>
                    <a:pt x="49" y="29"/>
                  </a:lnTo>
                  <a:lnTo>
                    <a:pt x="47" y="28"/>
                  </a:lnTo>
                  <a:lnTo>
                    <a:pt x="48" y="29"/>
                  </a:lnTo>
                  <a:lnTo>
                    <a:pt x="47" y="28"/>
                  </a:lnTo>
                  <a:lnTo>
                    <a:pt x="47" y="29"/>
                  </a:lnTo>
                  <a:lnTo>
                    <a:pt x="48" y="30"/>
                  </a:lnTo>
                  <a:lnTo>
                    <a:pt x="45" y="30"/>
                  </a:lnTo>
                  <a:lnTo>
                    <a:pt x="44" y="30"/>
                  </a:lnTo>
                  <a:lnTo>
                    <a:pt x="45" y="31"/>
                  </a:lnTo>
                  <a:lnTo>
                    <a:pt x="46" y="32"/>
                  </a:lnTo>
                  <a:lnTo>
                    <a:pt x="44" y="31"/>
                  </a:lnTo>
                  <a:lnTo>
                    <a:pt x="43" y="31"/>
                  </a:lnTo>
                  <a:lnTo>
                    <a:pt x="44" y="32"/>
                  </a:lnTo>
                  <a:lnTo>
                    <a:pt x="42" y="31"/>
                  </a:lnTo>
                  <a:lnTo>
                    <a:pt x="40" y="31"/>
                  </a:lnTo>
                  <a:lnTo>
                    <a:pt x="40" y="32"/>
                  </a:lnTo>
                  <a:lnTo>
                    <a:pt x="41" y="33"/>
                  </a:lnTo>
                  <a:lnTo>
                    <a:pt x="39" y="32"/>
                  </a:lnTo>
                  <a:lnTo>
                    <a:pt x="38" y="32"/>
                  </a:lnTo>
                  <a:lnTo>
                    <a:pt x="36" y="32"/>
                  </a:lnTo>
                  <a:lnTo>
                    <a:pt x="35" y="31"/>
                  </a:lnTo>
                  <a:lnTo>
                    <a:pt x="35" y="32"/>
                  </a:lnTo>
                  <a:lnTo>
                    <a:pt x="35" y="33"/>
                  </a:lnTo>
                  <a:lnTo>
                    <a:pt x="35" y="35"/>
                  </a:lnTo>
                  <a:lnTo>
                    <a:pt x="33" y="34"/>
                  </a:lnTo>
                  <a:lnTo>
                    <a:pt x="32" y="32"/>
                  </a:lnTo>
                  <a:lnTo>
                    <a:pt x="31" y="33"/>
                  </a:lnTo>
                  <a:lnTo>
                    <a:pt x="30" y="32"/>
                  </a:lnTo>
                  <a:lnTo>
                    <a:pt x="29" y="33"/>
                  </a:lnTo>
                  <a:lnTo>
                    <a:pt x="28" y="32"/>
                  </a:lnTo>
                  <a:lnTo>
                    <a:pt x="26" y="32"/>
                  </a:lnTo>
                  <a:lnTo>
                    <a:pt x="26" y="34"/>
                  </a:lnTo>
                  <a:lnTo>
                    <a:pt x="25" y="33"/>
                  </a:lnTo>
                  <a:lnTo>
                    <a:pt x="24" y="32"/>
                  </a:lnTo>
                  <a:lnTo>
                    <a:pt x="24" y="31"/>
                  </a:lnTo>
                  <a:lnTo>
                    <a:pt x="23" y="31"/>
                  </a:lnTo>
                  <a:lnTo>
                    <a:pt x="22" y="31"/>
                  </a:lnTo>
                  <a:lnTo>
                    <a:pt x="24" y="29"/>
                  </a:lnTo>
                  <a:lnTo>
                    <a:pt x="24" y="27"/>
                  </a:lnTo>
                  <a:lnTo>
                    <a:pt x="23" y="29"/>
                  </a:lnTo>
                  <a:lnTo>
                    <a:pt x="20" y="31"/>
                  </a:lnTo>
                  <a:lnTo>
                    <a:pt x="20" y="32"/>
                  </a:lnTo>
                  <a:lnTo>
                    <a:pt x="19" y="33"/>
                  </a:lnTo>
                  <a:lnTo>
                    <a:pt x="17" y="31"/>
                  </a:lnTo>
                  <a:lnTo>
                    <a:pt x="16" y="30"/>
                  </a:lnTo>
                  <a:lnTo>
                    <a:pt x="15" y="31"/>
                  </a:lnTo>
                  <a:lnTo>
                    <a:pt x="14" y="32"/>
                  </a:lnTo>
                  <a:lnTo>
                    <a:pt x="13" y="30"/>
                  </a:lnTo>
                  <a:lnTo>
                    <a:pt x="14" y="29"/>
                  </a:lnTo>
                  <a:lnTo>
                    <a:pt x="10" y="32"/>
                  </a:lnTo>
                  <a:lnTo>
                    <a:pt x="10" y="30"/>
                  </a:lnTo>
                  <a:lnTo>
                    <a:pt x="10" y="28"/>
                  </a:lnTo>
                  <a:lnTo>
                    <a:pt x="9" y="30"/>
                  </a:lnTo>
                  <a:lnTo>
                    <a:pt x="7" y="32"/>
                  </a:lnTo>
                  <a:lnTo>
                    <a:pt x="6" y="30"/>
                  </a:lnTo>
                  <a:lnTo>
                    <a:pt x="3" y="33"/>
                  </a:lnTo>
                  <a:lnTo>
                    <a:pt x="0" y="35"/>
                  </a:lnTo>
                  <a:lnTo>
                    <a:pt x="1" y="33"/>
                  </a:lnTo>
                  <a:lnTo>
                    <a:pt x="3" y="30"/>
                  </a:lnTo>
                  <a:lnTo>
                    <a:pt x="8" y="22"/>
                  </a:lnTo>
                  <a:lnTo>
                    <a:pt x="9" y="19"/>
                  </a:lnTo>
                  <a:lnTo>
                    <a:pt x="7" y="20"/>
                  </a:lnTo>
                  <a:lnTo>
                    <a:pt x="8" y="19"/>
                  </a:lnTo>
                  <a:lnTo>
                    <a:pt x="7" y="17"/>
                  </a:lnTo>
                  <a:lnTo>
                    <a:pt x="7" y="18"/>
                  </a:lnTo>
                  <a:lnTo>
                    <a:pt x="6" y="19"/>
                  </a:lnTo>
                  <a:lnTo>
                    <a:pt x="7" y="17"/>
                  </a:lnTo>
                  <a:lnTo>
                    <a:pt x="6" y="16"/>
                  </a:lnTo>
                  <a:lnTo>
                    <a:pt x="5" y="18"/>
                  </a:lnTo>
                  <a:lnTo>
                    <a:pt x="6" y="16"/>
                  </a:lnTo>
                  <a:lnTo>
                    <a:pt x="6" y="15"/>
                  </a:lnTo>
                  <a:lnTo>
                    <a:pt x="5" y="16"/>
                  </a:lnTo>
                  <a:lnTo>
                    <a:pt x="5" y="15"/>
                  </a:lnTo>
                  <a:lnTo>
                    <a:pt x="3" y="15"/>
                  </a:lnTo>
                  <a:lnTo>
                    <a:pt x="4" y="14"/>
                  </a:lnTo>
                  <a:lnTo>
                    <a:pt x="10" y="14"/>
                  </a:lnTo>
                  <a:lnTo>
                    <a:pt x="13" y="14"/>
                  </a:lnTo>
                  <a:lnTo>
                    <a:pt x="15" y="15"/>
                  </a:lnTo>
                  <a:lnTo>
                    <a:pt x="15" y="14"/>
                  </a:lnTo>
                  <a:lnTo>
                    <a:pt x="13" y="13"/>
                  </a:lnTo>
                  <a:lnTo>
                    <a:pt x="11" y="12"/>
                  </a:lnTo>
                  <a:lnTo>
                    <a:pt x="17" y="11"/>
                  </a:lnTo>
                  <a:lnTo>
                    <a:pt x="16" y="10"/>
                  </a:lnTo>
                  <a:lnTo>
                    <a:pt x="12" y="10"/>
                  </a:lnTo>
                  <a:lnTo>
                    <a:pt x="8" y="10"/>
                  </a:lnTo>
                  <a:lnTo>
                    <a:pt x="7" y="8"/>
                  </a:lnTo>
                  <a:lnTo>
                    <a:pt x="7" y="5"/>
                  </a:lnTo>
                  <a:lnTo>
                    <a:pt x="6" y="5"/>
                  </a:lnTo>
                </a:path>
              </a:pathLst>
            </a:custGeom>
            <a:solidFill>
              <a:srgbClr val="FFFFFF"/>
            </a:solidFill>
            <a:ln w="12700" cap="rnd" cmpd="sng">
              <a:solidFill>
                <a:schemeClr val="tx1"/>
              </a:solidFill>
              <a:prstDash val="solid"/>
              <a:round/>
              <a:headEnd type="none" w="med" len="med"/>
              <a:tailEnd type="none" w="med" len="med"/>
            </a:ln>
          </p:spPr>
          <p:txBody>
            <a:bodyPr/>
            <a:lstStyle/>
            <a:p>
              <a:endParaRPr lang="en-US" dirty="0"/>
            </a:p>
          </p:txBody>
        </p:sp>
        <p:sp>
          <p:nvSpPr>
            <p:cNvPr id="73" name="Freeform 88"/>
            <p:cNvSpPr>
              <a:spLocks/>
            </p:cNvSpPr>
            <p:nvPr/>
          </p:nvSpPr>
          <p:spPr bwMode="auto">
            <a:xfrm>
              <a:off x="282" y="269"/>
              <a:ext cx="3" cy="1"/>
            </a:xfrm>
            <a:custGeom>
              <a:avLst/>
              <a:gdLst>
                <a:gd name="T0" fmla="*/ 2 w 3"/>
                <a:gd name="T1" fmla="*/ 0 h 1"/>
                <a:gd name="T2" fmla="*/ 1 w 3"/>
                <a:gd name="T3" fmla="*/ 0 h 1"/>
                <a:gd name="T4" fmla="*/ 0 w 3"/>
                <a:gd name="T5" fmla="*/ 0 h 1"/>
                <a:gd name="T6" fmla="*/ 0 w 3"/>
                <a:gd name="T7" fmla="*/ 0 h 1"/>
                <a:gd name="T8" fmla="*/ 1 w 3"/>
                <a:gd name="T9" fmla="*/ 0 h 1"/>
                <a:gd name="T10" fmla="*/ 2 w 3"/>
                <a:gd name="T11" fmla="*/ 0 h 1"/>
                <a:gd name="T12" fmla="*/ 2 w 3"/>
                <a:gd name="T13" fmla="*/ 0 h 1"/>
                <a:gd name="T14" fmla="*/ 0 60000 65536"/>
                <a:gd name="T15" fmla="*/ 0 60000 65536"/>
                <a:gd name="T16" fmla="*/ 0 60000 65536"/>
                <a:gd name="T17" fmla="*/ 0 60000 65536"/>
                <a:gd name="T18" fmla="*/ 0 60000 65536"/>
                <a:gd name="T19" fmla="*/ 0 60000 65536"/>
                <a:gd name="T20" fmla="*/ 0 60000 65536"/>
                <a:gd name="T21" fmla="*/ 0 w 3"/>
                <a:gd name="T22" fmla="*/ 0 h 1"/>
                <a:gd name="T23" fmla="*/ 3 w 3"/>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1">
                  <a:moveTo>
                    <a:pt x="2" y="0"/>
                  </a:moveTo>
                  <a:lnTo>
                    <a:pt x="1" y="0"/>
                  </a:lnTo>
                  <a:lnTo>
                    <a:pt x="0" y="0"/>
                  </a:lnTo>
                  <a:lnTo>
                    <a:pt x="1" y="0"/>
                  </a:lnTo>
                  <a:lnTo>
                    <a:pt x="2"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74" name="Freeform 89"/>
            <p:cNvSpPr>
              <a:spLocks/>
            </p:cNvSpPr>
            <p:nvPr/>
          </p:nvSpPr>
          <p:spPr bwMode="auto">
            <a:xfrm>
              <a:off x="282" y="269"/>
              <a:ext cx="4" cy="1"/>
            </a:xfrm>
            <a:custGeom>
              <a:avLst/>
              <a:gdLst>
                <a:gd name="T0" fmla="*/ 3 w 4"/>
                <a:gd name="T1" fmla="*/ 0 h 1"/>
                <a:gd name="T2" fmla="*/ 1 w 4"/>
                <a:gd name="T3" fmla="*/ 0 h 1"/>
                <a:gd name="T4" fmla="*/ 0 w 4"/>
                <a:gd name="T5" fmla="*/ 0 h 1"/>
                <a:gd name="T6" fmla="*/ 0 w 4"/>
                <a:gd name="T7" fmla="*/ 0 h 1"/>
                <a:gd name="T8" fmla="*/ 2 w 4"/>
                <a:gd name="T9" fmla="*/ 0 h 1"/>
                <a:gd name="T10" fmla="*/ 3 w 4"/>
                <a:gd name="T11" fmla="*/ 0 h 1"/>
                <a:gd name="T12" fmla="*/ 3 w 4"/>
                <a:gd name="T13" fmla="*/ 0 h 1"/>
                <a:gd name="T14" fmla="*/ 0 60000 65536"/>
                <a:gd name="T15" fmla="*/ 0 60000 65536"/>
                <a:gd name="T16" fmla="*/ 0 60000 65536"/>
                <a:gd name="T17" fmla="*/ 0 60000 65536"/>
                <a:gd name="T18" fmla="*/ 0 60000 65536"/>
                <a:gd name="T19" fmla="*/ 0 60000 65536"/>
                <a:gd name="T20" fmla="*/ 0 60000 65536"/>
                <a:gd name="T21" fmla="*/ 0 w 4"/>
                <a:gd name="T22" fmla="*/ 0 h 1"/>
                <a:gd name="T23" fmla="*/ 4 w 4"/>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1">
                  <a:moveTo>
                    <a:pt x="3" y="0"/>
                  </a:moveTo>
                  <a:lnTo>
                    <a:pt x="1" y="0"/>
                  </a:lnTo>
                  <a:lnTo>
                    <a:pt x="0" y="0"/>
                  </a:lnTo>
                  <a:lnTo>
                    <a:pt x="2"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75" name="Freeform 90"/>
            <p:cNvSpPr>
              <a:spLocks/>
            </p:cNvSpPr>
            <p:nvPr/>
          </p:nvSpPr>
          <p:spPr bwMode="auto">
            <a:xfrm>
              <a:off x="297" y="265"/>
              <a:ext cx="4" cy="4"/>
            </a:xfrm>
            <a:custGeom>
              <a:avLst/>
              <a:gdLst>
                <a:gd name="T0" fmla="*/ 2 w 4"/>
                <a:gd name="T1" fmla="*/ 0 h 4"/>
                <a:gd name="T2" fmla="*/ 3 w 4"/>
                <a:gd name="T3" fmla="*/ 0 h 4"/>
                <a:gd name="T4" fmla="*/ 3 w 4"/>
                <a:gd name="T5" fmla="*/ 2 h 4"/>
                <a:gd name="T6" fmla="*/ 3 w 4"/>
                <a:gd name="T7" fmla="*/ 3 h 4"/>
                <a:gd name="T8" fmla="*/ 2 w 4"/>
                <a:gd name="T9" fmla="*/ 3 h 4"/>
                <a:gd name="T10" fmla="*/ 1 w 4"/>
                <a:gd name="T11" fmla="*/ 3 h 4"/>
                <a:gd name="T12" fmla="*/ 0 w 4"/>
                <a:gd name="T13" fmla="*/ 2 h 4"/>
                <a:gd name="T14" fmla="*/ 1 w 4"/>
                <a:gd name="T15" fmla="*/ 0 h 4"/>
                <a:gd name="T16" fmla="*/ 2 w 4"/>
                <a:gd name="T17" fmla="*/ 0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4"/>
                <a:gd name="T29" fmla="*/ 4 w 4"/>
                <a:gd name="T30" fmla="*/ 4 h 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4">
                  <a:moveTo>
                    <a:pt x="2" y="0"/>
                  </a:moveTo>
                  <a:lnTo>
                    <a:pt x="3" y="0"/>
                  </a:lnTo>
                  <a:lnTo>
                    <a:pt x="3" y="2"/>
                  </a:lnTo>
                  <a:lnTo>
                    <a:pt x="3" y="3"/>
                  </a:lnTo>
                  <a:lnTo>
                    <a:pt x="2" y="3"/>
                  </a:lnTo>
                  <a:lnTo>
                    <a:pt x="1" y="3"/>
                  </a:lnTo>
                  <a:lnTo>
                    <a:pt x="0" y="2"/>
                  </a:lnTo>
                  <a:lnTo>
                    <a:pt x="1" y="0"/>
                  </a:lnTo>
                  <a:lnTo>
                    <a:pt x="2" y="0"/>
                  </a:lnTo>
                </a:path>
              </a:pathLst>
            </a:custGeom>
            <a:solidFill>
              <a:srgbClr val="618FFD"/>
            </a:solidFill>
            <a:ln w="12700" cap="rnd" cmpd="sng">
              <a:solidFill>
                <a:srgbClr val="919191"/>
              </a:solidFill>
              <a:prstDash val="solid"/>
              <a:round/>
              <a:headEnd type="none" w="med" len="med"/>
              <a:tailEnd type="none" w="med" len="med"/>
            </a:ln>
          </p:spPr>
          <p:txBody>
            <a:bodyPr/>
            <a:lstStyle/>
            <a:p>
              <a:endParaRPr lang="en-US" dirty="0"/>
            </a:p>
          </p:txBody>
        </p:sp>
        <p:sp>
          <p:nvSpPr>
            <p:cNvPr id="76" name="Freeform 91"/>
            <p:cNvSpPr>
              <a:spLocks/>
            </p:cNvSpPr>
            <p:nvPr/>
          </p:nvSpPr>
          <p:spPr bwMode="auto">
            <a:xfrm>
              <a:off x="291" y="277"/>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60000 65536"/>
                <a:gd name="T13" fmla="*/ 0 60000 65536"/>
                <a:gd name="T14" fmla="*/ 0 60000 65536"/>
                <a:gd name="T15" fmla="*/ 0 60000 65536"/>
                <a:gd name="T16" fmla="*/ 0 60000 65536"/>
                <a:gd name="T17" fmla="*/ 0 60000 65536"/>
                <a:gd name="T18" fmla="*/ 0 w 1"/>
                <a:gd name="T19" fmla="*/ 0 h 1"/>
                <a:gd name="T20" fmla="*/ 1 w 1"/>
                <a:gd name="T21" fmla="*/ 1 h 1"/>
              </a:gdLst>
              <a:ahLst/>
              <a:cxnLst>
                <a:cxn ang="T12">
                  <a:pos x="T0" y="T1"/>
                </a:cxn>
                <a:cxn ang="T13">
                  <a:pos x="T2" y="T3"/>
                </a:cxn>
                <a:cxn ang="T14">
                  <a:pos x="T4" y="T5"/>
                </a:cxn>
                <a:cxn ang="T15">
                  <a:pos x="T6" y="T7"/>
                </a:cxn>
                <a:cxn ang="T16">
                  <a:pos x="T8" y="T9"/>
                </a:cxn>
                <a:cxn ang="T17">
                  <a:pos x="T10" y="T11"/>
                </a:cxn>
              </a:cxnLst>
              <a:rect l="T18" t="T19" r="T20" b="T21"/>
              <a:pathLst>
                <a:path w="1" h="1">
                  <a:moveTo>
                    <a:pt x="0" y="0"/>
                  </a:move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7" name="Freeform 92"/>
            <p:cNvSpPr>
              <a:spLocks/>
            </p:cNvSpPr>
            <p:nvPr/>
          </p:nvSpPr>
          <p:spPr bwMode="auto">
            <a:xfrm>
              <a:off x="291" y="277"/>
              <a:ext cx="2" cy="3"/>
            </a:xfrm>
            <a:custGeom>
              <a:avLst/>
              <a:gdLst>
                <a:gd name="T0" fmla="*/ 1 w 2"/>
                <a:gd name="T1" fmla="*/ 0 h 3"/>
                <a:gd name="T2" fmla="*/ 0 w 2"/>
                <a:gd name="T3" fmla="*/ 2 h 3"/>
                <a:gd name="T4" fmla="*/ 0 w 2"/>
                <a:gd name="T5" fmla="*/ 2 h 3"/>
                <a:gd name="T6" fmla="*/ 1 w 2"/>
                <a:gd name="T7" fmla="*/ 2 h 3"/>
                <a:gd name="T8" fmla="*/ 1 w 2"/>
                <a:gd name="T9" fmla="*/ 0 h 3"/>
                <a:gd name="T10" fmla="*/ 1 w 2"/>
                <a:gd name="T11" fmla="*/ 0 h 3"/>
                <a:gd name="T12" fmla="*/ 0 60000 65536"/>
                <a:gd name="T13" fmla="*/ 0 60000 65536"/>
                <a:gd name="T14" fmla="*/ 0 60000 65536"/>
                <a:gd name="T15" fmla="*/ 0 60000 65536"/>
                <a:gd name="T16" fmla="*/ 0 60000 65536"/>
                <a:gd name="T17" fmla="*/ 0 60000 65536"/>
                <a:gd name="T18" fmla="*/ 0 w 2"/>
                <a:gd name="T19" fmla="*/ 0 h 3"/>
                <a:gd name="T20" fmla="*/ 2 w 2"/>
                <a:gd name="T21" fmla="*/ 3 h 3"/>
              </a:gdLst>
              <a:ahLst/>
              <a:cxnLst>
                <a:cxn ang="T12">
                  <a:pos x="T0" y="T1"/>
                </a:cxn>
                <a:cxn ang="T13">
                  <a:pos x="T2" y="T3"/>
                </a:cxn>
                <a:cxn ang="T14">
                  <a:pos x="T4" y="T5"/>
                </a:cxn>
                <a:cxn ang="T15">
                  <a:pos x="T6" y="T7"/>
                </a:cxn>
                <a:cxn ang="T16">
                  <a:pos x="T8" y="T9"/>
                </a:cxn>
                <a:cxn ang="T17">
                  <a:pos x="T10" y="T11"/>
                </a:cxn>
              </a:cxnLst>
              <a:rect l="T18" t="T19" r="T20" b="T21"/>
              <a:pathLst>
                <a:path w="2" h="3">
                  <a:moveTo>
                    <a:pt x="1" y="0"/>
                  </a:moveTo>
                  <a:lnTo>
                    <a:pt x="0" y="2"/>
                  </a:lnTo>
                  <a:lnTo>
                    <a:pt x="1" y="2"/>
                  </a:lnTo>
                  <a:lnTo>
                    <a:pt x="1"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78" name="Freeform 93"/>
            <p:cNvSpPr>
              <a:spLocks/>
            </p:cNvSpPr>
            <p:nvPr/>
          </p:nvSpPr>
          <p:spPr bwMode="auto">
            <a:xfrm>
              <a:off x="287" y="275"/>
              <a:ext cx="3" cy="2"/>
            </a:xfrm>
            <a:custGeom>
              <a:avLst/>
              <a:gdLst>
                <a:gd name="T0" fmla="*/ 2 w 3"/>
                <a:gd name="T1" fmla="*/ 1 h 2"/>
                <a:gd name="T2" fmla="*/ 2 w 3"/>
                <a:gd name="T3" fmla="*/ 0 h 2"/>
                <a:gd name="T4" fmla="*/ 0 w 3"/>
                <a:gd name="T5" fmla="*/ 1 h 2"/>
                <a:gd name="T6" fmla="*/ 2 w 3"/>
                <a:gd name="T7" fmla="*/ 1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2" y="1"/>
                  </a:moveTo>
                  <a:lnTo>
                    <a:pt x="2" y="0"/>
                  </a:lnTo>
                  <a:lnTo>
                    <a:pt x="0" y="1"/>
                  </a:lnTo>
                  <a:lnTo>
                    <a:pt x="2" y="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79" name="Freeform 94"/>
            <p:cNvSpPr>
              <a:spLocks/>
            </p:cNvSpPr>
            <p:nvPr/>
          </p:nvSpPr>
          <p:spPr bwMode="auto">
            <a:xfrm>
              <a:off x="289" y="276"/>
              <a:ext cx="2" cy="2"/>
            </a:xfrm>
            <a:custGeom>
              <a:avLst/>
              <a:gdLst>
                <a:gd name="T0" fmla="*/ 0 w 2"/>
                <a:gd name="T1" fmla="*/ 0 h 2"/>
                <a:gd name="T2" fmla="*/ 0 w 2"/>
                <a:gd name="T3" fmla="*/ 1 h 2"/>
                <a:gd name="T4" fmla="*/ 1 w 2"/>
                <a:gd name="T5" fmla="*/ 1 h 2"/>
                <a:gd name="T6" fmla="*/ 0 w 2"/>
                <a:gd name="T7" fmla="*/ 0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0" y="0"/>
                  </a:moveTo>
                  <a:lnTo>
                    <a:pt x="0" y="1"/>
                  </a:lnTo>
                  <a:lnTo>
                    <a:pt x="1"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0" name="Freeform 95"/>
            <p:cNvSpPr>
              <a:spLocks/>
            </p:cNvSpPr>
            <p:nvPr/>
          </p:nvSpPr>
          <p:spPr bwMode="auto">
            <a:xfrm>
              <a:off x="291" y="280"/>
              <a:ext cx="2" cy="1"/>
            </a:xfrm>
            <a:custGeom>
              <a:avLst/>
              <a:gdLst>
                <a:gd name="T0" fmla="*/ 0 w 2"/>
                <a:gd name="T1" fmla="*/ 0 h 1"/>
                <a:gd name="T2" fmla="*/ 1 w 2"/>
                <a:gd name="T3" fmla="*/ 0 h 1"/>
                <a:gd name="T4" fmla="*/ 1 w 2"/>
                <a:gd name="T5" fmla="*/ 0 h 1"/>
                <a:gd name="T6" fmla="*/ 0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1"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1" name="Freeform 96"/>
            <p:cNvSpPr>
              <a:spLocks/>
            </p:cNvSpPr>
            <p:nvPr/>
          </p:nvSpPr>
          <p:spPr bwMode="auto">
            <a:xfrm>
              <a:off x="292" y="28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2" name="Freeform 97"/>
            <p:cNvSpPr>
              <a:spLocks/>
            </p:cNvSpPr>
            <p:nvPr/>
          </p:nvSpPr>
          <p:spPr bwMode="auto">
            <a:xfrm>
              <a:off x="287" y="279"/>
              <a:ext cx="3" cy="1"/>
            </a:xfrm>
            <a:custGeom>
              <a:avLst/>
              <a:gdLst>
                <a:gd name="T0" fmla="*/ 0 w 3"/>
                <a:gd name="T1" fmla="*/ 0 h 1"/>
                <a:gd name="T2" fmla="*/ 2 w 3"/>
                <a:gd name="T3" fmla="*/ 0 h 1"/>
                <a:gd name="T4" fmla="*/ 2 w 3"/>
                <a:gd name="T5" fmla="*/ 0 h 1"/>
                <a:gd name="T6" fmla="*/ 0 w 3"/>
                <a:gd name="T7" fmla="*/ 0 h 1"/>
                <a:gd name="T8" fmla="*/ 0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0" y="0"/>
                  </a:moveTo>
                  <a:lnTo>
                    <a:pt x="2" y="0"/>
                  </a:lnTo>
                  <a:lnTo>
                    <a:pt x="0" y="0"/>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83" name="Freeform 98"/>
            <p:cNvSpPr>
              <a:spLocks/>
            </p:cNvSpPr>
            <p:nvPr/>
          </p:nvSpPr>
          <p:spPr bwMode="auto">
            <a:xfrm>
              <a:off x="289" y="279"/>
              <a:ext cx="1" cy="2"/>
            </a:xfrm>
            <a:custGeom>
              <a:avLst/>
              <a:gdLst>
                <a:gd name="T0" fmla="*/ 0 w 1"/>
                <a:gd name="T1" fmla="*/ 0 h 2"/>
                <a:gd name="T2" fmla="*/ 0 w 1"/>
                <a:gd name="T3" fmla="*/ 0 h 2"/>
                <a:gd name="T4" fmla="*/ 0 w 1"/>
                <a:gd name="T5" fmla="*/ 1 h 2"/>
                <a:gd name="T6" fmla="*/ 0 w 1"/>
                <a:gd name="T7" fmla="*/ 0 h 2"/>
                <a:gd name="T8" fmla="*/ 0 w 1"/>
                <a:gd name="T9" fmla="*/ 0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0"/>
                  </a:moveTo>
                  <a:lnTo>
                    <a:pt x="0" y="0"/>
                  </a:lnTo>
                  <a:lnTo>
                    <a:pt x="0" y="1"/>
                  </a:lnTo>
                  <a:lnTo>
                    <a:pt x="0" y="0"/>
                  </a:lnTo>
                </a:path>
              </a:pathLst>
            </a:custGeom>
            <a:noFill/>
            <a:ln w="12700" cap="rnd" cmpd="sng">
              <a:solidFill>
                <a:srgbClr val="FFFFFF"/>
              </a:solidFill>
              <a:prstDash val="solid"/>
              <a:round/>
              <a:headEnd type="none" w="med" len="med"/>
              <a:tailEnd type="none" w="med" len="med"/>
            </a:ln>
          </p:spPr>
          <p:txBody>
            <a:bodyPr/>
            <a:lstStyle/>
            <a:p>
              <a:endParaRPr lang="en-US" dirty="0"/>
            </a:p>
          </p:txBody>
        </p:sp>
        <p:sp>
          <p:nvSpPr>
            <p:cNvPr id="84" name="Freeform 99"/>
            <p:cNvSpPr>
              <a:spLocks/>
            </p:cNvSpPr>
            <p:nvPr/>
          </p:nvSpPr>
          <p:spPr bwMode="auto">
            <a:xfrm>
              <a:off x="283" y="275"/>
              <a:ext cx="10" cy="5"/>
            </a:xfrm>
            <a:custGeom>
              <a:avLst/>
              <a:gdLst>
                <a:gd name="T0" fmla="*/ 8 w 10"/>
                <a:gd name="T1" fmla="*/ 0 h 5"/>
                <a:gd name="T2" fmla="*/ 9 w 10"/>
                <a:gd name="T3" fmla="*/ 2 h 5"/>
                <a:gd name="T4" fmla="*/ 9 w 10"/>
                <a:gd name="T5" fmla="*/ 3 h 5"/>
                <a:gd name="T6" fmla="*/ 9 w 10"/>
                <a:gd name="T7" fmla="*/ 4 h 5"/>
                <a:gd name="T8" fmla="*/ 8 w 10"/>
                <a:gd name="T9" fmla="*/ 3 h 5"/>
                <a:gd name="T10" fmla="*/ 8 w 10"/>
                <a:gd name="T11" fmla="*/ 2 h 5"/>
                <a:gd name="T12" fmla="*/ 8 w 10"/>
                <a:gd name="T13" fmla="*/ 3 h 5"/>
                <a:gd name="T14" fmla="*/ 8 w 10"/>
                <a:gd name="T15" fmla="*/ 3 h 5"/>
                <a:gd name="T16" fmla="*/ 8 w 10"/>
                <a:gd name="T17" fmla="*/ 2 h 5"/>
                <a:gd name="T18" fmla="*/ 8 w 10"/>
                <a:gd name="T19" fmla="*/ 3 h 5"/>
                <a:gd name="T20" fmla="*/ 8 w 10"/>
                <a:gd name="T21" fmla="*/ 2 h 5"/>
                <a:gd name="T22" fmla="*/ 8 w 10"/>
                <a:gd name="T23" fmla="*/ 2 h 5"/>
                <a:gd name="T24" fmla="*/ 8 w 10"/>
                <a:gd name="T25" fmla="*/ 1 h 5"/>
                <a:gd name="T26" fmla="*/ 7 w 10"/>
                <a:gd name="T27" fmla="*/ 1 h 5"/>
                <a:gd name="T28" fmla="*/ 8 w 10"/>
                <a:gd name="T29" fmla="*/ 1 h 5"/>
                <a:gd name="T30" fmla="*/ 7 w 10"/>
                <a:gd name="T31" fmla="*/ 1 h 5"/>
                <a:gd name="T32" fmla="*/ 8 w 10"/>
                <a:gd name="T33" fmla="*/ 1 h 5"/>
                <a:gd name="T34" fmla="*/ 7 w 10"/>
                <a:gd name="T35" fmla="*/ 1 h 5"/>
                <a:gd name="T36" fmla="*/ 7 w 10"/>
                <a:gd name="T37" fmla="*/ 1 h 5"/>
                <a:gd name="T38" fmla="*/ 7 w 10"/>
                <a:gd name="T39" fmla="*/ 1 h 5"/>
                <a:gd name="T40" fmla="*/ 7 w 10"/>
                <a:gd name="T41" fmla="*/ 1 h 5"/>
                <a:gd name="T42" fmla="*/ 6 w 10"/>
                <a:gd name="T43" fmla="*/ 3 h 5"/>
                <a:gd name="T44" fmla="*/ 6 w 10"/>
                <a:gd name="T45" fmla="*/ 2 h 5"/>
                <a:gd name="T46" fmla="*/ 6 w 10"/>
                <a:gd name="T47" fmla="*/ 2 h 5"/>
                <a:gd name="T48" fmla="*/ 6 w 10"/>
                <a:gd name="T49" fmla="*/ 2 h 5"/>
                <a:gd name="T50" fmla="*/ 6 w 10"/>
                <a:gd name="T51" fmla="*/ 1 h 5"/>
                <a:gd name="T52" fmla="*/ 6 w 10"/>
                <a:gd name="T53" fmla="*/ 1 h 5"/>
                <a:gd name="T54" fmla="*/ 6 w 10"/>
                <a:gd name="T55" fmla="*/ 1 h 5"/>
                <a:gd name="T56" fmla="*/ 6 w 10"/>
                <a:gd name="T57" fmla="*/ 1 h 5"/>
                <a:gd name="T58" fmla="*/ 5 w 10"/>
                <a:gd name="T59" fmla="*/ 1 h 5"/>
                <a:gd name="T60" fmla="*/ 6 w 10"/>
                <a:gd name="T61" fmla="*/ 1 h 5"/>
                <a:gd name="T62" fmla="*/ 5 w 10"/>
                <a:gd name="T63" fmla="*/ 1 h 5"/>
                <a:gd name="T64" fmla="*/ 5 w 10"/>
                <a:gd name="T65" fmla="*/ 2 h 5"/>
                <a:gd name="T66" fmla="*/ 4 w 10"/>
                <a:gd name="T67" fmla="*/ 2 h 5"/>
                <a:gd name="T68" fmla="*/ 4 w 10"/>
                <a:gd name="T69" fmla="*/ 1 h 5"/>
                <a:gd name="T70" fmla="*/ 4 w 10"/>
                <a:gd name="T71" fmla="*/ 2 h 5"/>
                <a:gd name="T72" fmla="*/ 4 w 10"/>
                <a:gd name="T73" fmla="*/ 1 h 5"/>
                <a:gd name="T74" fmla="*/ 4 w 10"/>
                <a:gd name="T75" fmla="*/ 3 h 5"/>
                <a:gd name="T76" fmla="*/ 3 w 10"/>
                <a:gd name="T77" fmla="*/ 2 h 5"/>
                <a:gd name="T78" fmla="*/ 2 w 10"/>
                <a:gd name="T79" fmla="*/ 1 h 5"/>
                <a:gd name="T80" fmla="*/ 2 w 10"/>
                <a:gd name="T81" fmla="*/ 2 h 5"/>
                <a:gd name="T82" fmla="*/ 2 w 10"/>
                <a:gd name="T83" fmla="*/ 2 h 5"/>
                <a:gd name="T84" fmla="*/ 1 w 10"/>
                <a:gd name="T85" fmla="*/ 2 h 5"/>
                <a:gd name="T86" fmla="*/ 2 w 10"/>
                <a:gd name="T87" fmla="*/ 1 h 5"/>
                <a:gd name="T88" fmla="*/ 1 w 10"/>
                <a:gd name="T89" fmla="*/ 1 h 5"/>
                <a:gd name="T90" fmla="*/ 0 w 10"/>
                <a:gd name="T91" fmla="*/ 1 h 5"/>
                <a:gd name="T92" fmla="*/ 0 w 10"/>
                <a:gd name="T93" fmla="*/ 1 h 5"/>
                <a:gd name="T94" fmla="*/ 1 w 10"/>
                <a:gd name="T95" fmla="*/ 0 h 5"/>
                <a:gd name="T96" fmla="*/ 4 w 10"/>
                <a:gd name="T97" fmla="*/ 0 h 5"/>
                <a:gd name="T98" fmla="*/ 8 w 10"/>
                <a:gd name="T99" fmla="*/ 0 h 5"/>
                <a:gd name="T100" fmla="*/ 8 w 10"/>
                <a:gd name="T101" fmla="*/ 0 h 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
                <a:gd name="T154" fmla="*/ 0 h 5"/>
                <a:gd name="T155" fmla="*/ 10 w 10"/>
                <a:gd name="T156" fmla="*/ 5 h 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 h="5">
                  <a:moveTo>
                    <a:pt x="8" y="0"/>
                  </a:moveTo>
                  <a:lnTo>
                    <a:pt x="9" y="2"/>
                  </a:lnTo>
                  <a:lnTo>
                    <a:pt x="9" y="3"/>
                  </a:lnTo>
                  <a:lnTo>
                    <a:pt x="9" y="4"/>
                  </a:lnTo>
                  <a:lnTo>
                    <a:pt x="8" y="3"/>
                  </a:lnTo>
                  <a:lnTo>
                    <a:pt x="8" y="2"/>
                  </a:lnTo>
                  <a:lnTo>
                    <a:pt x="8" y="3"/>
                  </a:lnTo>
                  <a:lnTo>
                    <a:pt x="8" y="2"/>
                  </a:lnTo>
                  <a:lnTo>
                    <a:pt x="8" y="3"/>
                  </a:lnTo>
                  <a:lnTo>
                    <a:pt x="8" y="2"/>
                  </a:lnTo>
                  <a:lnTo>
                    <a:pt x="8" y="1"/>
                  </a:lnTo>
                  <a:lnTo>
                    <a:pt x="7" y="1"/>
                  </a:lnTo>
                  <a:lnTo>
                    <a:pt x="8" y="1"/>
                  </a:lnTo>
                  <a:lnTo>
                    <a:pt x="7" y="1"/>
                  </a:lnTo>
                  <a:lnTo>
                    <a:pt x="8" y="1"/>
                  </a:lnTo>
                  <a:lnTo>
                    <a:pt x="7" y="1"/>
                  </a:lnTo>
                  <a:lnTo>
                    <a:pt x="6" y="3"/>
                  </a:lnTo>
                  <a:lnTo>
                    <a:pt x="6" y="2"/>
                  </a:lnTo>
                  <a:lnTo>
                    <a:pt x="6" y="1"/>
                  </a:lnTo>
                  <a:lnTo>
                    <a:pt x="5" y="1"/>
                  </a:lnTo>
                  <a:lnTo>
                    <a:pt x="6" y="1"/>
                  </a:lnTo>
                  <a:lnTo>
                    <a:pt x="5" y="1"/>
                  </a:lnTo>
                  <a:lnTo>
                    <a:pt x="5" y="2"/>
                  </a:lnTo>
                  <a:lnTo>
                    <a:pt x="4" y="2"/>
                  </a:lnTo>
                  <a:lnTo>
                    <a:pt x="4" y="1"/>
                  </a:lnTo>
                  <a:lnTo>
                    <a:pt x="4" y="2"/>
                  </a:lnTo>
                  <a:lnTo>
                    <a:pt x="4" y="1"/>
                  </a:lnTo>
                  <a:lnTo>
                    <a:pt x="4" y="3"/>
                  </a:lnTo>
                  <a:lnTo>
                    <a:pt x="3" y="2"/>
                  </a:lnTo>
                  <a:lnTo>
                    <a:pt x="2" y="1"/>
                  </a:lnTo>
                  <a:lnTo>
                    <a:pt x="2" y="2"/>
                  </a:lnTo>
                  <a:lnTo>
                    <a:pt x="1" y="2"/>
                  </a:lnTo>
                  <a:lnTo>
                    <a:pt x="2" y="1"/>
                  </a:lnTo>
                  <a:lnTo>
                    <a:pt x="1" y="1"/>
                  </a:lnTo>
                  <a:lnTo>
                    <a:pt x="0" y="1"/>
                  </a:lnTo>
                  <a:lnTo>
                    <a:pt x="1" y="0"/>
                  </a:lnTo>
                  <a:lnTo>
                    <a:pt x="4" y="0"/>
                  </a:lnTo>
                  <a:lnTo>
                    <a:pt x="8" y="0"/>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5" name="Freeform 100"/>
            <p:cNvSpPr>
              <a:spLocks/>
            </p:cNvSpPr>
            <p:nvPr/>
          </p:nvSpPr>
          <p:spPr bwMode="auto">
            <a:xfrm>
              <a:off x="327" y="380"/>
              <a:ext cx="12" cy="10"/>
            </a:xfrm>
            <a:custGeom>
              <a:avLst/>
              <a:gdLst>
                <a:gd name="T0" fmla="*/ 3 w 12"/>
                <a:gd name="T1" fmla="*/ 1 h 10"/>
                <a:gd name="T2" fmla="*/ 4 w 12"/>
                <a:gd name="T3" fmla="*/ 3 h 10"/>
                <a:gd name="T4" fmla="*/ 5 w 12"/>
                <a:gd name="T5" fmla="*/ 4 h 10"/>
                <a:gd name="T6" fmla="*/ 6 w 12"/>
                <a:gd name="T7" fmla="*/ 5 h 10"/>
                <a:gd name="T8" fmla="*/ 8 w 12"/>
                <a:gd name="T9" fmla="*/ 5 h 10"/>
                <a:gd name="T10" fmla="*/ 8 w 12"/>
                <a:gd name="T11" fmla="*/ 5 h 10"/>
                <a:gd name="T12" fmla="*/ 9 w 12"/>
                <a:gd name="T13" fmla="*/ 6 h 10"/>
                <a:gd name="T14" fmla="*/ 10 w 12"/>
                <a:gd name="T15" fmla="*/ 6 h 10"/>
                <a:gd name="T16" fmla="*/ 11 w 12"/>
                <a:gd name="T17" fmla="*/ 8 h 10"/>
                <a:gd name="T18" fmla="*/ 8 w 12"/>
                <a:gd name="T19" fmla="*/ 8 h 10"/>
                <a:gd name="T20" fmla="*/ 8 w 12"/>
                <a:gd name="T21" fmla="*/ 8 h 10"/>
                <a:gd name="T22" fmla="*/ 8 w 12"/>
                <a:gd name="T23" fmla="*/ 9 h 10"/>
                <a:gd name="T24" fmla="*/ 7 w 12"/>
                <a:gd name="T25" fmla="*/ 8 h 10"/>
                <a:gd name="T26" fmla="*/ 7 w 12"/>
                <a:gd name="T27" fmla="*/ 8 h 10"/>
                <a:gd name="T28" fmla="*/ 5 w 12"/>
                <a:gd name="T29" fmla="*/ 7 h 10"/>
                <a:gd name="T30" fmla="*/ 5 w 12"/>
                <a:gd name="T31" fmla="*/ 7 h 10"/>
                <a:gd name="T32" fmla="*/ 3 w 12"/>
                <a:gd name="T33" fmla="*/ 6 h 10"/>
                <a:gd name="T34" fmla="*/ 2 w 12"/>
                <a:gd name="T35" fmla="*/ 5 h 10"/>
                <a:gd name="T36" fmla="*/ 1 w 12"/>
                <a:gd name="T37" fmla="*/ 3 h 10"/>
                <a:gd name="T38" fmla="*/ 0 w 12"/>
                <a:gd name="T39" fmla="*/ 2 h 10"/>
                <a:gd name="T40" fmla="*/ 0 w 12"/>
                <a:gd name="T41" fmla="*/ 1 h 10"/>
                <a:gd name="T42" fmla="*/ 1 w 12"/>
                <a:gd name="T43" fmla="*/ 0 h 10"/>
                <a:gd name="T44" fmla="*/ 2 w 12"/>
                <a:gd name="T45" fmla="*/ 0 h 10"/>
                <a:gd name="T46" fmla="*/ 3 w 12"/>
                <a:gd name="T47" fmla="*/ 1 h 1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
                <a:gd name="T73" fmla="*/ 0 h 10"/>
                <a:gd name="T74" fmla="*/ 12 w 12"/>
                <a:gd name="T75" fmla="*/ 10 h 1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 h="10">
                  <a:moveTo>
                    <a:pt x="3" y="1"/>
                  </a:moveTo>
                  <a:lnTo>
                    <a:pt x="4" y="3"/>
                  </a:lnTo>
                  <a:lnTo>
                    <a:pt x="5" y="4"/>
                  </a:lnTo>
                  <a:lnTo>
                    <a:pt x="6" y="5"/>
                  </a:lnTo>
                  <a:lnTo>
                    <a:pt x="8" y="5"/>
                  </a:lnTo>
                  <a:lnTo>
                    <a:pt x="9" y="6"/>
                  </a:lnTo>
                  <a:lnTo>
                    <a:pt x="10" y="6"/>
                  </a:lnTo>
                  <a:lnTo>
                    <a:pt x="11" y="8"/>
                  </a:lnTo>
                  <a:lnTo>
                    <a:pt x="8" y="8"/>
                  </a:lnTo>
                  <a:lnTo>
                    <a:pt x="8" y="9"/>
                  </a:lnTo>
                  <a:lnTo>
                    <a:pt x="7" y="8"/>
                  </a:lnTo>
                  <a:lnTo>
                    <a:pt x="5" y="7"/>
                  </a:lnTo>
                  <a:lnTo>
                    <a:pt x="3" y="6"/>
                  </a:lnTo>
                  <a:lnTo>
                    <a:pt x="2" y="5"/>
                  </a:lnTo>
                  <a:lnTo>
                    <a:pt x="1" y="3"/>
                  </a:lnTo>
                  <a:lnTo>
                    <a:pt x="0" y="2"/>
                  </a:lnTo>
                  <a:lnTo>
                    <a:pt x="0" y="1"/>
                  </a:lnTo>
                  <a:lnTo>
                    <a:pt x="1" y="0"/>
                  </a:lnTo>
                  <a:lnTo>
                    <a:pt x="2" y="0"/>
                  </a:lnTo>
                  <a:lnTo>
                    <a:pt x="3" y="1"/>
                  </a:lnTo>
                </a:path>
              </a:pathLst>
            </a:custGeom>
            <a:solidFill>
              <a:srgbClr val="B3B900"/>
            </a:solidFill>
            <a:ln w="12700" cap="rnd" cmpd="sng">
              <a:noFill/>
              <a:prstDash val="solid"/>
              <a:round/>
              <a:headEnd type="none" w="med" len="med"/>
              <a:tailEnd type="none" w="med" len="med"/>
            </a:ln>
          </p:spPr>
          <p:txBody>
            <a:bodyPr/>
            <a:lstStyle/>
            <a:p>
              <a:endParaRPr lang="en-US" dirty="0"/>
            </a:p>
          </p:txBody>
        </p:sp>
        <p:grpSp>
          <p:nvGrpSpPr>
            <p:cNvPr id="86" name="Group 101"/>
            <p:cNvGrpSpPr>
              <a:grpSpLocks/>
            </p:cNvGrpSpPr>
            <p:nvPr/>
          </p:nvGrpSpPr>
          <p:grpSpPr bwMode="auto">
            <a:xfrm>
              <a:off x="248" y="386"/>
              <a:ext cx="125" cy="123"/>
              <a:chOff x="248" y="386"/>
              <a:chExt cx="125" cy="123"/>
            </a:xfrm>
          </p:grpSpPr>
          <p:sp>
            <p:nvSpPr>
              <p:cNvPr id="129" name="Freeform 102"/>
              <p:cNvSpPr>
                <a:spLocks/>
              </p:cNvSpPr>
              <p:nvPr/>
            </p:nvSpPr>
            <p:spPr bwMode="auto">
              <a:xfrm>
                <a:off x="248" y="386"/>
                <a:ext cx="125" cy="121"/>
              </a:xfrm>
              <a:custGeom>
                <a:avLst/>
                <a:gdLst>
                  <a:gd name="T0" fmla="*/ 124 w 125"/>
                  <a:gd name="T1" fmla="*/ 54 h 121"/>
                  <a:gd name="T2" fmla="*/ 121 w 125"/>
                  <a:gd name="T3" fmla="*/ 42 h 121"/>
                  <a:gd name="T4" fmla="*/ 116 w 125"/>
                  <a:gd name="T5" fmla="*/ 32 h 121"/>
                  <a:gd name="T6" fmla="*/ 110 w 125"/>
                  <a:gd name="T7" fmla="*/ 22 h 121"/>
                  <a:gd name="T8" fmla="*/ 101 w 125"/>
                  <a:gd name="T9" fmla="*/ 14 h 121"/>
                  <a:gd name="T10" fmla="*/ 91 w 125"/>
                  <a:gd name="T11" fmla="*/ 7 h 121"/>
                  <a:gd name="T12" fmla="*/ 80 w 125"/>
                  <a:gd name="T13" fmla="*/ 3 h 121"/>
                  <a:gd name="T14" fmla="*/ 68 w 125"/>
                  <a:gd name="T15" fmla="*/ 0 h 121"/>
                  <a:gd name="T16" fmla="*/ 56 w 125"/>
                  <a:gd name="T17" fmla="*/ 0 h 121"/>
                  <a:gd name="T18" fmla="*/ 43 w 125"/>
                  <a:gd name="T19" fmla="*/ 3 h 121"/>
                  <a:gd name="T20" fmla="*/ 32 w 125"/>
                  <a:gd name="T21" fmla="*/ 7 h 121"/>
                  <a:gd name="T22" fmla="*/ 22 w 125"/>
                  <a:gd name="T23" fmla="*/ 14 h 121"/>
                  <a:gd name="T24" fmla="*/ 14 w 125"/>
                  <a:gd name="T25" fmla="*/ 22 h 121"/>
                  <a:gd name="T26" fmla="*/ 7 w 125"/>
                  <a:gd name="T27" fmla="*/ 32 h 121"/>
                  <a:gd name="T28" fmla="*/ 3 w 125"/>
                  <a:gd name="T29" fmla="*/ 42 h 121"/>
                  <a:gd name="T30" fmla="*/ 0 w 125"/>
                  <a:gd name="T31" fmla="*/ 54 h 121"/>
                  <a:gd name="T32" fmla="*/ 0 w 125"/>
                  <a:gd name="T33" fmla="*/ 66 h 121"/>
                  <a:gd name="T34" fmla="*/ 3 w 125"/>
                  <a:gd name="T35" fmla="*/ 78 h 121"/>
                  <a:gd name="T36" fmla="*/ 7 w 125"/>
                  <a:gd name="T37" fmla="*/ 89 h 121"/>
                  <a:gd name="T38" fmla="*/ 14 w 125"/>
                  <a:gd name="T39" fmla="*/ 98 h 121"/>
                  <a:gd name="T40" fmla="*/ 22 w 125"/>
                  <a:gd name="T41" fmla="*/ 106 h 121"/>
                  <a:gd name="T42" fmla="*/ 32 w 125"/>
                  <a:gd name="T43" fmla="*/ 113 h 121"/>
                  <a:gd name="T44" fmla="*/ 43 w 125"/>
                  <a:gd name="T45" fmla="*/ 117 h 121"/>
                  <a:gd name="T46" fmla="*/ 56 w 125"/>
                  <a:gd name="T47" fmla="*/ 120 h 121"/>
                  <a:gd name="T48" fmla="*/ 68 w 125"/>
                  <a:gd name="T49" fmla="*/ 120 h 121"/>
                  <a:gd name="T50" fmla="*/ 80 w 125"/>
                  <a:gd name="T51" fmla="*/ 117 h 121"/>
                  <a:gd name="T52" fmla="*/ 91 w 125"/>
                  <a:gd name="T53" fmla="*/ 113 h 121"/>
                  <a:gd name="T54" fmla="*/ 101 w 125"/>
                  <a:gd name="T55" fmla="*/ 106 h 121"/>
                  <a:gd name="T56" fmla="*/ 110 w 125"/>
                  <a:gd name="T57" fmla="*/ 98 h 121"/>
                  <a:gd name="T58" fmla="*/ 116 w 125"/>
                  <a:gd name="T59" fmla="*/ 89 h 121"/>
                  <a:gd name="T60" fmla="*/ 121 w 125"/>
                  <a:gd name="T61" fmla="*/ 78 h 121"/>
                  <a:gd name="T62" fmla="*/ 124 w 125"/>
                  <a:gd name="T63" fmla="*/ 66 h 12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1"/>
                  <a:gd name="T98" fmla="*/ 125 w 125"/>
                  <a:gd name="T99" fmla="*/ 121 h 12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1">
                    <a:moveTo>
                      <a:pt x="124" y="60"/>
                    </a:moveTo>
                    <a:lnTo>
                      <a:pt x="124" y="54"/>
                    </a:lnTo>
                    <a:lnTo>
                      <a:pt x="123" y="48"/>
                    </a:lnTo>
                    <a:lnTo>
                      <a:pt x="121" y="42"/>
                    </a:lnTo>
                    <a:lnTo>
                      <a:pt x="119" y="37"/>
                    </a:lnTo>
                    <a:lnTo>
                      <a:pt x="116" y="32"/>
                    </a:lnTo>
                    <a:lnTo>
                      <a:pt x="113" y="26"/>
                    </a:lnTo>
                    <a:lnTo>
                      <a:pt x="110" y="22"/>
                    </a:lnTo>
                    <a:lnTo>
                      <a:pt x="106" y="18"/>
                    </a:lnTo>
                    <a:lnTo>
                      <a:pt x="101" y="14"/>
                    </a:lnTo>
                    <a:lnTo>
                      <a:pt x="97" y="10"/>
                    </a:lnTo>
                    <a:lnTo>
                      <a:pt x="91"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6"/>
                    </a:lnTo>
                    <a:lnTo>
                      <a:pt x="7" y="32"/>
                    </a:lnTo>
                    <a:lnTo>
                      <a:pt x="5" y="37"/>
                    </a:lnTo>
                    <a:lnTo>
                      <a:pt x="3" y="42"/>
                    </a:lnTo>
                    <a:lnTo>
                      <a:pt x="1" y="48"/>
                    </a:lnTo>
                    <a:lnTo>
                      <a:pt x="0" y="54"/>
                    </a:lnTo>
                    <a:lnTo>
                      <a:pt x="0" y="60"/>
                    </a:lnTo>
                    <a:lnTo>
                      <a:pt x="0" y="66"/>
                    </a:lnTo>
                    <a:lnTo>
                      <a:pt x="1" y="72"/>
                    </a:lnTo>
                    <a:lnTo>
                      <a:pt x="3" y="78"/>
                    </a:lnTo>
                    <a:lnTo>
                      <a:pt x="5" y="83"/>
                    </a:lnTo>
                    <a:lnTo>
                      <a:pt x="7" y="89"/>
                    </a:lnTo>
                    <a:lnTo>
                      <a:pt x="10" y="94"/>
                    </a:lnTo>
                    <a:lnTo>
                      <a:pt x="14" y="98"/>
                    </a:lnTo>
                    <a:lnTo>
                      <a:pt x="18" y="102"/>
                    </a:lnTo>
                    <a:lnTo>
                      <a:pt x="22" y="106"/>
                    </a:lnTo>
                    <a:lnTo>
                      <a:pt x="27" y="110"/>
                    </a:lnTo>
                    <a:lnTo>
                      <a:pt x="32" y="113"/>
                    </a:lnTo>
                    <a:lnTo>
                      <a:pt x="38" y="115"/>
                    </a:lnTo>
                    <a:lnTo>
                      <a:pt x="43" y="117"/>
                    </a:lnTo>
                    <a:lnTo>
                      <a:pt x="49" y="119"/>
                    </a:lnTo>
                    <a:lnTo>
                      <a:pt x="56" y="120"/>
                    </a:lnTo>
                    <a:lnTo>
                      <a:pt x="62" y="120"/>
                    </a:lnTo>
                    <a:lnTo>
                      <a:pt x="68" y="120"/>
                    </a:lnTo>
                    <a:lnTo>
                      <a:pt x="74" y="119"/>
                    </a:lnTo>
                    <a:lnTo>
                      <a:pt x="80" y="117"/>
                    </a:lnTo>
                    <a:lnTo>
                      <a:pt x="86" y="115"/>
                    </a:lnTo>
                    <a:lnTo>
                      <a:pt x="91" y="113"/>
                    </a:lnTo>
                    <a:lnTo>
                      <a:pt x="97" y="110"/>
                    </a:lnTo>
                    <a:lnTo>
                      <a:pt x="101" y="106"/>
                    </a:lnTo>
                    <a:lnTo>
                      <a:pt x="106" y="102"/>
                    </a:lnTo>
                    <a:lnTo>
                      <a:pt x="110" y="98"/>
                    </a:lnTo>
                    <a:lnTo>
                      <a:pt x="113" y="94"/>
                    </a:lnTo>
                    <a:lnTo>
                      <a:pt x="116" y="89"/>
                    </a:lnTo>
                    <a:lnTo>
                      <a:pt x="119" y="83"/>
                    </a:lnTo>
                    <a:lnTo>
                      <a:pt x="121" y="78"/>
                    </a:lnTo>
                    <a:lnTo>
                      <a:pt x="123" y="72"/>
                    </a:lnTo>
                    <a:lnTo>
                      <a:pt x="124" y="66"/>
                    </a:lnTo>
                    <a:lnTo>
                      <a:pt x="124" y="60"/>
                    </a:lnTo>
                  </a:path>
                </a:pathLst>
              </a:custGeom>
              <a:solidFill>
                <a:srgbClr val="80E0E0"/>
              </a:solidFill>
              <a:ln w="12700" cap="rnd" cmpd="sng">
                <a:noFill/>
                <a:prstDash val="solid"/>
                <a:round/>
                <a:headEnd type="none" w="med" len="med"/>
                <a:tailEnd type="none" w="med" len="med"/>
              </a:ln>
            </p:spPr>
            <p:txBody>
              <a:bodyPr/>
              <a:lstStyle/>
              <a:p>
                <a:endParaRPr lang="en-US" dirty="0"/>
              </a:p>
            </p:txBody>
          </p:sp>
          <p:sp>
            <p:nvSpPr>
              <p:cNvPr id="130" name="Freeform 103"/>
              <p:cNvSpPr>
                <a:spLocks/>
              </p:cNvSpPr>
              <p:nvPr/>
            </p:nvSpPr>
            <p:spPr bwMode="auto">
              <a:xfrm>
                <a:off x="322" y="422"/>
                <a:ext cx="4" cy="8"/>
              </a:xfrm>
              <a:custGeom>
                <a:avLst/>
                <a:gdLst>
                  <a:gd name="T0" fmla="*/ 2 w 4"/>
                  <a:gd name="T1" fmla="*/ 0 h 8"/>
                  <a:gd name="T2" fmla="*/ 2 w 4"/>
                  <a:gd name="T3" fmla="*/ 0 h 8"/>
                  <a:gd name="T4" fmla="*/ 3 w 4"/>
                  <a:gd name="T5" fmla="*/ 1 h 8"/>
                  <a:gd name="T6" fmla="*/ 3 w 4"/>
                  <a:gd name="T7" fmla="*/ 1 h 8"/>
                  <a:gd name="T8" fmla="*/ 3 w 4"/>
                  <a:gd name="T9" fmla="*/ 2 h 8"/>
                  <a:gd name="T10" fmla="*/ 3 w 4"/>
                  <a:gd name="T11" fmla="*/ 3 h 8"/>
                  <a:gd name="T12" fmla="*/ 3 w 4"/>
                  <a:gd name="T13" fmla="*/ 3 h 8"/>
                  <a:gd name="T14" fmla="*/ 3 w 4"/>
                  <a:gd name="T15" fmla="*/ 4 h 8"/>
                  <a:gd name="T16" fmla="*/ 3 w 4"/>
                  <a:gd name="T17" fmla="*/ 5 h 8"/>
                  <a:gd name="T18" fmla="*/ 3 w 4"/>
                  <a:gd name="T19" fmla="*/ 6 h 8"/>
                  <a:gd name="T20" fmla="*/ 2 w 4"/>
                  <a:gd name="T21" fmla="*/ 7 h 8"/>
                  <a:gd name="T22" fmla="*/ 1 w 4"/>
                  <a:gd name="T23" fmla="*/ 7 h 8"/>
                  <a:gd name="T24" fmla="*/ 1 w 4"/>
                  <a:gd name="T25" fmla="*/ 7 h 8"/>
                  <a:gd name="T26" fmla="*/ 0 w 4"/>
                  <a:gd name="T27" fmla="*/ 7 h 8"/>
                  <a:gd name="T28" fmla="*/ 0 w 4"/>
                  <a:gd name="T29" fmla="*/ 6 h 8"/>
                  <a:gd name="T30" fmla="*/ 1 w 4"/>
                  <a:gd name="T31" fmla="*/ 4 h 8"/>
                  <a:gd name="T32" fmla="*/ 1 w 4"/>
                  <a:gd name="T33" fmla="*/ 4 h 8"/>
                  <a:gd name="T34" fmla="*/ 0 w 4"/>
                  <a:gd name="T35" fmla="*/ 4 h 8"/>
                  <a:gd name="T36" fmla="*/ 0 w 4"/>
                  <a:gd name="T37" fmla="*/ 3 h 8"/>
                  <a:gd name="T38" fmla="*/ 0 w 4"/>
                  <a:gd name="T39" fmla="*/ 2 h 8"/>
                  <a:gd name="T40" fmla="*/ 1 w 4"/>
                  <a:gd name="T41" fmla="*/ 2 h 8"/>
                  <a:gd name="T42" fmla="*/ 1 w 4"/>
                  <a:gd name="T43" fmla="*/ 1 h 8"/>
                  <a:gd name="T44" fmla="*/ 2 w 4"/>
                  <a:gd name="T45" fmla="*/ 0 h 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
                  <a:gd name="T70" fmla="*/ 0 h 8"/>
                  <a:gd name="T71" fmla="*/ 4 w 4"/>
                  <a:gd name="T72" fmla="*/ 8 h 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 h="8">
                    <a:moveTo>
                      <a:pt x="2" y="0"/>
                    </a:moveTo>
                    <a:lnTo>
                      <a:pt x="2" y="0"/>
                    </a:lnTo>
                    <a:lnTo>
                      <a:pt x="3" y="1"/>
                    </a:lnTo>
                    <a:lnTo>
                      <a:pt x="3" y="2"/>
                    </a:lnTo>
                    <a:lnTo>
                      <a:pt x="3" y="3"/>
                    </a:lnTo>
                    <a:lnTo>
                      <a:pt x="3" y="4"/>
                    </a:lnTo>
                    <a:lnTo>
                      <a:pt x="3" y="5"/>
                    </a:lnTo>
                    <a:lnTo>
                      <a:pt x="3" y="6"/>
                    </a:lnTo>
                    <a:lnTo>
                      <a:pt x="2" y="7"/>
                    </a:lnTo>
                    <a:lnTo>
                      <a:pt x="1" y="7"/>
                    </a:lnTo>
                    <a:lnTo>
                      <a:pt x="0" y="7"/>
                    </a:lnTo>
                    <a:lnTo>
                      <a:pt x="0" y="6"/>
                    </a:lnTo>
                    <a:lnTo>
                      <a:pt x="1" y="4"/>
                    </a:lnTo>
                    <a:lnTo>
                      <a:pt x="0" y="4"/>
                    </a:lnTo>
                    <a:lnTo>
                      <a:pt x="0" y="3"/>
                    </a:lnTo>
                    <a:lnTo>
                      <a:pt x="0" y="2"/>
                    </a:lnTo>
                    <a:lnTo>
                      <a:pt x="1" y="2"/>
                    </a:lnTo>
                    <a:lnTo>
                      <a:pt x="1" y="1"/>
                    </a:lnTo>
                    <a:lnTo>
                      <a:pt x="2"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1" name="Freeform 104"/>
              <p:cNvSpPr>
                <a:spLocks/>
              </p:cNvSpPr>
              <p:nvPr/>
            </p:nvSpPr>
            <p:spPr bwMode="auto">
              <a:xfrm>
                <a:off x="350" y="435"/>
                <a:ext cx="2" cy="1"/>
              </a:xfrm>
              <a:custGeom>
                <a:avLst/>
                <a:gdLst>
                  <a:gd name="T0" fmla="*/ 0 w 2"/>
                  <a:gd name="T1" fmla="*/ 0 h 1"/>
                  <a:gd name="T2" fmla="*/ 1 w 2"/>
                  <a:gd name="T3" fmla="*/ 0 h 1"/>
                  <a:gd name="T4" fmla="*/ 1 w 2"/>
                  <a:gd name="T5" fmla="*/ 0 h 1"/>
                  <a:gd name="T6" fmla="*/ 1 w 2"/>
                  <a:gd name="T7" fmla="*/ 0 h 1"/>
                  <a:gd name="T8" fmla="*/ 1 w 2"/>
                  <a:gd name="T9" fmla="*/ 0 h 1"/>
                  <a:gd name="T10" fmla="*/ 1 w 2"/>
                  <a:gd name="T11" fmla="*/ 0 h 1"/>
                  <a:gd name="T12" fmla="*/ 0 w 2"/>
                  <a:gd name="T13" fmla="*/ 0 h 1"/>
                  <a:gd name="T14" fmla="*/ 0 w 2"/>
                  <a:gd name="T15" fmla="*/ 0 h 1"/>
                  <a:gd name="T16" fmla="*/ 0 w 2"/>
                  <a:gd name="T17" fmla="*/ 0 h 1"/>
                  <a:gd name="T18" fmla="*/ 0 w 2"/>
                  <a:gd name="T19" fmla="*/ 0 h 1"/>
                  <a:gd name="T20" fmla="*/ 0 w 2"/>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
                  <a:gd name="T34" fmla="*/ 0 h 1"/>
                  <a:gd name="T35" fmla="*/ 2 w 2"/>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 h="1">
                    <a:moveTo>
                      <a:pt x="0" y="0"/>
                    </a:move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2" name="Freeform 105"/>
              <p:cNvSpPr>
                <a:spLocks/>
              </p:cNvSpPr>
              <p:nvPr/>
            </p:nvSpPr>
            <p:spPr bwMode="auto">
              <a:xfrm>
                <a:off x="343" y="436"/>
                <a:ext cx="3" cy="1"/>
              </a:xfrm>
              <a:custGeom>
                <a:avLst/>
                <a:gdLst>
                  <a:gd name="T0" fmla="*/ 1 w 3"/>
                  <a:gd name="T1" fmla="*/ 0 h 1"/>
                  <a:gd name="T2" fmla="*/ 1 w 3"/>
                  <a:gd name="T3" fmla="*/ 0 h 1"/>
                  <a:gd name="T4" fmla="*/ 1 w 3"/>
                  <a:gd name="T5" fmla="*/ 0 h 1"/>
                  <a:gd name="T6" fmla="*/ 2 w 3"/>
                  <a:gd name="T7" fmla="*/ 0 h 1"/>
                  <a:gd name="T8" fmla="*/ 2 w 3"/>
                  <a:gd name="T9" fmla="*/ 0 h 1"/>
                  <a:gd name="T10" fmla="*/ 0 w 3"/>
                  <a:gd name="T11" fmla="*/ 0 h 1"/>
                  <a:gd name="T12" fmla="*/ 0 w 3"/>
                  <a:gd name="T13" fmla="*/ 0 h 1"/>
                  <a:gd name="T14" fmla="*/ 0 w 3"/>
                  <a:gd name="T15" fmla="*/ 0 h 1"/>
                  <a:gd name="T16" fmla="*/ 0 w 3"/>
                  <a:gd name="T17" fmla="*/ 0 h 1"/>
                  <a:gd name="T18" fmla="*/ 0 w 3"/>
                  <a:gd name="T19" fmla="*/ 0 h 1"/>
                  <a:gd name="T20" fmla="*/ 1 w 3"/>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1"/>
                  <a:gd name="T35" fmla="*/ 3 w 3"/>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1">
                    <a:moveTo>
                      <a:pt x="1" y="0"/>
                    </a:moveTo>
                    <a:lnTo>
                      <a:pt x="1"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3" name="Freeform 106"/>
              <p:cNvSpPr>
                <a:spLocks/>
              </p:cNvSpPr>
              <p:nvPr/>
            </p:nvSpPr>
            <p:spPr bwMode="auto">
              <a:xfrm>
                <a:off x="296" y="39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1"/>
                  <a:gd name="T25" fmla="*/ 0 h 1"/>
                  <a:gd name="T26" fmla="*/ 1 w 1"/>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4" name="Freeform 107"/>
              <p:cNvSpPr>
                <a:spLocks/>
              </p:cNvSpPr>
              <p:nvPr/>
            </p:nvSpPr>
            <p:spPr bwMode="auto">
              <a:xfrm>
                <a:off x="298" y="398"/>
                <a:ext cx="2" cy="2"/>
              </a:xfrm>
              <a:custGeom>
                <a:avLst/>
                <a:gdLst>
                  <a:gd name="T0" fmla="*/ 0 w 2"/>
                  <a:gd name="T1" fmla="*/ 0 h 2"/>
                  <a:gd name="T2" fmla="*/ 1 w 2"/>
                  <a:gd name="T3" fmla="*/ 0 h 2"/>
                  <a:gd name="T4" fmla="*/ 1 w 2"/>
                  <a:gd name="T5" fmla="*/ 0 h 2"/>
                  <a:gd name="T6" fmla="*/ 1 w 2"/>
                  <a:gd name="T7" fmla="*/ 1 h 2"/>
                  <a:gd name="T8" fmla="*/ 1 w 2"/>
                  <a:gd name="T9" fmla="*/ 1 h 2"/>
                  <a:gd name="T10" fmla="*/ 1 w 2"/>
                  <a:gd name="T11" fmla="*/ 1 h 2"/>
                  <a:gd name="T12" fmla="*/ 1 w 2"/>
                  <a:gd name="T13" fmla="*/ 1 h 2"/>
                  <a:gd name="T14" fmla="*/ 0 w 2"/>
                  <a:gd name="T15" fmla="*/ 1 h 2"/>
                  <a:gd name="T16" fmla="*/ 0 w 2"/>
                  <a:gd name="T17" fmla="*/ 1 h 2"/>
                  <a:gd name="T18" fmla="*/ 0 w 2"/>
                  <a:gd name="T19" fmla="*/ 1 h 2"/>
                  <a:gd name="T20" fmla="*/ 0 w 2"/>
                  <a:gd name="T21" fmla="*/ 0 h 2"/>
                  <a:gd name="T22" fmla="*/ 0 w 2"/>
                  <a:gd name="T23" fmla="*/ 0 h 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2"/>
                  <a:gd name="T38" fmla="*/ 2 w 2"/>
                  <a:gd name="T39" fmla="*/ 2 h 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2">
                    <a:moveTo>
                      <a:pt x="0" y="0"/>
                    </a:moveTo>
                    <a:lnTo>
                      <a:pt x="1" y="0"/>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5" name="Freeform 108"/>
              <p:cNvSpPr>
                <a:spLocks/>
              </p:cNvSpPr>
              <p:nvPr/>
            </p:nvSpPr>
            <p:spPr bwMode="auto">
              <a:xfrm>
                <a:off x="299" y="399"/>
                <a:ext cx="7" cy="6"/>
              </a:xfrm>
              <a:custGeom>
                <a:avLst/>
                <a:gdLst>
                  <a:gd name="T0" fmla="*/ 3 w 7"/>
                  <a:gd name="T1" fmla="*/ 0 h 6"/>
                  <a:gd name="T2" fmla="*/ 4 w 7"/>
                  <a:gd name="T3" fmla="*/ 0 h 6"/>
                  <a:gd name="T4" fmla="*/ 5 w 7"/>
                  <a:gd name="T5" fmla="*/ 1 h 6"/>
                  <a:gd name="T6" fmla="*/ 6 w 7"/>
                  <a:gd name="T7" fmla="*/ 1 h 6"/>
                  <a:gd name="T8" fmla="*/ 6 w 7"/>
                  <a:gd name="T9" fmla="*/ 2 h 6"/>
                  <a:gd name="T10" fmla="*/ 4 w 7"/>
                  <a:gd name="T11" fmla="*/ 2 h 6"/>
                  <a:gd name="T12" fmla="*/ 3 w 7"/>
                  <a:gd name="T13" fmla="*/ 4 h 6"/>
                  <a:gd name="T14" fmla="*/ 0 w 7"/>
                  <a:gd name="T15" fmla="*/ 5 h 6"/>
                  <a:gd name="T16" fmla="*/ 0 w 7"/>
                  <a:gd name="T17" fmla="*/ 4 h 6"/>
                  <a:gd name="T18" fmla="*/ 0 w 7"/>
                  <a:gd name="T19" fmla="*/ 2 h 6"/>
                  <a:gd name="T20" fmla="*/ 1 w 7"/>
                  <a:gd name="T21" fmla="*/ 1 h 6"/>
                  <a:gd name="T22" fmla="*/ 2 w 7"/>
                  <a:gd name="T23" fmla="*/ 0 h 6"/>
                  <a:gd name="T24" fmla="*/ 3 w 7"/>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
                  <a:gd name="T40" fmla="*/ 0 h 6"/>
                  <a:gd name="T41" fmla="*/ 7 w 7"/>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 h="6">
                    <a:moveTo>
                      <a:pt x="3" y="0"/>
                    </a:moveTo>
                    <a:lnTo>
                      <a:pt x="4" y="0"/>
                    </a:lnTo>
                    <a:lnTo>
                      <a:pt x="5" y="1"/>
                    </a:lnTo>
                    <a:lnTo>
                      <a:pt x="6" y="1"/>
                    </a:lnTo>
                    <a:lnTo>
                      <a:pt x="6" y="2"/>
                    </a:lnTo>
                    <a:lnTo>
                      <a:pt x="4" y="2"/>
                    </a:lnTo>
                    <a:lnTo>
                      <a:pt x="3" y="4"/>
                    </a:lnTo>
                    <a:lnTo>
                      <a:pt x="0" y="5"/>
                    </a:lnTo>
                    <a:lnTo>
                      <a:pt x="0" y="4"/>
                    </a:lnTo>
                    <a:lnTo>
                      <a:pt x="0" y="2"/>
                    </a:lnTo>
                    <a:lnTo>
                      <a:pt x="1" y="1"/>
                    </a:lnTo>
                    <a:lnTo>
                      <a:pt x="2" y="0"/>
                    </a:lnTo>
                    <a:lnTo>
                      <a:pt x="3"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6" name="Freeform 109"/>
              <p:cNvSpPr>
                <a:spLocks/>
              </p:cNvSpPr>
              <p:nvPr/>
            </p:nvSpPr>
            <p:spPr bwMode="auto">
              <a:xfrm>
                <a:off x="297" y="399"/>
                <a:ext cx="3" cy="7"/>
              </a:xfrm>
              <a:custGeom>
                <a:avLst/>
                <a:gdLst>
                  <a:gd name="T0" fmla="*/ 1 w 3"/>
                  <a:gd name="T1" fmla="*/ 0 h 7"/>
                  <a:gd name="T2" fmla="*/ 1 w 3"/>
                  <a:gd name="T3" fmla="*/ 0 h 7"/>
                  <a:gd name="T4" fmla="*/ 2 w 3"/>
                  <a:gd name="T5" fmla="*/ 0 h 7"/>
                  <a:gd name="T6" fmla="*/ 2 w 3"/>
                  <a:gd name="T7" fmla="*/ 2 h 7"/>
                  <a:gd name="T8" fmla="*/ 2 w 3"/>
                  <a:gd name="T9" fmla="*/ 5 h 7"/>
                  <a:gd name="T10" fmla="*/ 2 w 3"/>
                  <a:gd name="T11" fmla="*/ 6 h 7"/>
                  <a:gd name="T12" fmla="*/ 0 w 3"/>
                  <a:gd name="T13" fmla="*/ 4 h 7"/>
                  <a:gd name="T14" fmla="*/ 0 w 3"/>
                  <a:gd name="T15" fmla="*/ 3 h 7"/>
                  <a:gd name="T16" fmla="*/ 0 w 3"/>
                  <a:gd name="T17" fmla="*/ 2 h 7"/>
                  <a:gd name="T18" fmla="*/ 0 w 3"/>
                  <a:gd name="T19" fmla="*/ 1 h 7"/>
                  <a:gd name="T20" fmla="*/ 1 w 3"/>
                  <a:gd name="T21" fmla="*/ 0 h 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
                  <a:gd name="T34" fmla="*/ 0 h 7"/>
                  <a:gd name="T35" fmla="*/ 3 w 3"/>
                  <a:gd name="T36" fmla="*/ 7 h 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 h="7">
                    <a:moveTo>
                      <a:pt x="1" y="0"/>
                    </a:moveTo>
                    <a:lnTo>
                      <a:pt x="1" y="0"/>
                    </a:lnTo>
                    <a:lnTo>
                      <a:pt x="2" y="0"/>
                    </a:lnTo>
                    <a:lnTo>
                      <a:pt x="2" y="2"/>
                    </a:lnTo>
                    <a:lnTo>
                      <a:pt x="2" y="5"/>
                    </a:lnTo>
                    <a:lnTo>
                      <a:pt x="2" y="6"/>
                    </a:lnTo>
                    <a:lnTo>
                      <a:pt x="0" y="4"/>
                    </a:lnTo>
                    <a:lnTo>
                      <a:pt x="0" y="3"/>
                    </a:lnTo>
                    <a:lnTo>
                      <a:pt x="0" y="2"/>
                    </a:lnTo>
                    <a:lnTo>
                      <a:pt x="0"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37" name="Freeform 110"/>
              <p:cNvSpPr>
                <a:spLocks/>
              </p:cNvSpPr>
              <p:nvPr/>
            </p:nvSpPr>
            <p:spPr bwMode="auto">
              <a:xfrm>
                <a:off x="300" y="400"/>
                <a:ext cx="14" cy="18"/>
              </a:xfrm>
              <a:custGeom>
                <a:avLst/>
                <a:gdLst>
                  <a:gd name="T0" fmla="*/ 8 w 14"/>
                  <a:gd name="T1" fmla="*/ 0 h 18"/>
                  <a:gd name="T2" fmla="*/ 10 w 14"/>
                  <a:gd name="T3" fmla="*/ 0 h 18"/>
                  <a:gd name="T4" fmla="*/ 10 w 14"/>
                  <a:gd name="T5" fmla="*/ 1 h 18"/>
                  <a:gd name="T6" fmla="*/ 10 w 14"/>
                  <a:gd name="T7" fmla="*/ 1 h 18"/>
                  <a:gd name="T8" fmla="*/ 12 w 14"/>
                  <a:gd name="T9" fmla="*/ 2 h 18"/>
                  <a:gd name="T10" fmla="*/ 12 w 14"/>
                  <a:gd name="T11" fmla="*/ 2 h 18"/>
                  <a:gd name="T12" fmla="*/ 13 w 14"/>
                  <a:gd name="T13" fmla="*/ 3 h 18"/>
                  <a:gd name="T14" fmla="*/ 12 w 14"/>
                  <a:gd name="T15" fmla="*/ 4 h 18"/>
                  <a:gd name="T16" fmla="*/ 13 w 14"/>
                  <a:gd name="T17" fmla="*/ 5 h 18"/>
                  <a:gd name="T18" fmla="*/ 13 w 14"/>
                  <a:gd name="T19" fmla="*/ 5 h 18"/>
                  <a:gd name="T20" fmla="*/ 13 w 14"/>
                  <a:gd name="T21" fmla="*/ 6 h 18"/>
                  <a:gd name="T22" fmla="*/ 13 w 14"/>
                  <a:gd name="T23" fmla="*/ 7 h 18"/>
                  <a:gd name="T24" fmla="*/ 13 w 14"/>
                  <a:gd name="T25" fmla="*/ 8 h 18"/>
                  <a:gd name="T26" fmla="*/ 13 w 14"/>
                  <a:gd name="T27" fmla="*/ 9 h 18"/>
                  <a:gd name="T28" fmla="*/ 13 w 14"/>
                  <a:gd name="T29" fmla="*/ 10 h 18"/>
                  <a:gd name="T30" fmla="*/ 12 w 14"/>
                  <a:gd name="T31" fmla="*/ 10 h 18"/>
                  <a:gd name="T32" fmla="*/ 12 w 14"/>
                  <a:gd name="T33" fmla="*/ 11 h 18"/>
                  <a:gd name="T34" fmla="*/ 11 w 14"/>
                  <a:gd name="T35" fmla="*/ 11 h 18"/>
                  <a:gd name="T36" fmla="*/ 10 w 14"/>
                  <a:gd name="T37" fmla="*/ 11 h 18"/>
                  <a:gd name="T38" fmla="*/ 9 w 14"/>
                  <a:gd name="T39" fmla="*/ 11 h 18"/>
                  <a:gd name="T40" fmla="*/ 8 w 14"/>
                  <a:gd name="T41" fmla="*/ 12 h 18"/>
                  <a:gd name="T42" fmla="*/ 7 w 14"/>
                  <a:gd name="T43" fmla="*/ 13 h 18"/>
                  <a:gd name="T44" fmla="*/ 6 w 14"/>
                  <a:gd name="T45" fmla="*/ 14 h 18"/>
                  <a:gd name="T46" fmla="*/ 5 w 14"/>
                  <a:gd name="T47" fmla="*/ 15 h 18"/>
                  <a:gd name="T48" fmla="*/ 4 w 14"/>
                  <a:gd name="T49" fmla="*/ 15 h 18"/>
                  <a:gd name="T50" fmla="*/ 3 w 14"/>
                  <a:gd name="T51" fmla="*/ 17 h 18"/>
                  <a:gd name="T52" fmla="*/ 2 w 14"/>
                  <a:gd name="T53" fmla="*/ 17 h 18"/>
                  <a:gd name="T54" fmla="*/ 2 w 14"/>
                  <a:gd name="T55" fmla="*/ 17 h 18"/>
                  <a:gd name="T56" fmla="*/ 1 w 14"/>
                  <a:gd name="T57" fmla="*/ 16 h 18"/>
                  <a:gd name="T58" fmla="*/ 1 w 14"/>
                  <a:gd name="T59" fmla="*/ 16 h 18"/>
                  <a:gd name="T60" fmla="*/ 1 w 14"/>
                  <a:gd name="T61" fmla="*/ 15 h 18"/>
                  <a:gd name="T62" fmla="*/ 0 w 14"/>
                  <a:gd name="T63" fmla="*/ 14 h 18"/>
                  <a:gd name="T64" fmla="*/ 0 w 14"/>
                  <a:gd name="T65" fmla="*/ 13 h 18"/>
                  <a:gd name="T66" fmla="*/ 0 w 14"/>
                  <a:gd name="T67" fmla="*/ 12 h 18"/>
                  <a:gd name="T68" fmla="*/ 1 w 14"/>
                  <a:gd name="T69" fmla="*/ 12 h 18"/>
                  <a:gd name="T70" fmla="*/ 1 w 14"/>
                  <a:gd name="T71" fmla="*/ 11 h 18"/>
                  <a:gd name="T72" fmla="*/ 1 w 14"/>
                  <a:gd name="T73" fmla="*/ 10 h 18"/>
                  <a:gd name="T74" fmla="*/ 1 w 14"/>
                  <a:gd name="T75" fmla="*/ 10 h 18"/>
                  <a:gd name="T76" fmla="*/ 2 w 14"/>
                  <a:gd name="T77" fmla="*/ 9 h 18"/>
                  <a:gd name="T78" fmla="*/ 2 w 14"/>
                  <a:gd name="T79" fmla="*/ 8 h 18"/>
                  <a:gd name="T80" fmla="*/ 2 w 14"/>
                  <a:gd name="T81" fmla="*/ 7 h 18"/>
                  <a:gd name="T82" fmla="*/ 2 w 14"/>
                  <a:gd name="T83" fmla="*/ 6 h 18"/>
                  <a:gd name="T84" fmla="*/ 2 w 14"/>
                  <a:gd name="T85" fmla="*/ 5 h 18"/>
                  <a:gd name="T86" fmla="*/ 1 w 14"/>
                  <a:gd name="T87" fmla="*/ 4 h 18"/>
                  <a:gd name="T88" fmla="*/ 1 w 14"/>
                  <a:gd name="T89" fmla="*/ 3 h 18"/>
                  <a:gd name="T90" fmla="*/ 2 w 14"/>
                  <a:gd name="T91" fmla="*/ 2 h 18"/>
                  <a:gd name="T92" fmla="*/ 3 w 14"/>
                  <a:gd name="T93" fmla="*/ 2 h 18"/>
                  <a:gd name="T94" fmla="*/ 4 w 14"/>
                  <a:gd name="T95" fmla="*/ 1 h 18"/>
                  <a:gd name="T96" fmla="*/ 5 w 14"/>
                  <a:gd name="T97" fmla="*/ 1 h 18"/>
                  <a:gd name="T98" fmla="*/ 6 w 14"/>
                  <a:gd name="T99" fmla="*/ 1 h 18"/>
                  <a:gd name="T100" fmla="*/ 7 w 14"/>
                  <a:gd name="T101" fmla="*/ 1 h 18"/>
                  <a:gd name="T102" fmla="*/ 8 w 14"/>
                  <a:gd name="T103" fmla="*/ 0 h 1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
                  <a:gd name="T157" fmla="*/ 0 h 18"/>
                  <a:gd name="T158" fmla="*/ 14 w 14"/>
                  <a:gd name="T159" fmla="*/ 18 h 1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 h="18">
                    <a:moveTo>
                      <a:pt x="8" y="0"/>
                    </a:moveTo>
                    <a:lnTo>
                      <a:pt x="10" y="0"/>
                    </a:lnTo>
                    <a:lnTo>
                      <a:pt x="10" y="1"/>
                    </a:lnTo>
                    <a:lnTo>
                      <a:pt x="12" y="2"/>
                    </a:lnTo>
                    <a:lnTo>
                      <a:pt x="13" y="3"/>
                    </a:lnTo>
                    <a:lnTo>
                      <a:pt x="12" y="4"/>
                    </a:lnTo>
                    <a:lnTo>
                      <a:pt x="13" y="5"/>
                    </a:lnTo>
                    <a:lnTo>
                      <a:pt x="13" y="6"/>
                    </a:lnTo>
                    <a:lnTo>
                      <a:pt x="13" y="7"/>
                    </a:lnTo>
                    <a:lnTo>
                      <a:pt x="13" y="8"/>
                    </a:lnTo>
                    <a:lnTo>
                      <a:pt x="13" y="9"/>
                    </a:lnTo>
                    <a:lnTo>
                      <a:pt x="13" y="10"/>
                    </a:lnTo>
                    <a:lnTo>
                      <a:pt x="12" y="10"/>
                    </a:lnTo>
                    <a:lnTo>
                      <a:pt x="12" y="11"/>
                    </a:lnTo>
                    <a:lnTo>
                      <a:pt x="11" y="11"/>
                    </a:lnTo>
                    <a:lnTo>
                      <a:pt x="10" y="11"/>
                    </a:lnTo>
                    <a:lnTo>
                      <a:pt x="9" y="11"/>
                    </a:lnTo>
                    <a:lnTo>
                      <a:pt x="8" y="12"/>
                    </a:lnTo>
                    <a:lnTo>
                      <a:pt x="7" y="13"/>
                    </a:lnTo>
                    <a:lnTo>
                      <a:pt x="6" y="14"/>
                    </a:lnTo>
                    <a:lnTo>
                      <a:pt x="5" y="15"/>
                    </a:lnTo>
                    <a:lnTo>
                      <a:pt x="4" y="15"/>
                    </a:lnTo>
                    <a:lnTo>
                      <a:pt x="3" y="17"/>
                    </a:lnTo>
                    <a:lnTo>
                      <a:pt x="2" y="17"/>
                    </a:lnTo>
                    <a:lnTo>
                      <a:pt x="1" y="16"/>
                    </a:lnTo>
                    <a:lnTo>
                      <a:pt x="1" y="15"/>
                    </a:lnTo>
                    <a:lnTo>
                      <a:pt x="0" y="14"/>
                    </a:lnTo>
                    <a:lnTo>
                      <a:pt x="0" y="13"/>
                    </a:lnTo>
                    <a:lnTo>
                      <a:pt x="0" y="12"/>
                    </a:lnTo>
                    <a:lnTo>
                      <a:pt x="1" y="12"/>
                    </a:lnTo>
                    <a:lnTo>
                      <a:pt x="1" y="11"/>
                    </a:lnTo>
                    <a:lnTo>
                      <a:pt x="1" y="10"/>
                    </a:lnTo>
                    <a:lnTo>
                      <a:pt x="2" y="9"/>
                    </a:lnTo>
                    <a:lnTo>
                      <a:pt x="2" y="8"/>
                    </a:lnTo>
                    <a:lnTo>
                      <a:pt x="2" y="7"/>
                    </a:lnTo>
                    <a:lnTo>
                      <a:pt x="2" y="6"/>
                    </a:lnTo>
                    <a:lnTo>
                      <a:pt x="2" y="5"/>
                    </a:lnTo>
                    <a:lnTo>
                      <a:pt x="1" y="4"/>
                    </a:lnTo>
                    <a:lnTo>
                      <a:pt x="1" y="3"/>
                    </a:lnTo>
                    <a:lnTo>
                      <a:pt x="2" y="2"/>
                    </a:lnTo>
                    <a:lnTo>
                      <a:pt x="3" y="2"/>
                    </a:lnTo>
                    <a:lnTo>
                      <a:pt x="4" y="1"/>
                    </a:lnTo>
                    <a:lnTo>
                      <a:pt x="5" y="1"/>
                    </a:lnTo>
                    <a:lnTo>
                      <a:pt x="6" y="1"/>
                    </a:lnTo>
                    <a:lnTo>
                      <a:pt x="7" y="1"/>
                    </a:lnTo>
                    <a:lnTo>
                      <a:pt x="8"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8" name="Freeform 111"/>
              <p:cNvSpPr>
                <a:spLocks/>
              </p:cNvSpPr>
              <p:nvPr/>
            </p:nvSpPr>
            <p:spPr bwMode="auto">
              <a:xfrm>
                <a:off x="295" y="402"/>
                <a:ext cx="2" cy="2"/>
              </a:xfrm>
              <a:custGeom>
                <a:avLst/>
                <a:gdLst>
                  <a:gd name="T0" fmla="*/ 1 w 2"/>
                  <a:gd name="T1" fmla="*/ 0 h 2"/>
                  <a:gd name="T2" fmla="*/ 1 w 2"/>
                  <a:gd name="T3" fmla="*/ 1 h 2"/>
                  <a:gd name="T4" fmla="*/ 1 w 2"/>
                  <a:gd name="T5" fmla="*/ 1 h 2"/>
                  <a:gd name="T6" fmla="*/ 0 w 2"/>
                  <a:gd name="T7" fmla="*/ 1 h 2"/>
                  <a:gd name="T8" fmla="*/ 0 w 2"/>
                  <a:gd name="T9" fmla="*/ 0 h 2"/>
                  <a:gd name="T10" fmla="*/ 0 w 2"/>
                  <a:gd name="T11" fmla="*/ 0 h 2"/>
                  <a:gd name="T12" fmla="*/ 1 w 2"/>
                  <a:gd name="T13" fmla="*/ 0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0"/>
                    </a:moveTo>
                    <a:lnTo>
                      <a:pt x="1" y="1"/>
                    </a:lnTo>
                    <a:lnTo>
                      <a:pt x="0" y="1"/>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39" name="Freeform 112"/>
              <p:cNvSpPr>
                <a:spLocks/>
              </p:cNvSpPr>
              <p:nvPr/>
            </p:nvSpPr>
            <p:spPr bwMode="auto">
              <a:xfrm>
                <a:off x="293" y="405"/>
                <a:ext cx="5" cy="11"/>
              </a:xfrm>
              <a:custGeom>
                <a:avLst/>
                <a:gdLst>
                  <a:gd name="T0" fmla="*/ 3 w 5"/>
                  <a:gd name="T1" fmla="*/ 0 h 11"/>
                  <a:gd name="T2" fmla="*/ 4 w 5"/>
                  <a:gd name="T3" fmla="*/ 1 h 11"/>
                  <a:gd name="T4" fmla="*/ 3 w 5"/>
                  <a:gd name="T5" fmla="*/ 1 h 11"/>
                  <a:gd name="T6" fmla="*/ 4 w 5"/>
                  <a:gd name="T7" fmla="*/ 2 h 11"/>
                  <a:gd name="T8" fmla="*/ 4 w 5"/>
                  <a:gd name="T9" fmla="*/ 3 h 11"/>
                  <a:gd name="T10" fmla="*/ 4 w 5"/>
                  <a:gd name="T11" fmla="*/ 4 h 11"/>
                  <a:gd name="T12" fmla="*/ 4 w 5"/>
                  <a:gd name="T13" fmla="*/ 5 h 11"/>
                  <a:gd name="T14" fmla="*/ 3 w 5"/>
                  <a:gd name="T15" fmla="*/ 5 h 11"/>
                  <a:gd name="T16" fmla="*/ 3 w 5"/>
                  <a:gd name="T17" fmla="*/ 6 h 11"/>
                  <a:gd name="T18" fmla="*/ 4 w 5"/>
                  <a:gd name="T19" fmla="*/ 6 h 11"/>
                  <a:gd name="T20" fmla="*/ 3 w 5"/>
                  <a:gd name="T21" fmla="*/ 7 h 11"/>
                  <a:gd name="T22" fmla="*/ 3 w 5"/>
                  <a:gd name="T23" fmla="*/ 8 h 11"/>
                  <a:gd name="T24" fmla="*/ 3 w 5"/>
                  <a:gd name="T25" fmla="*/ 8 h 11"/>
                  <a:gd name="T26" fmla="*/ 2 w 5"/>
                  <a:gd name="T27" fmla="*/ 7 h 11"/>
                  <a:gd name="T28" fmla="*/ 2 w 5"/>
                  <a:gd name="T29" fmla="*/ 7 h 11"/>
                  <a:gd name="T30" fmla="*/ 2 w 5"/>
                  <a:gd name="T31" fmla="*/ 8 h 11"/>
                  <a:gd name="T32" fmla="*/ 2 w 5"/>
                  <a:gd name="T33" fmla="*/ 9 h 11"/>
                  <a:gd name="T34" fmla="*/ 2 w 5"/>
                  <a:gd name="T35" fmla="*/ 9 h 11"/>
                  <a:gd name="T36" fmla="*/ 1 w 5"/>
                  <a:gd name="T37" fmla="*/ 10 h 11"/>
                  <a:gd name="T38" fmla="*/ 1 w 5"/>
                  <a:gd name="T39" fmla="*/ 9 h 11"/>
                  <a:gd name="T40" fmla="*/ 1 w 5"/>
                  <a:gd name="T41" fmla="*/ 8 h 11"/>
                  <a:gd name="T42" fmla="*/ 0 w 5"/>
                  <a:gd name="T43" fmla="*/ 8 h 11"/>
                  <a:gd name="T44" fmla="*/ 0 w 5"/>
                  <a:gd name="T45" fmla="*/ 7 h 11"/>
                  <a:gd name="T46" fmla="*/ 0 w 5"/>
                  <a:gd name="T47" fmla="*/ 7 h 11"/>
                  <a:gd name="T48" fmla="*/ 0 w 5"/>
                  <a:gd name="T49" fmla="*/ 6 h 11"/>
                  <a:gd name="T50" fmla="*/ 1 w 5"/>
                  <a:gd name="T51" fmla="*/ 6 h 11"/>
                  <a:gd name="T52" fmla="*/ 1 w 5"/>
                  <a:gd name="T53" fmla="*/ 6 h 11"/>
                  <a:gd name="T54" fmla="*/ 1 w 5"/>
                  <a:gd name="T55" fmla="*/ 6 h 11"/>
                  <a:gd name="T56" fmla="*/ 2 w 5"/>
                  <a:gd name="T57" fmla="*/ 6 h 11"/>
                  <a:gd name="T58" fmla="*/ 2 w 5"/>
                  <a:gd name="T59" fmla="*/ 5 h 11"/>
                  <a:gd name="T60" fmla="*/ 2 w 5"/>
                  <a:gd name="T61" fmla="*/ 5 h 11"/>
                  <a:gd name="T62" fmla="*/ 3 w 5"/>
                  <a:gd name="T63" fmla="*/ 4 h 11"/>
                  <a:gd name="T64" fmla="*/ 3 w 5"/>
                  <a:gd name="T65" fmla="*/ 3 h 11"/>
                  <a:gd name="T66" fmla="*/ 3 w 5"/>
                  <a:gd name="T67" fmla="*/ 3 h 11"/>
                  <a:gd name="T68" fmla="*/ 3 w 5"/>
                  <a:gd name="T69" fmla="*/ 3 h 11"/>
                  <a:gd name="T70" fmla="*/ 2 w 5"/>
                  <a:gd name="T71" fmla="*/ 3 h 11"/>
                  <a:gd name="T72" fmla="*/ 2 w 5"/>
                  <a:gd name="T73" fmla="*/ 1 h 11"/>
                  <a:gd name="T74" fmla="*/ 2 w 5"/>
                  <a:gd name="T75" fmla="*/ 1 h 11"/>
                  <a:gd name="T76" fmla="*/ 3 w 5"/>
                  <a:gd name="T77" fmla="*/ 0 h 1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
                  <a:gd name="T118" fmla="*/ 0 h 11"/>
                  <a:gd name="T119" fmla="*/ 5 w 5"/>
                  <a:gd name="T120" fmla="*/ 11 h 1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 h="11">
                    <a:moveTo>
                      <a:pt x="3" y="0"/>
                    </a:moveTo>
                    <a:lnTo>
                      <a:pt x="4" y="1"/>
                    </a:lnTo>
                    <a:lnTo>
                      <a:pt x="3" y="1"/>
                    </a:lnTo>
                    <a:lnTo>
                      <a:pt x="4" y="2"/>
                    </a:lnTo>
                    <a:lnTo>
                      <a:pt x="4" y="3"/>
                    </a:lnTo>
                    <a:lnTo>
                      <a:pt x="4" y="4"/>
                    </a:lnTo>
                    <a:lnTo>
                      <a:pt x="4" y="5"/>
                    </a:lnTo>
                    <a:lnTo>
                      <a:pt x="3" y="5"/>
                    </a:lnTo>
                    <a:lnTo>
                      <a:pt x="3" y="6"/>
                    </a:lnTo>
                    <a:lnTo>
                      <a:pt x="4" y="6"/>
                    </a:lnTo>
                    <a:lnTo>
                      <a:pt x="3" y="7"/>
                    </a:lnTo>
                    <a:lnTo>
                      <a:pt x="3" y="8"/>
                    </a:lnTo>
                    <a:lnTo>
                      <a:pt x="2" y="7"/>
                    </a:lnTo>
                    <a:lnTo>
                      <a:pt x="2" y="8"/>
                    </a:lnTo>
                    <a:lnTo>
                      <a:pt x="2" y="9"/>
                    </a:lnTo>
                    <a:lnTo>
                      <a:pt x="1" y="10"/>
                    </a:lnTo>
                    <a:lnTo>
                      <a:pt x="1" y="9"/>
                    </a:lnTo>
                    <a:lnTo>
                      <a:pt x="1" y="8"/>
                    </a:lnTo>
                    <a:lnTo>
                      <a:pt x="0" y="8"/>
                    </a:lnTo>
                    <a:lnTo>
                      <a:pt x="0" y="7"/>
                    </a:lnTo>
                    <a:lnTo>
                      <a:pt x="0" y="6"/>
                    </a:lnTo>
                    <a:lnTo>
                      <a:pt x="1" y="6"/>
                    </a:lnTo>
                    <a:lnTo>
                      <a:pt x="2" y="6"/>
                    </a:lnTo>
                    <a:lnTo>
                      <a:pt x="2" y="5"/>
                    </a:lnTo>
                    <a:lnTo>
                      <a:pt x="3" y="4"/>
                    </a:lnTo>
                    <a:lnTo>
                      <a:pt x="3" y="3"/>
                    </a:lnTo>
                    <a:lnTo>
                      <a:pt x="2" y="3"/>
                    </a:lnTo>
                    <a:lnTo>
                      <a:pt x="2" y="1"/>
                    </a:lnTo>
                    <a:lnTo>
                      <a:pt x="3"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0" name="Freeform 113"/>
              <p:cNvSpPr>
                <a:spLocks/>
              </p:cNvSpPr>
              <p:nvPr/>
            </p:nvSpPr>
            <p:spPr bwMode="auto">
              <a:xfrm>
                <a:off x="314" y="414"/>
                <a:ext cx="5" cy="3"/>
              </a:xfrm>
              <a:custGeom>
                <a:avLst/>
                <a:gdLst>
                  <a:gd name="T0" fmla="*/ 0 w 5"/>
                  <a:gd name="T1" fmla="*/ 0 h 3"/>
                  <a:gd name="T2" fmla="*/ 0 w 5"/>
                  <a:gd name="T3" fmla="*/ 0 h 3"/>
                  <a:gd name="T4" fmla="*/ 1 w 5"/>
                  <a:gd name="T5" fmla="*/ 0 h 3"/>
                  <a:gd name="T6" fmla="*/ 2 w 5"/>
                  <a:gd name="T7" fmla="*/ 0 h 3"/>
                  <a:gd name="T8" fmla="*/ 3 w 5"/>
                  <a:gd name="T9" fmla="*/ 0 h 3"/>
                  <a:gd name="T10" fmla="*/ 3 w 5"/>
                  <a:gd name="T11" fmla="*/ 0 h 3"/>
                  <a:gd name="T12" fmla="*/ 4 w 5"/>
                  <a:gd name="T13" fmla="*/ 0 h 3"/>
                  <a:gd name="T14" fmla="*/ 4 w 5"/>
                  <a:gd name="T15" fmla="*/ 1 h 3"/>
                  <a:gd name="T16" fmla="*/ 4 w 5"/>
                  <a:gd name="T17" fmla="*/ 1 h 3"/>
                  <a:gd name="T18" fmla="*/ 4 w 5"/>
                  <a:gd name="T19" fmla="*/ 2 h 3"/>
                  <a:gd name="T20" fmla="*/ 3 w 5"/>
                  <a:gd name="T21" fmla="*/ 2 h 3"/>
                  <a:gd name="T22" fmla="*/ 2 w 5"/>
                  <a:gd name="T23" fmla="*/ 2 h 3"/>
                  <a:gd name="T24" fmla="*/ 2 w 5"/>
                  <a:gd name="T25" fmla="*/ 2 h 3"/>
                  <a:gd name="T26" fmla="*/ 1 w 5"/>
                  <a:gd name="T27" fmla="*/ 2 h 3"/>
                  <a:gd name="T28" fmla="*/ 1 w 5"/>
                  <a:gd name="T29" fmla="*/ 2 h 3"/>
                  <a:gd name="T30" fmla="*/ 0 w 5"/>
                  <a:gd name="T31" fmla="*/ 1 h 3"/>
                  <a:gd name="T32" fmla="*/ 0 w 5"/>
                  <a:gd name="T33" fmla="*/ 1 h 3"/>
                  <a:gd name="T34" fmla="*/ 1 w 5"/>
                  <a:gd name="T35" fmla="*/ 1 h 3"/>
                  <a:gd name="T36" fmla="*/ 0 w 5"/>
                  <a:gd name="T37" fmla="*/ 1 h 3"/>
                  <a:gd name="T38" fmla="*/ 0 w 5"/>
                  <a:gd name="T39" fmla="*/ 1 h 3"/>
                  <a:gd name="T40" fmla="*/ 0 w 5"/>
                  <a:gd name="T41" fmla="*/ 0 h 3"/>
                  <a:gd name="T42" fmla="*/ 0 w 5"/>
                  <a:gd name="T43" fmla="*/ 0 h 3"/>
                  <a:gd name="T44" fmla="*/ 0 w 5"/>
                  <a:gd name="T45" fmla="*/ 0 h 3"/>
                  <a:gd name="T46" fmla="*/ 0 w 5"/>
                  <a:gd name="T47" fmla="*/ 0 h 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
                  <a:gd name="T73" fmla="*/ 0 h 3"/>
                  <a:gd name="T74" fmla="*/ 5 w 5"/>
                  <a:gd name="T75" fmla="*/ 3 h 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 h="3">
                    <a:moveTo>
                      <a:pt x="0" y="0"/>
                    </a:moveTo>
                    <a:lnTo>
                      <a:pt x="0" y="0"/>
                    </a:lnTo>
                    <a:lnTo>
                      <a:pt x="1" y="0"/>
                    </a:lnTo>
                    <a:lnTo>
                      <a:pt x="2" y="0"/>
                    </a:lnTo>
                    <a:lnTo>
                      <a:pt x="3" y="0"/>
                    </a:lnTo>
                    <a:lnTo>
                      <a:pt x="4" y="0"/>
                    </a:lnTo>
                    <a:lnTo>
                      <a:pt x="4" y="1"/>
                    </a:lnTo>
                    <a:lnTo>
                      <a:pt x="4" y="2"/>
                    </a:lnTo>
                    <a:lnTo>
                      <a:pt x="3" y="2"/>
                    </a:lnTo>
                    <a:lnTo>
                      <a:pt x="2" y="2"/>
                    </a:lnTo>
                    <a:lnTo>
                      <a:pt x="1" y="2"/>
                    </a:lnTo>
                    <a:lnTo>
                      <a:pt x="0" y="1"/>
                    </a:lnTo>
                    <a:lnTo>
                      <a:pt x="1" y="1"/>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41" name="Freeform 114"/>
              <p:cNvSpPr>
                <a:spLocks/>
              </p:cNvSpPr>
              <p:nvPr/>
            </p:nvSpPr>
            <p:spPr bwMode="auto">
              <a:xfrm>
                <a:off x="292" y="428"/>
                <a:ext cx="5" cy="3"/>
              </a:xfrm>
              <a:custGeom>
                <a:avLst/>
                <a:gdLst>
                  <a:gd name="T0" fmla="*/ 2 w 5"/>
                  <a:gd name="T1" fmla="*/ 0 h 3"/>
                  <a:gd name="T2" fmla="*/ 3 w 5"/>
                  <a:gd name="T3" fmla="*/ 0 h 3"/>
                  <a:gd name="T4" fmla="*/ 3 w 5"/>
                  <a:gd name="T5" fmla="*/ 0 h 3"/>
                  <a:gd name="T6" fmla="*/ 3 w 5"/>
                  <a:gd name="T7" fmla="*/ 1 h 3"/>
                  <a:gd name="T8" fmla="*/ 4 w 5"/>
                  <a:gd name="T9" fmla="*/ 1 h 3"/>
                  <a:gd name="T10" fmla="*/ 3 w 5"/>
                  <a:gd name="T11" fmla="*/ 1 h 3"/>
                  <a:gd name="T12" fmla="*/ 4 w 5"/>
                  <a:gd name="T13" fmla="*/ 1 h 3"/>
                  <a:gd name="T14" fmla="*/ 4 w 5"/>
                  <a:gd name="T15" fmla="*/ 1 h 3"/>
                  <a:gd name="T16" fmla="*/ 4 w 5"/>
                  <a:gd name="T17" fmla="*/ 1 h 3"/>
                  <a:gd name="T18" fmla="*/ 4 w 5"/>
                  <a:gd name="T19" fmla="*/ 2 h 3"/>
                  <a:gd name="T20" fmla="*/ 4 w 5"/>
                  <a:gd name="T21" fmla="*/ 2 h 3"/>
                  <a:gd name="T22" fmla="*/ 4 w 5"/>
                  <a:gd name="T23" fmla="*/ 2 h 3"/>
                  <a:gd name="T24" fmla="*/ 3 w 5"/>
                  <a:gd name="T25" fmla="*/ 2 h 3"/>
                  <a:gd name="T26" fmla="*/ 3 w 5"/>
                  <a:gd name="T27" fmla="*/ 2 h 3"/>
                  <a:gd name="T28" fmla="*/ 1 w 5"/>
                  <a:gd name="T29" fmla="*/ 2 h 3"/>
                  <a:gd name="T30" fmla="*/ 1 w 5"/>
                  <a:gd name="T31" fmla="*/ 1 h 3"/>
                  <a:gd name="T32" fmla="*/ 1 w 5"/>
                  <a:gd name="T33" fmla="*/ 1 h 3"/>
                  <a:gd name="T34" fmla="*/ 0 w 5"/>
                  <a:gd name="T35" fmla="*/ 1 h 3"/>
                  <a:gd name="T36" fmla="*/ 1 w 5"/>
                  <a:gd name="T37" fmla="*/ 1 h 3"/>
                  <a:gd name="T38" fmla="*/ 1 w 5"/>
                  <a:gd name="T39" fmla="*/ 0 h 3"/>
                  <a:gd name="T40" fmla="*/ 2 w 5"/>
                  <a:gd name="T41" fmla="*/ 0 h 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
                  <a:gd name="T64" fmla="*/ 0 h 3"/>
                  <a:gd name="T65" fmla="*/ 5 w 5"/>
                  <a:gd name="T66" fmla="*/ 3 h 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 h="3">
                    <a:moveTo>
                      <a:pt x="2" y="0"/>
                    </a:moveTo>
                    <a:lnTo>
                      <a:pt x="3" y="0"/>
                    </a:lnTo>
                    <a:lnTo>
                      <a:pt x="3" y="1"/>
                    </a:lnTo>
                    <a:lnTo>
                      <a:pt x="4" y="1"/>
                    </a:lnTo>
                    <a:lnTo>
                      <a:pt x="3" y="1"/>
                    </a:lnTo>
                    <a:lnTo>
                      <a:pt x="4" y="1"/>
                    </a:lnTo>
                    <a:lnTo>
                      <a:pt x="4" y="2"/>
                    </a:lnTo>
                    <a:lnTo>
                      <a:pt x="3" y="2"/>
                    </a:lnTo>
                    <a:lnTo>
                      <a:pt x="1" y="2"/>
                    </a:lnTo>
                    <a:lnTo>
                      <a:pt x="1" y="1"/>
                    </a:lnTo>
                    <a:lnTo>
                      <a:pt x="0" y="1"/>
                    </a:lnTo>
                    <a:lnTo>
                      <a:pt x="1" y="1"/>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2" name="Freeform 115"/>
              <p:cNvSpPr>
                <a:spLocks/>
              </p:cNvSpPr>
              <p:nvPr/>
            </p:nvSpPr>
            <p:spPr bwMode="auto">
              <a:xfrm>
                <a:off x="264" y="444"/>
                <a:ext cx="7" cy="8"/>
              </a:xfrm>
              <a:custGeom>
                <a:avLst/>
                <a:gdLst>
                  <a:gd name="T0" fmla="*/ 2 w 7"/>
                  <a:gd name="T1" fmla="*/ 0 h 8"/>
                  <a:gd name="T2" fmla="*/ 2 w 7"/>
                  <a:gd name="T3" fmla="*/ 0 h 8"/>
                  <a:gd name="T4" fmla="*/ 3 w 7"/>
                  <a:gd name="T5" fmla="*/ 1 h 8"/>
                  <a:gd name="T6" fmla="*/ 3 w 7"/>
                  <a:gd name="T7" fmla="*/ 2 h 8"/>
                  <a:gd name="T8" fmla="*/ 4 w 7"/>
                  <a:gd name="T9" fmla="*/ 2 h 8"/>
                  <a:gd name="T10" fmla="*/ 4 w 7"/>
                  <a:gd name="T11" fmla="*/ 3 h 8"/>
                  <a:gd name="T12" fmla="*/ 5 w 7"/>
                  <a:gd name="T13" fmla="*/ 4 h 8"/>
                  <a:gd name="T14" fmla="*/ 5 w 7"/>
                  <a:gd name="T15" fmla="*/ 5 h 8"/>
                  <a:gd name="T16" fmla="*/ 6 w 7"/>
                  <a:gd name="T17" fmla="*/ 6 h 8"/>
                  <a:gd name="T18" fmla="*/ 6 w 7"/>
                  <a:gd name="T19" fmla="*/ 6 h 8"/>
                  <a:gd name="T20" fmla="*/ 6 w 7"/>
                  <a:gd name="T21" fmla="*/ 7 h 8"/>
                  <a:gd name="T22" fmla="*/ 5 w 7"/>
                  <a:gd name="T23" fmla="*/ 7 h 8"/>
                  <a:gd name="T24" fmla="*/ 4 w 7"/>
                  <a:gd name="T25" fmla="*/ 7 h 8"/>
                  <a:gd name="T26" fmla="*/ 4 w 7"/>
                  <a:gd name="T27" fmla="*/ 6 h 8"/>
                  <a:gd name="T28" fmla="*/ 3 w 7"/>
                  <a:gd name="T29" fmla="*/ 5 h 8"/>
                  <a:gd name="T30" fmla="*/ 4 w 7"/>
                  <a:gd name="T31" fmla="*/ 5 h 8"/>
                  <a:gd name="T32" fmla="*/ 3 w 7"/>
                  <a:gd name="T33" fmla="*/ 4 h 8"/>
                  <a:gd name="T34" fmla="*/ 2 w 7"/>
                  <a:gd name="T35" fmla="*/ 3 h 8"/>
                  <a:gd name="T36" fmla="*/ 2 w 7"/>
                  <a:gd name="T37" fmla="*/ 2 h 8"/>
                  <a:gd name="T38" fmla="*/ 2 w 7"/>
                  <a:gd name="T39" fmla="*/ 1 h 8"/>
                  <a:gd name="T40" fmla="*/ 1 w 7"/>
                  <a:gd name="T41" fmla="*/ 1 h 8"/>
                  <a:gd name="T42" fmla="*/ 0 w 7"/>
                  <a:gd name="T43" fmla="*/ 1 h 8"/>
                  <a:gd name="T44" fmla="*/ 0 w 7"/>
                  <a:gd name="T45" fmla="*/ 0 h 8"/>
                  <a:gd name="T46" fmla="*/ 0 w 7"/>
                  <a:gd name="T47" fmla="*/ 0 h 8"/>
                  <a:gd name="T48" fmla="*/ 1 w 7"/>
                  <a:gd name="T49" fmla="*/ 0 h 8"/>
                  <a:gd name="T50" fmla="*/ 2 w 7"/>
                  <a:gd name="T51" fmla="*/ 0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
                  <a:gd name="T79" fmla="*/ 0 h 8"/>
                  <a:gd name="T80" fmla="*/ 7 w 7"/>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 h="8">
                    <a:moveTo>
                      <a:pt x="2" y="0"/>
                    </a:moveTo>
                    <a:lnTo>
                      <a:pt x="2" y="0"/>
                    </a:lnTo>
                    <a:lnTo>
                      <a:pt x="3" y="1"/>
                    </a:lnTo>
                    <a:lnTo>
                      <a:pt x="3" y="2"/>
                    </a:lnTo>
                    <a:lnTo>
                      <a:pt x="4" y="2"/>
                    </a:lnTo>
                    <a:lnTo>
                      <a:pt x="4" y="3"/>
                    </a:lnTo>
                    <a:lnTo>
                      <a:pt x="5" y="4"/>
                    </a:lnTo>
                    <a:lnTo>
                      <a:pt x="5" y="5"/>
                    </a:lnTo>
                    <a:lnTo>
                      <a:pt x="6" y="6"/>
                    </a:lnTo>
                    <a:lnTo>
                      <a:pt x="6" y="7"/>
                    </a:lnTo>
                    <a:lnTo>
                      <a:pt x="5" y="7"/>
                    </a:lnTo>
                    <a:lnTo>
                      <a:pt x="4" y="7"/>
                    </a:lnTo>
                    <a:lnTo>
                      <a:pt x="4" y="6"/>
                    </a:lnTo>
                    <a:lnTo>
                      <a:pt x="3" y="5"/>
                    </a:lnTo>
                    <a:lnTo>
                      <a:pt x="4" y="5"/>
                    </a:lnTo>
                    <a:lnTo>
                      <a:pt x="3" y="4"/>
                    </a:lnTo>
                    <a:lnTo>
                      <a:pt x="2" y="3"/>
                    </a:lnTo>
                    <a:lnTo>
                      <a:pt x="2" y="2"/>
                    </a:lnTo>
                    <a:lnTo>
                      <a:pt x="2" y="1"/>
                    </a:lnTo>
                    <a:lnTo>
                      <a:pt x="1" y="1"/>
                    </a:lnTo>
                    <a:lnTo>
                      <a:pt x="0" y="1"/>
                    </a:lnTo>
                    <a:lnTo>
                      <a:pt x="0" y="0"/>
                    </a:lnTo>
                    <a:lnTo>
                      <a:pt x="1" y="0"/>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3" name="Freeform 116"/>
              <p:cNvSpPr>
                <a:spLocks/>
              </p:cNvSpPr>
              <p:nvPr/>
            </p:nvSpPr>
            <p:spPr bwMode="auto">
              <a:xfrm>
                <a:off x="266" y="451"/>
                <a:ext cx="4" cy="2"/>
              </a:xfrm>
              <a:custGeom>
                <a:avLst/>
                <a:gdLst>
                  <a:gd name="T0" fmla="*/ 1 w 4"/>
                  <a:gd name="T1" fmla="*/ 0 h 2"/>
                  <a:gd name="T2" fmla="*/ 2 w 4"/>
                  <a:gd name="T3" fmla="*/ 0 h 2"/>
                  <a:gd name="T4" fmla="*/ 2 w 4"/>
                  <a:gd name="T5" fmla="*/ 0 h 2"/>
                  <a:gd name="T6" fmla="*/ 3 w 4"/>
                  <a:gd name="T7" fmla="*/ 0 h 2"/>
                  <a:gd name="T8" fmla="*/ 3 w 4"/>
                  <a:gd name="T9" fmla="*/ 1 h 2"/>
                  <a:gd name="T10" fmla="*/ 3 w 4"/>
                  <a:gd name="T11" fmla="*/ 1 h 2"/>
                  <a:gd name="T12" fmla="*/ 3 w 4"/>
                  <a:gd name="T13" fmla="*/ 1 h 2"/>
                  <a:gd name="T14" fmla="*/ 3 w 4"/>
                  <a:gd name="T15" fmla="*/ 1 h 2"/>
                  <a:gd name="T16" fmla="*/ 2 w 4"/>
                  <a:gd name="T17" fmla="*/ 1 h 2"/>
                  <a:gd name="T18" fmla="*/ 1 w 4"/>
                  <a:gd name="T19" fmla="*/ 1 h 2"/>
                  <a:gd name="T20" fmla="*/ 0 w 4"/>
                  <a:gd name="T21" fmla="*/ 1 h 2"/>
                  <a:gd name="T22" fmla="*/ 1 w 4"/>
                  <a:gd name="T23" fmla="*/ 0 h 2"/>
                  <a:gd name="T24" fmla="*/ 0 w 4"/>
                  <a:gd name="T25" fmla="*/ 0 h 2"/>
                  <a:gd name="T26" fmla="*/ 1 w 4"/>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2"/>
                  <a:gd name="T44" fmla="*/ 4 w 4"/>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2">
                    <a:moveTo>
                      <a:pt x="1" y="0"/>
                    </a:moveTo>
                    <a:lnTo>
                      <a:pt x="2" y="0"/>
                    </a:lnTo>
                    <a:lnTo>
                      <a:pt x="3" y="0"/>
                    </a:lnTo>
                    <a:lnTo>
                      <a:pt x="3" y="1"/>
                    </a:lnTo>
                    <a:lnTo>
                      <a:pt x="2" y="1"/>
                    </a:lnTo>
                    <a:lnTo>
                      <a:pt x="1" y="1"/>
                    </a:lnTo>
                    <a:lnTo>
                      <a:pt x="0" y="1"/>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4" name="Freeform 117"/>
              <p:cNvSpPr>
                <a:spLocks/>
              </p:cNvSpPr>
              <p:nvPr/>
            </p:nvSpPr>
            <p:spPr bwMode="auto">
              <a:xfrm>
                <a:off x="270" y="452"/>
                <a:ext cx="4" cy="4"/>
              </a:xfrm>
              <a:custGeom>
                <a:avLst/>
                <a:gdLst>
                  <a:gd name="T0" fmla="*/ 1 w 4"/>
                  <a:gd name="T1" fmla="*/ 0 h 4"/>
                  <a:gd name="T2" fmla="*/ 2 w 4"/>
                  <a:gd name="T3" fmla="*/ 0 h 4"/>
                  <a:gd name="T4" fmla="*/ 2 w 4"/>
                  <a:gd name="T5" fmla="*/ 0 h 4"/>
                  <a:gd name="T6" fmla="*/ 2 w 4"/>
                  <a:gd name="T7" fmla="*/ 1 h 4"/>
                  <a:gd name="T8" fmla="*/ 2 w 4"/>
                  <a:gd name="T9" fmla="*/ 1 h 4"/>
                  <a:gd name="T10" fmla="*/ 3 w 4"/>
                  <a:gd name="T11" fmla="*/ 2 h 4"/>
                  <a:gd name="T12" fmla="*/ 3 w 4"/>
                  <a:gd name="T13" fmla="*/ 2 h 4"/>
                  <a:gd name="T14" fmla="*/ 3 w 4"/>
                  <a:gd name="T15" fmla="*/ 2 h 4"/>
                  <a:gd name="T16" fmla="*/ 3 w 4"/>
                  <a:gd name="T17" fmla="*/ 3 h 4"/>
                  <a:gd name="T18" fmla="*/ 3 w 4"/>
                  <a:gd name="T19" fmla="*/ 3 h 4"/>
                  <a:gd name="T20" fmla="*/ 2 w 4"/>
                  <a:gd name="T21" fmla="*/ 3 h 4"/>
                  <a:gd name="T22" fmla="*/ 2 w 4"/>
                  <a:gd name="T23" fmla="*/ 3 h 4"/>
                  <a:gd name="T24" fmla="*/ 2 w 4"/>
                  <a:gd name="T25" fmla="*/ 3 h 4"/>
                  <a:gd name="T26" fmla="*/ 2 w 4"/>
                  <a:gd name="T27" fmla="*/ 2 h 4"/>
                  <a:gd name="T28" fmla="*/ 1 w 4"/>
                  <a:gd name="T29" fmla="*/ 2 h 4"/>
                  <a:gd name="T30" fmla="*/ 1 w 4"/>
                  <a:gd name="T31" fmla="*/ 2 h 4"/>
                  <a:gd name="T32" fmla="*/ 1 w 4"/>
                  <a:gd name="T33" fmla="*/ 2 h 4"/>
                  <a:gd name="T34" fmla="*/ 1 w 4"/>
                  <a:gd name="T35" fmla="*/ 2 h 4"/>
                  <a:gd name="T36" fmla="*/ 0 w 4"/>
                  <a:gd name="T37" fmla="*/ 1 h 4"/>
                  <a:gd name="T38" fmla="*/ 0 w 4"/>
                  <a:gd name="T39" fmla="*/ 1 h 4"/>
                  <a:gd name="T40" fmla="*/ 0 w 4"/>
                  <a:gd name="T41" fmla="*/ 1 h 4"/>
                  <a:gd name="T42" fmla="*/ 0 w 4"/>
                  <a:gd name="T43" fmla="*/ 1 h 4"/>
                  <a:gd name="T44" fmla="*/ 0 w 4"/>
                  <a:gd name="T45" fmla="*/ 1 h 4"/>
                  <a:gd name="T46" fmla="*/ 1 w 4"/>
                  <a:gd name="T47" fmla="*/ 1 h 4"/>
                  <a:gd name="T48" fmla="*/ 1 w 4"/>
                  <a:gd name="T49" fmla="*/ 1 h 4"/>
                  <a:gd name="T50" fmla="*/ 1 w 4"/>
                  <a:gd name="T51" fmla="*/ 0 h 4"/>
                  <a:gd name="T52" fmla="*/ 1 w 4"/>
                  <a:gd name="T53" fmla="*/ 0 h 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
                  <a:gd name="T82" fmla="*/ 0 h 4"/>
                  <a:gd name="T83" fmla="*/ 4 w 4"/>
                  <a:gd name="T84" fmla="*/ 4 h 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 h="4">
                    <a:moveTo>
                      <a:pt x="1" y="0"/>
                    </a:moveTo>
                    <a:lnTo>
                      <a:pt x="2" y="0"/>
                    </a:lnTo>
                    <a:lnTo>
                      <a:pt x="2" y="1"/>
                    </a:lnTo>
                    <a:lnTo>
                      <a:pt x="3" y="2"/>
                    </a:lnTo>
                    <a:lnTo>
                      <a:pt x="3" y="3"/>
                    </a:lnTo>
                    <a:lnTo>
                      <a:pt x="2" y="3"/>
                    </a:lnTo>
                    <a:lnTo>
                      <a:pt x="2" y="2"/>
                    </a:lnTo>
                    <a:lnTo>
                      <a:pt x="1" y="2"/>
                    </a:lnTo>
                    <a:lnTo>
                      <a:pt x="0" y="1"/>
                    </a:lnTo>
                    <a:lnTo>
                      <a:pt x="1" y="1"/>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5" name="Freeform 118"/>
              <p:cNvSpPr>
                <a:spLocks/>
              </p:cNvSpPr>
              <p:nvPr/>
            </p:nvSpPr>
            <p:spPr bwMode="auto">
              <a:xfrm>
                <a:off x="275" y="455"/>
                <a:ext cx="4" cy="4"/>
              </a:xfrm>
              <a:custGeom>
                <a:avLst/>
                <a:gdLst>
                  <a:gd name="T0" fmla="*/ 1 w 4"/>
                  <a:gd name="T1" fmla="*/ 0 h 4"/>
                  <a:gd name="T2" fmla="*/ 2 w 4"/>
                  <a:gd name="T3" fmla="*/ 0 h 4"/>
                  <a:gd name="T4" fmla="*/ 3 w 4"/>
                  <a:gd name="T5" fmla="*/ 1 h 4"/>
                  <a:gd name="T6" fmla="*/ 3 w 4"/>
                  <a:gd name="T7" fmla="*/ 2 h 4"/>
                  <a:gd name="T8" fmla="*/ 2 w 4"/>
                  <a:gd name="T9" fmla="*/ 3 h 4"/>
                  <a:gd name="T10" fmla="*/ 2 w 4"/>
                  <a:gd name="T11" fmla="*/ 3 h 4"/>
                  <a:gd name="T12" fmla="*/ 1 w 4"/>
                  <a:gd name="T13" fmla="*/ 3 h 4"/>
                  <a:gd name="T14" fmla="*/ 0 w 4"/>
                  <a:gd name="T15" fmla="*/ 2 h 4"/>
                  <a:gd name="T16" fmla="*/ 0 w 4"/>
                  <a:gd name="T17" fmla="*/ 1 h 4"/>
                  <a:gd name="T18" fmla="*/ 0 w 4"/>
                  <a:gd name="T19" fmla="*/ 0 h 4"/>
                  <a:gd name="T20" fmla="*/ 1 w 4"/>
                  <a:gd name="T21" fmla="*/ 0 h 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
                  <a:gd name="T34" fmla="*/ 0 h 4"/>
                  <a:gd name="T35" fmla="*/ 4 w 4"/>
                  <a:gd name="T36" fmla="*/ 4 h 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 h="4">
                    <a:moveTo>
                      <a:pt x="1" y="0"/>
                    </a:moveTo>
                    <a:lnTo>
                      <a:pt x="2" y="0"/>
                    </a:lnTo>
                    <a:lnTo>
                      <a:pt x="3" y="1"/>
                    </a:lnTo>
                    <a:lnTo>
                      <a:pt x="3" y="2"/>
                    </a:lnTo>
                    <a:lnTo>
                      <a:pt x="2" y="3"/>
                    </a:lnTo>
                    <a:lnTo>
                      <a:pt x="1" y="3"/>
                    </a:lnTo>
                    <a:lnTo>
                      <a:pt x="0" y="2"/>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6" name="Freeform 119"/>
              <p:cNvSpPr>
                <a:spLocks/>
              </p:cNvSpPr>
              <p:nvPr/>
            </p:nvSpPr>
            <p:spPr bwMode="auto">
              <a:xfrm>
                <a:off x="279" y="460"/>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w 1"/>
                  <a:gd name="T13" fmla="*/ 0 h 2"/>
                  <a:gd name="T14" fmla="*/ 0 60000 65536"/>
                  <a:gd name="T15" fmla="*/ 0 60000 65536"/>
                  <a:gd name="T16" fmla="*/ 0 60000 65536"/>
                  <a:gd name="T17" fmla="*/ 0 60000 65536"/>
                  <a:gd name="T18" fmla="*/ 0 60000 65536"/>
                  <a:gd name="T19" fmla="*/ 0 60000 65536"/>
                  <a:gd name="T20" fmla="*/ 0 60000 65536"/>
                  <a:gd name="T21" fmla="*/ 0 w 1"/>
                  <a:gd name="T22" fmla="*/ 0 h 2"/>
                  <a:gd name="T23" fmla="*/ 1 w 1"/>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7" name="Freeform 120"/>
              <p:cNvSpPr>
                <a:spLocks/>
              </p:cNvSpPr>
              <p:nvPr/>
            </p:nvSpPr>
            <p:spPr bwMode="auto">
              <a:xfrm>
                <a:off x="279" y="463"/>
                <a:ext cx="1" cy="2"/>
              </a:xfrm>
              <a:custGeom>
                <a:avLst/>
                <a:gdLst>
                  <a:gd name="T0" fmla="*/ 0 w 1"/>
                  <a:gd name="T1" fmla="*/ 0 h 2"/>
                  <a:gd name="T2" fmla="*/ 0 w 1"/>
                  <a:gd name="T3" fmla="*/ 0 h 2"/>
                  <a:gd name="T4" fmla="*/ 0 w 1"/>
                  <a:gd name="T5" fmla="*/ 1 h 2"/>
                  <a:gd name="T6" fmla="*/ 0 w 1"/>
                  <a:gd name="T7" fmla="*/ 1 h 2"/>
                  <a:gd name="T8" fmla="*/ 0 w 1"/>
                  <a:gd name="T9" fmla="*/ 0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8" name="Freeform 121"/>
              <p:cNvSpPr>
                <a:spLocks/>
              </p:cNvSpPr>
              <p:nvPr/>
            </p:nvSpPr>
            <p:spPr bwMode="auto">
              <a:xfrm>
                <a:off x="279" y="465"/>
                <a:ext cx="2" cy="2"/>
              </a:xfrm>
              <a:custGeom>
                <a:avLst/>
                <a:gdLst>
                  <a:gd name="T0" fmla="*/ 1 w 2"/>
                  <a:gd name="T1" fmla="*/ 0 h 2"/>
                  <a:gd name="T2" fmla="*/ 1 w 2"/>
                  <a:gd name="T3" fmla="*/ 0 h 2"/>
                  <a:gd name="T4" fmla="*/ 1 w 2"/>
                  <a:gd name="T5" fmla="*/ 1 h 2"/>
                  <a:gd name="T6" fmla="*/ 1 w 2"/>
                  <a:gd name="T7" fmla="*/ 1 h 2"/>
                  <a:gd name="T8" fmla="*/ 1 w 2"/>
                  <a:gd name="T9" fmla="*/ 1 h 2"/>
                  <a:gd name="T10" fmla="*/ 0 w 2"/>
                  <a:gd name="T11" fmla="*/ 1 h 2"/>
                  <a:gd name="T12" fmla="*/ 0 w 2"/>
                  <a:gd name="T13" fmla="*/ 0 h 2"/>
                  <a:gd name="T14" fmla="*/ 1 w 2"/>
                  <a:gd name="T15" fmla="*/ 0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0"/>
                    </a:moveTo>
                    <a:lnTo>
                      <a:pt x="1" y="0"/>
                    </a:lnTo>
                    <a:lnTo>
                      <a:pt x="1" y="1"/>
                    </a:lnTo>
                    <a:lnTo>
                      <a:pt x="0" y="1"/>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49" name="Freeform 122"/>
              <p:cNvSpPr>
                <a:spLocks/>
              </p:cNvSpPr>
              <p:nvPr/>
            </p:nvSpPr>
            <p:spPr bwMode="auto">
              <a:xfrm>
                <a:off x="279" y="460"/>
                <a:ext cx="2" cy="1"/>
              </a:xfrm>
              <a:custGeom>
                <a:avLst/>
                <a:gdLst>
                  <a:gd name="T0" fmla="*/ 0 w 2"/>
                  <a:gd name="T1" fmla="*/ 0 h 1"/>
                  <a:gd name="T2" fmla="*/ 1 w 2"/>
                  <a:gd name="T3" fmla="*/ 0 h 1"/>
                  <a:gd name="T4" fmla="*/ 1 w 2"/>
                  <a:gd name="T5" fmla="*/ 0 h 1"/>
                  <a:gd name="T6" fmla="*/ 1 w 2"/>
                  <a:gd name="T7" fmla="*/ 0 h 1"/>
                  <a:gd name="T8" fmla="*/ 0 w 2"/>
                  <a:gd name="T9" fmla="*/ 0 h 1"/>
                  <a:gd name="T10" fmla="*/ 0 w 2"/>
                  <a:gd name="T11" fmla="*/ 0 h 1"/>
                  <a:gd name="T12" fmla="*/ 0 w 2"/>
                  <a:gd name="T13" fmla="*/ 0 h 1"/>
                  <a:gd name="T14" fmla="*/ 0 60000 65536"/>
                  <a:gd name="T15" fmla="*/ 0 60000 65536"/>
                  <a:gd name="T16" fmla="*/ 0 60000 65536"/>
                  <a:gd name="T17" fmla="*/ 0 60000 65536"/>
                  <a:gd name="T18" fmla="*/ 0 60000 65536"/>
                  <a:gd name="T19" fmla="*/ 0 60000 65536"/>
                  <a:gd name="T20" fmla="*/ 0 60000 65536"/>
                  <a:gd name="T21" fmla="*/ 0 w 2"/>
                  <a:gd name="T22" fmla="*/ 0 h 1"/>
                  <a:gd name="T23" fmla="*/ 2 w 2"/>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
                    <a:moveTo>
                      <a:pt x="0" y="0"/>
                    </a:moveTo>
                    <a:lnTo>
                      <a:pt x="1" y="0"/>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0" name="Freeform 123"/>
              <p:cNvSpPr>
                <a:spLocks/>
              </p:cNvSpPr>
              <p:nvPr/>
            </p:nvSpPr>
            <p:spPr bwMode="auto">
              <a:xfrm>
                <a:off x="279" y="45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60000 65536"/>
                  <a:gd name="T15" fmla="*/ 0 60000 65536"/>
                  <a:gd name="T16" fmla="*/ 0 60000 65536"/>
                  <a:gd name="T17" fmla="*/ 0 60000 65536"/>
                  <a:gd name="T18" fmla="*/ 0 60000 65536"/>
                  <a:gd name="T19" fmla="*/ 0 60000 65536"/>
                  <a:gd name="T20" fmla="*/ 0 60000 65536"/>
                  <a:gd name="T21" fmla="*/ 0 w 1"/>
                  <a:gd name="T22" fmla="*/ 0 h 1"/>
                  <a:gd name="T23" fmla="*/ 1 w 1"/>
                  <a:gd name="T24" fmla="*/ 1 h 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1">
                    <a:moveTo>
                      <a:pt x="0" y="0"/>
                    </a:move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1" name="Freeform 124"/>
              <p:cNvSpPr>
                <a:spLocks/>
              </p:cNvSpPr>
              <p:nvPr/>
            </p:nvSpPr>
            <p:spPr bwMode="auto">
              <a:xfrm>
                <a:off x="279" y="457"/>
                <a:ext cx="1" cy="2"/>
              </a:xfrm>
              <a:custGeom>
                <a:avLst/>
                <a:gdLst>
                  <a:gd name="T0" fmla="*/ 0 w 1"/>
                  <a:gd name="T1" fmla="*/ 0 h 2"/>
                  <a:gd name="T2" fmla="*/ 0 w 1"/>
                  <a:gd name="T3" fmla="*/ 0 h 2"/>
                  <a:gd name="T4" fmla="*/ 0 w 1"/>
                  <a:gd name="T5" fmla="*/ 1 h 2"/>
                  <a:gd name="T6" fmla="*/ 0 w 1"/>
                  <a:gd name="T7" fmla="*/ 1 h 2"/>
                  <a:gd name="T8" fmla="*/ 0 w 1"/>
                  <a:gd name="T9" fmla="*/ 1 h 2"/>
                  <a:gd name="T10" fmla="*/ 0 w 1"/>
                  <a:gd name="T11" fmla="*/ 0 h 2"/>
                  <a:gd name="T12" fmla="*/ 0 60000 65536"/>
                  <a:gd name="T13" fmla="*/ 0 60000 65536"/>
                  <a:gd name="T14" fmla="*/ 0 60000 65536"/>
                  <a:gd name="T15" fmla="*/ 0 60000 65536"/>
                  <a:gd name="T16" fmla="*/ 0 60000 65536"/>
                  <a:gd name="T17" fmla="*/ 0 60000 65536"/>
                  <a:gd name="T18" fmla="*/ 0 w 1"/>
                  <a:gd name="T19" fmla="*/ 0 h 2"/>
                  <a:gd name="T20" fmla="*/ 1 w 1"/>
                  <a:gd name="T21" fmla="*/ 2 h 2"/>
                </a:gdLst>
                <a:ahLst/>
                <a:cxnLst>
                  <a:cxn ang="T12">
                    <a:pos x="T0" y="T1"/>
                  </a:cxn>
                  <a:cxn ang="T13">
                    <a:pos x="T2" y="T3"/>
                  </a:cxn>
                  <a:cxn ang="T14">
                    <a:pos x="T4" y="T5"/>
                  </a:cxn>
                  <a:cxn ang="T15">
                    <a:pos x="T6" y="T7"/>
                  </a:cxn>
                  <a:cxn ang="T16">
                    <a:pos x="T8" y="T9"/>
                  </a:cxn>
                  <a:cxn ang="T17">
                    <a:pos x="T10" y="T11"/>
                  </a:cxn>
                </a:cxnLst>
                <a:rect l="T18" t="T19" r="T20" b="T21"/>
                <a:pathLst>
                  <a:path w="1" h="2">
                    <a:moveTo>
                      <a:pt x="0" y="0"/>
                    </a:moveTo>
                    <a:lnTo>
                      <a:pt x="0" y="0"/>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2" name="Freeform 125"/>
              <p:cNvSpPr>
                <a:spLocks/>
              </p:cNvSpPr>
              <p:nvPr/>
            </p:nvSpPr>
            <p:spPr bwMode="auto">
              <a:xfrm>
                <a:off x="270" y="405"/>
                <a:ext cx="2" cy="2"/>
              </a:xfrm>
              <a:custGeom>
                <a:avLst/>
                <a:gdLst>
                  <a:gd name="T0" fmla="*/ 1 w 2"/>
                  <a:gd name="T1" fmla="*/ 1 h 2"/>
                  <a:gd name="T2" fmla="*/ 1 w 2"/>
                  <a:gd name="T3" fmla="*/ 1 h 2"/>
                  <a:gd name="T4" fmla="*/ 0 w 2"/>
                  <a:gd name="T5" fmla="*/ 1 h 2"/>
                  <a:gd name="T6" fmla="*/ 0 w 2"/>
                  <a:gd name="T7" fmla="*/ 1 h 2"/>
                  <a:gd name="T8" fmla="*/ 0 w 2"/>
                  <a:gd name="T9" fmla="*/ 0 h 2"/>
                  <a:gd name="T10" fmla="*/ 0 w 2"/>
                  <a:gd name="T11" fmla="*/ 0 h 2"/>
                  <a:gd name="T12" fmla="*/ 1 w 2"/>
                  <a:gd name="T13" fmla="*/ 0 h 2"/>
                  <a:gd name="T14" fmla="*/ 1 w 2"/>
                  <a:gd name="T15" fmla="*/ 0 h 2"/>
                  <a:gd name="T16" fmla="*/ 1 w 2"/>
                  <a:gd name="T17" fmla="*/ 0 h 2"/>
                  <a:gd name="T18" fmla="*/ 1 w 2"/>
                  <a:gd name="T19" fmla="*/ 0 h 2"/>
                  <a:gd name="T20" fmla="*/ 1 w 2"/>
                  <a:gd name="T21" fmla="*/ 0 h 2"/>
                  <a:gd name="T22" fmla="*/ 1 w 2"/>
                  <a:gd name="T23" fmla="*/ 0 h 2"/>
                  <a:gd name="T24" fmla="*/ 1 w 2"/>
                  <a:gd name="T25" fmla="*/ 1 h 2"/>
                  <a:gd name="T26" fmla="*/ 1 w 2"/>
                  <a:gd name="T27" fmla="*/ 1 h 2"/>
                  <a:gd name="T28" fmla="*/ 1 w 2"/>
                  <a:gd name="T29" fmla="*/ 1 h 2"/>
                  <a:gd name="T30" fmla="*/ 1 w 2"/>
                  <a:gd name="T31" fmla="*/ 1 h 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
                  <a:gd name="T49" fmla="*/ 0 h 2"/>
                  <a:gd name="T50" fmla="*/ 2 w 2"/>
                  <a:gd name="T51" fmla="*/ 2 h 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 h="2">
                    <a:moveTo>
                      <a:pt x="1" y="1"/>
                    </a:moveTo>
                    <a:lnTo>
                      <a:pt x="1" y="1"/>
                    </a:lnTo>
                    <a:lnTo>
                      <a:pt x="0" y="1"/>
                    </a:lnTo>
                    <a:lnTo>
                      <a:pt x="0" y="0"/>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3" name="Freeform 126"/>
              <p:cNvSpPr>
                <a:spLocks/>
              </p:cNvSpPr>
              <p:nvPr/>
            </p:nvSpPr>
            <p:spPr bwMode="auto">
              <a:xfrm>
                <a:off x="275" y="399"/>
                <a:ext cx="3" cy="3"/>
              </a:xfrm>
              <a:custGeom>
                <a:avLst/>
                <a:gdLst>
                  <a:gd name="T0" fmla="*/ 2 w 3"/>
                  <a:gd name="T1" fmla="*/ 0 h 3"/>
                  <a:gd name="T2" fmla="*/ 1 w 3"/>
                  <a:gd name="T3" fmla="*/ 1 h 3"/>
                  <a:gd name="T4" fmla="*/ 1 w 3"/>
                  <a:gd name="T5" fmla="*/ 1 h 3"/>
                  <a:gd name="T6" fmla="*/ 1 w 3"/>
                  <a:gd name="T7" fmla="*/ 2 h 3"/>
                  <a:gd name="T8" fmla="*/ 1 w 3"/>
                  <a:gd name="T9" fmla="*/ 2 h 3"/>
                  <a:gd name="T10" fmla="*/ 0 w 3"/>
                  <a:gd name="T11" fmla="*/ 2 h 3"/>
                  <a:gd name="T12" fmla="*/ 0 w 3"/>
                  <a:gd name="T13" fmla="*/ 2 h 3"/>
                  <a:gd name="T14" fmla="*/ 1 w 3"/>
                  <a:gd name="T15" fmla="*/ 2 h 3"/>
                  <a:gd name="T16" fmla="*/ 1 w 3"/>
                  <a:gd name="T17" fmla="*/ 2 h 3"/>
                  <a:gd name="T18" fmla="*/ 2 w 3"/>
                  <a:gd name="T19" fmla="*/ 2 h 3"/>
                  <a:gd name="T20" fmla="*/ 2 w 3"/>
                  <a:gd name="T21" fmla="*/ 1 h 3"/>
                  <a:gd name="T22" fmla="*/ 2 w 3"/>
                  <a:gd name="T23" fmla="*/ 0 h 3"/>
                  <a:gd name="T24" fmla="*/ 2 w 3"/>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
                  <a:gd name="T41" fmla="*/ 3 w 3"/>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
                    <a:moveTo>
                      <a:pt x="2" y="0"/>
                    </a:moveTo>
                    <a:lnTo>
                      <a:pt x="1" y="1"/>
                    </a:lnTo>
                    <a:lnTo>
                      <a:pt x="1" y="2"/>
                    </a:lnTo>
                    <a:lnTo>
                      <a:pt x="0" y="2"/>
                    </a:lnTo>
                    <a:lnTo>
                      <a:pt x="1" y="2"/>
                    </a:lnTo>
                    <a:lnTo>
                      <a:pt x="2" y="2"/>
                    </a:lnTo>
                    <a:lnTo>
                      <a:pt x="2" y="1"/>
                    </a:lnTo>
                    <a:lnTo>
                      <a:pt x="2"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4" name="Freeform 127"/>
              <p:cNvSpPr>
                <a:spLocks/>
              </p:cNvSpPr>
              <p:nvPr/>
            </p:nvSpPr>
            <p:spPr bwMode="auto">
              <a:xfrm>
                <a:off x="275" y="402"/>
                <a:ext cx="2" cy="2"/>
              </a:xfrm>
              <a:custGeom>
                <a:avLst/>
                <a:gdLst>
                  <a:gd name="T0" fmla="*/ 1 w 2"/>
                  <a:gd name="T1" fmla="*/ 1 h 2"/>
                  <a:gd name="T2" fmla="*/ 1 w 2"/>
                  <a:gd name="T3" fmla="*/ 1 h 2"/>
                  <a:gd name="T4" fmla="*/ 1 w 2"/>
                  <a:gd name="T5" fmla="*/ 1 h 2"/>
                  <a:gd name="T6" fmla="*/ 0 w 2"/>
                  <a:gd name="T7" fmla="*/ 1 h 2"/>
                  <a:gd name="T8" fmla="*/ 0 w 2"/>
                  <a:gd name="T9" fmla="*/ 1 h 2"/>
                  <a:gd name="T10" fmla="*/ 0 w 2"/>
                  <a:gd name="T11" fmla="*/ 0 h 2"/>
                  <a:gd name="T12" fmla="*/ 1 w 2"/>
                  <a:gd name="T13" fmla="*/ 1 h 2"/>
                  <a:gd name="T14" fmla="*/ 0 60000 65536"/>
                  <a:gd name="T15" fmla="*/ 0 60000 65536"/>
                  <a:gd name="T16" fmla="*/ 0 60000 65536"/>
                  <a:gd name="T17" fmla="*/ 0 60000 65536"/>
                  <a:gd name="T18" fmla="*/ 0 60000 65536"/>
                  <a:gd name="T19" fmla="*/ 0 60000 65536"/>
                  <a:gd name="T20" fmla="*/ 0 60000 65536"/>
                  <a:gd name="T21" fmla="*/ 0 w 2"/>
                  <a:gd name="T22" fmla="*/ 0 h 2"/>
                  <a:gd name="T23" fmla="*/ 2 w 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2">
                    <a:moveTo>
                      <a:pt x="1" y="1"/>
                    </a:moveTo>
                    <a:lnTo>
                      <a:pt x="1" y="1"/>
                    </a:lnTo>
                    <a:lnTo>
                      <a:pt x="0" y="1"/>
                    </a:lnTo>
                    <a:lnTo>
                      <a:pt x="0"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5" name="Freeform 128"/>
              <p:cNvSpPr>
                <a:spLocks/>
              </p:cNvSpPr>
              <p:nvPr/>
            </p:nvSpPr>
            <p:spPr bwMode="auto">
              <a:xfrm>
                <a:off x="254" y="387"/>
                <a:ext cx="50" cy="115"/>
              </a:xfrm>
              <a:custGeom>
                <a:avLst/>
                <a:gdLst>
                  <a:gd name="T0" fmla="*/ 33 w 50"/>
                  <a:gd name="T1" fmla="*/ 42 h 115"/>
                  <a:gd name="T2" fmla="*/ 30 w 50"/>
                  <a:gd name="T3" fmla="*/ 44 h 115"/>
                  <a:gd name="T4" fmla="*/ 29 w 50"/>
                  <a:gd name="T5" fmla="*/ 43 h 115"/>
                  <a:gd name="T6" fmla="*/ 22 w 50"/>
                  <a:gd name="T7" fmla="*/ 48 h 115"/>
                  <a:gd name="T8" fmla="*/ 17 w 50"/>
                  <a:gd name="T9" fmla="*/ 50 h 115"/>
                  <a:gd name="T10" fmla="*/ 14 w 50"/>
                  <a:gd name="T11" fmla="*/ 56 h 115"/>
                  <a:gd name="T12" fmla="*/ 13 w 50"/>
                  <a:gd name="T13" fmla="*/ 52 h 115"/>
                  <a:gd name="T14" fmla="*/ 10 w 50"/>
                  <a:gd name="T15" fmla="*/ 48 h 115"/>
                  <a:gd name="T16" fmla="*/ 4 w 50"/>
                  <a:gd name="T17" fmla="*/ 53 h 115"/>
                  <a:gd name="T18" fmla="*/ 8 w 50"/>
                  <a:gd name="T19" fmla="*/ 59 h 115"/>
                  <a:gd name="T20" fmla="*/ 8 w 50"/>
                  <a:gd name="T21" fmla="*/ 69 h 115"/>
                  <a:gd name="T22" fmla="*/ 13 w 50"/>
                  <a:gd name="T23" fmla="*/ 72 h 115"/>
                  <a:gd name="T24" fmla="*/ 15 w 50"/>
                  <a:gd name="T25" fmla="*/ 75 h 115"/>
                  <a:gd name="T26" fmla="*/ 21 w 50"/>
                  <a:gd name="T27" fmla="*/ 77 h 115"/>
                  <a:gd name="T28" fmla="*/ 25 w 50"/>
                  <a:gd name="T29" fmla="*/ 80 h 115"/>
                  <a:gd name="T30" fmla="*/ 33 w 50"/>
                  <a:gd name="T31" fmla="*/ 86 h 115"/>
                  <a:gd name="T32" fmla="*/ 39 w 50"/>
                  <a:gd name="T33" fmla="*/ 92 h 115"/>
                  <a:gd name="T34" fmla="*/ 49 w 50"/>
                  <a:gd name="T35" fmla="*/ 98 h 115"/>
                  <a:gd name="T36" fmla="*/ 45 w 50"/>
                  <a:gd name="T37" fmla="*/ 104 h 115"/>
                  <a:gd name="T38" fmla="*/ 41 w 50"/>
                  <a:gd name="T39" fmla="*/ 109 h 115"/>
                  <a:gd name="T40" fmla="*/ 32 w 50"/>
                  <a:gd name="T41" fmla="*/ 113 h 115"/>
                  <a:gd name="T42" fmla="*/ 21 w 50"/>
                  <a:gd name="T43" fmla="*/ 108 h 115"/>
                  <a:gd name="T44" fmla="*/ 18 w 50"/>
                  <a:gd name="T45" fmla="*/ 102 h 115"/>
                  <a:gd name="T46" fmla="*/ 12 w 50"/>
                  <a:gd name="T47" fmla="*/ 94 h 115"/>
                  <a:gd name="T48" fmla="*/ 9 w 50"/>
                  <a:gd name="T49" fmla="*/ 88 h 115"/>
                  <a:gd name="T50" fmla="*/ 9 w 50"/>
                  <a:gd name="T51" fmla="*/ 78 h 115"/>
                  <a:gd name="T52" fmla="*/ 8 w 50"/>
                  <a:gd name="T53" fmla="*/ 74 h 115"/>
                  <a:gd name="T54" fmla="*/ 4 w 50"/>
                  <a:gd name="T55" fmla="*/ 65 h 115"/>
                  <a:gd name="T56" fmla="*/ 2 w 50"/>
                  <a:gd name="T57" fmla="*/ 59 h 115"/>
                  <a:gd name="T58" fmla="*/ 0 w 50"/>
                  <a:gd name="T59" fmla="*/ 49 h 115"/>
                  <a:gd name="T60" fmla="*/ 4 w 50"/>
                  <a:gd name="T61" fmla="*/ 39 h 115"/>
                  <a:gd name="T62" fmla="*/ 2 w 50"/>
                  <a:gd name="T63" fmla="*/ 39 h 115"/>
                  <a:gd name="T64" fmla="*/ 3 w 50"/>
                  <a:gd name="T65" fmla="*/ 34 h 115"/>
                  <a:gd name="T66" fmla="*/ 7 w 50"/>
                  <a:gd name="T67" fmla="*/ 26 h 115"/>
                  <a:gd name="T68" fmla="*/ 13 w 50"/>
                  <a:gd name="T69" fmla="*/ 20 h 115"/>
                  <a:gd name="T70" fmla="*/ 17 w 50"/>
                  <a:gd name="T71" fmla="*/ 19 h 115"/>
                  <a:gd name="T72" fmla="*/ 22 w 50"/>
                  <a:gd name="T73" fmla="*/ 13 h 115"/>
                  <a:gd name="T74" fmla="*/ 28 w 50"/>
                  <a:gd name="T75" fmla="*/ 7 h 115"/>
                  <a:gd name="T76" fmla="*/ 31 w 50"/>
                  <a:gd name="T77" fmla="*/ 5 h 115"/>
                  <a:gd name="T78" fmla="*/ 38 w 50"/>
                  <a:gd name="T79" fmla="*/ 1 h 115"/>
                  <a:gd name="T80" fmla="*/ 39 w 50"/>
                  <a:gd name="T81" fmla="*/ 6 h 115"/>
                  <a:gd name="T82" fmla="*/ 37 w 50"/>
                  <a:gd name="T83" fmla="*/ 13 h 115"/>
                  <a:gd name="T84" fmla="*/ 38 w 50"/>
                  <a:gd name="T85" fmla="*/ 13 h 115"/>
                  <a:gd name="T86" fmla="*/ 40 w 50"/>
                  <a:gd name="T87" fmla="*/ 17 h 115"/>
                  <a:gd name="T88" fmla="*/ 40 w 50"/>
                  <a:gd name="T89" fmla="*/ 20 h 115"/>
                  <a:gd name="T90" fmla="*/ 33 w 50"/>
                  <a:gd name="T91" fmla="*/ 20 h 115"/>
                  <a:gd name="T92" fmla="*/ 29 w 50"/>
                  <a:gd name="T93" fmla="*/ 23 h 115"/>
                  <a:gd name="T94" fmla="*/ 27 w 50"/>
                  <a:gd name="T95" fmla="*/ 31 h 115"/>
                  <a:gd name="T96" fmla="*/ 31 w 50"/>
                  <a:gd name="T97" fmla="*/ 30 h 115"/>
                  <a:gd name="T98" fmla="*/ 37 w 50"/>
                  <a:gd name="T99" fmla="*/ 30 h 115"/>
                  <a:gd name="T100" fmla="*/ 39 w 50"/>
                  <a:gd name="T101" fmla="*/ 31 h 115"/>
                  <a:gd name="T102" fmla="*/ 38 w 50"/>
                  <a:gd name="T103" fmla="*/ 35 h 115"/>
                  <a:gd name="T104" fmla="*/ 35 w 50"/>
                  <a:gd name="T105" fmla="*/ 38 h 115"/>
                  <a:gd name="T106" fmla="*/ 23 w 50"/>
                  <a:gd name="T107" fmla="*/ 39 h 115"/>
                  <a:gd name="T108" fmla="*/ 23 w 50"/>
                  <a:gd name="T109" fmla="*/ 33 h 115"/>
                  <a:gd name="T110" fmla="*/ 21 w 50"/>
                  <a:gd name="T111" fmla="*/ 33 h 115"/>
                  <a:gd name="T112" fmla="*/ 18 w 50"/>
                  <a:gd name="T113" fmla="*/ 36 h 115"/>
                  <a:gd name="T114" fmla="*/ 20 w 50"/>
                  <a:gd name="T115" fmla="*/ 37 h 115"/>
                  <a:gd name="T116" fmla="*/ 22 w 50"/>
                  <a:gd name="T117" fmla="*/ 41 h 11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
                  <a:gd name="T178" fmla="*/ 0 h 115"/>
                  <a:gd name="T179" fmla="*/ 50 w 50"/>
                  <a:gd name="T180" fmla="*/ 115 h 11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 h="115">
                    <a:moveTo>
                      <a:pt x="31" y="38"/>
                    </a:moveTo>
                    <a:lnTo>
                      <a:pt x="32" y="38"/>
                    </a:lnTo>
                    <a:lnTo>
                      <a:pt x="33" y="39"/>
                    </a:lnTo>
                    <a:lnTo>
                      <a:pt x="32" y="39"/>
                    </a:lnTo>
                    <a:lnTo>
                      <a:pt x="33" y="40"/>
                    </a:lnTo>
                    <a:lnTo>
                      <a:pt x="33" y="42"/>
                    </a:lnTo>
                    <a:lnTo>
                      <a:pt x="32" y="42"/>
                    </a:lnTo>
                    <a:lnTo>
                      <a:pt x="33" y="42"/>
                    </a:lnTo>
                    <a:lnTo>
                      <a:pt x="35" y="42"/>
                    </a:lnTo>
                    <a:lnTo>
                      <a:pt x="34" y="42"/>
                    </a:lnTo>
                    <a:lnTo>
                      <a:pt x="35" y="43"/>
                    </a:lnTo>
                    <a:lnTo>
                      <a:pt x="34" y="44"/>
                    </a:lnTo>
                    <a:lnTo>
                      <a:pt x="33" y="44"/>
                    </a:lnTo>
                    <a:lnTo>
                      <a:pt x="32" y="44"/>
                    </a:lnTo>
                    <a:lnTo>
                      <a:pt x="30" y="44"/>
                    </a:lnTo>
                    <a:lnTo>
                      <a:pt x="29" y="44"/>
                    </a:lnTo>
                    <a:lnTo>
                      <a:pt x="29" y="43"/>
                    </a:lnTo>
                    <a:lnTo>
                      <a:pt x="31" y="43"/>
                    </a:lnTo>
                    <a:lnTo>
                      <a:pt x="32" y="43"/>
                    </a:lnTo>
                    <a:lnTo>
                      <a:pt x="32" y="42"/>
                    </a:lnTo>
                    <a:lnTo>
                      <a:pt x="31" y="42"/>
                    </a:lnTo>
                    <a:lnTo>
                      <a:pt x="30" y="42"/>
                    </a:lnTo>
                    <a:lnTo>
                      <a:pt x="29" y="43"/>
                    </a:lnTo>
                    <a:lnTo>
                      <a:pt x="28" y="43"/>
                    </a:lnTo>
                    <a:lnTo>
                      <a:pt x="27" y="44"/>
                    </a:lnTo>
                    <a:lnTo>
                      <a:pt x="26" y="45"/>
                    </a:lnTo>
                    <a:lnTo>
                      <a:pt x="25" y="45"/>
                    </a:lnTo>
                    <a:lnTo>
                      <a:pt x="24" y="46"/>
                    </a:lnTo>
                    <a:lnTo>
                      <a:pt x="23" y="47"/>
                    </a:lnTo>
                    <a:lnTo>
                      <a:pt x="22" y="48"/>
                    </a:lnTo>
                    <a:lnTo>
                      <a:pt x="23" y="46"/>
                    </a:lnTo>
                    <a:lnTo>
                      <a:pt x="22" y="47"/>
                    </a:lnTo>
                    <a:lnTo>
                      <a:pt x="21" y="48"/>
                    </a:lnTo>
                    <a:lnTo>
                      <a:pt x="21" y="49"/>
                    </a:lnTo>
                    <a:lnTo>
                      <a:pt x="20" y="50"/>
                    </a:lnTo>
                    <a:lnTo>
                      <a:pt x="19" y="50"/>
                    </a:lnTo>
                    <a:lnTo>
                      <a:pt x="18" y="50"/>
                    </a:lnTo>
                    <a:lnTo>
                      <a:pt x="17" y="50"/>
                    </a:lnTo>
                    <a:lnTo>
                      <a:pt x="16" y="51"/>
                    </a:lnTo>
                    <a:lnTo>
                      <a:pt x="15" y="51"/>
                    </a:lnTo>
                    <a:lnTo>
                      <a:pt x="15" y="52"/>
                    </a:lnTo>
                    <a:lnTo>
                      <a:pt x="15" y="53"/>
                    </a:lnTo>
                    <a:lnTo>
                      <a:pt x="15" y="54"/>
                    </a:lnTo>
                    <a:lnTo>
                      <a:pt x="15" y="55"/>
                    </a:lnTo>
                    <a:lnTo>
                      <a:pt x="14" y="56"/>
                    </a:lnTo>
                    <a:lnTo>
                      <a:pt x="13" y="56"/>
                    </a:lnTo>
                    <a:lnTo>
                      <a:pt x="12" y="56"/>
                    </a:lnTo>
                    <a:lnTo>
                      <a:pt x="12" y="55"/>
                    </a:lnTo>
                    <a:lnTo>
                      <a:pt x="12" y="54"/>
                    </a:lnTo>
                    <a:lnTo>
                      <a:pt x="12" y="53"/>
                    </a:lnTo>
                    <a:lnTo>
                      <a:pt x="13" y="52"/>
                    </a:lnTo>
                    <a:lnTo>
                      <a:pt x="13" y="51"/>
                    </a:lnTo>
                    <a:lnTo>
                      <a:pt x="12" y="51"/>
                    </a:lnTo>
                    <a:lnTo>
                      <a:pt x="11" y="50"/>
                    </a:lnTo>
                    <a:lnTo>
                      <a:pt x="11" y="49"/>
                    </a:lnTo>
                    <a:lnTo>
                      <a:pt x="11" y="48"/>
                    </a:lnTo>
                    <a:lnTo>
                      <a:pt x="10" y="48"/>
                    </a:lnTo>
                    <a:lnTo>
                      <a:pt x="9" y="47"/>
                    </a:lnTo>
                    <a:lnTo>
                      <a:pt x="8" y="47"/>
                    </a:lnTo>
                    <a:lnTo>
                      <a:pt x="7" y="47"/>
                    </a:lnTo>
                    <a:lnTo>
                      <a:pt x="6" y="48"/>
                    </a:lnTo>
                    <a:lnTo>
                      <a:pt x="5" y="49"/>
                    </a:lnTo>
                    <a:lnTo>
                      <a:pt x="4" y="50"/>
                    </a:lnTo>
                    <a:lnTo>
                      <a:pt x="4" y="52"/>
                    </a:lnTo>
                    <a:lnTo>
                      <a:pt x="4" y="53"/>
                    </a:lnTo>
                    <a:lnTo>
                      <a:pt x="4" y="54"/>
                    </a:lnTo>
                    <a:lnTo>
                      <a:pt x="5" y="55"/>
                    </a:lnTo>
                    <a:lnTo>
                      <a:pt x="5" y="56"/>
                    </a:lnTo>
                    <a:lnTo>
                      <a:pt x="6" y="56"/>
                    </a:lnTo>
                    <a:lnTo>
                      <a:pt x="7" y="56"/>
                    </a:lnTo>
                    <a:lnTo>
                      <a:pt x="8" y="57"/>
                    </a:lnTo>
                    <a:lnTo>
                      <a:pt x="8" y="59"/>
                    </a:lnTo>
                    <a:lnTo>
                      <a:pt x="6" y="61"/>
                    </a:lnTo>
                    <a:lnTo>
                      <a:pt x="7" y="62"/>
                    </a:lnTo>
                    <a:lnTo>
                      <a:pt x="8" y="63"/>
                    </a:lnTo>
                    <a:lnTo>
                      <a:pt x="9" y="64"/>
                    </a:lnTo>
                    <a:lnTo>
                      <a:pt x="8" y="66"/>
                    </a:lnTo>
                    <a:lnTo>
                      <a:pt x="8" y="68"/>
                    </a:lnTo>
                    <a:lnTo>
                      <a:pt x="8" y="69"/>
                    </a:lnTo>
                    <a:lnTo>
                      <a:pt x="8" y="70"/>
                    </a:lnTo>
                    <a:lnTo>
                      <a:pt x="8" y="71"/>
                    </a:lnTo>
                    <a:lnTo>
                      <a:pt x="9" y="71"/>
                    </a:lnTo>
                    <a:lnTo>
                      <a:pt x="10" y="71"/>
                    </a:lnTo>
                    <a:lnTo>
                      <a:pt x="11" y="72"/>
                    </a:lnTo>
                    <a:lnTo>
                      <a:pt x="11" y="73"/>
                    </a:lnTo>
                    <a:lnTo>
                      <a:pt x="13" y="71"/>
                    </a:lnTo>
                    <a:lnTo>
                      <a:pt x="13" y="72"/>
                    </a:lnTo>
                    <a:lnTo>
                      <a:pt x="14" y="72"/>
                    </a:lnTo>
                    <a:lnTo>
                      <a:pt x="15" y="72"/>
                    </a:lnTo>
                    <a:lnTo>
                      <a:pt x="16" y="72"/>
                    </a:lnTo>
                    <a:lnTo>
                      <a:pt x="17" y="73"/>
                    </a:lnTo>
                    <a:lnTo>
                      <a:pt x="16" y="73"/>
                    </a:lnTo>
                    <a:lnTo>
                      <a:pt x="16" y="74"/>
                    </a:lnTo>
                    <a:lnTo>
                      <a:pt x="15" y="74"/>
                    </a:lnTo>
                    <a:lnTo>
                      <a:pt x="15" y="75"/>
                    </a:lnTo>
                    <a:lnTo>
                      <a:pt x="16" y="75"/>
                    </a:lnTo>
                    <a:lnTo>
                      <a:pt x="16" y="74"/>
                    </a:lnTo>
                    <a:lnTo>
                      <a:pt x="17" y="74"/>
                    </a:lnTo>
                    <a:lnTo>
                      <a:pt x="18" y="74"/>
                    </a:lnTo>
                    <a:lnTo>
                      <a:pt x="19" y="75"/>
                    </a:lnTo>
                    <a:lnTo>
                      <a:pt x="20" y="76"/>
                    </a:lnTo>
                    <a:lnTo>
                      <a:pt x="21" y="77"/>
                    </a:lnTo>
                    <a:lnTo>
                      <a:pt x="22" y="77"/>
                    </a:lnTo>
                    <a:lnTo>
                      <a:pt x="22" y="78"/>
                    </a:lnTo>
                    <a:lnTo>
                      <a:pt x="23" y="78"/>
                    </a:lnTo>
                    <a:lnTo>
                      <a:pt x="23" y="77"/>
                    </a:lnTo>
                    <a:lnTo>
                      <a:pt x="24" y="77"/>
                    </a:lnTo>
                    <a:lnTo>
                      <a:pt x="24" y="78"/>
                    </a:lnTo>
                    <a:lnTo>
                      <a:pt x="24" y="79"/>
                    </a:lnTo>
                    <a:lnTo>
                      <a:pt x="25" y="80"/>
                    </a:lnTo>
                    <a:lnTo>
                      <a:pt x="25" y="81"/>
                    </a:lnTo>
                    <a:lnTo>
                      <a:pt x="26" y="81"/>
                    </a:lnTo>
                    <a:lnTo>
                      <a:pt x="28" y="83"/>
                    </a:lnTo>
                    <a:lnTo>
                      <a:pt x="29" y="83"/>
                    </a:lnTo>
                    <a:lnTo>
                      <a:pt x="30" y="84"/>
                    </a:lnTo>
                    <a:lnTo>
                      <a:pt x="31" y="84"/>
                    </a:lnTo>
                    <a:lnTo>
                      <a:pt x="32" y="85"/>
                    </a:lnTo>
                    <a:lnTo>
                      <a:pt x="32" y="86"/>
                    </a:lnTo>
                    <a:lnTo>
                      <a:pt x="33" y="86"/>
                    </a:lnTo>
                    <a:lnTo>
                      <a:pt x="33" y="87"/>
                    </a:lnTo>
                    <a:lnTo>
                      <a:pt x="34" y="88"/>
                    </a:lnTo>
                    <a:lnTo>
                      <a:pt x="34" y="90"/>
                    </a:lnTo>
                    <a:lnTo>
                      <a:pt x="35" y="90"/>
                    </a:lnTo>
                    <a:lnTo>
                      <a:pt x="36" y="90"/>
                    </a:lnTo>
                    <a:lnTo>
                      <a:pt x="37" y="91"/>
                    </a:lnTo>
                    <a:lnTo>
                      <a:pt x="38" y="92"/>
                    </a:lnTo>
                    <a:lnTo>
                      <a:pt x="39" y="92"/>
                    </a:lnTo>
                    <a:lnTo>
                      <a:pt x="40" y="93"/>
                    </a:lnTo>
                    <a:lnTo>
                      <a:pt x="41" y="94"/>
                    </a:lnTo>
                    <a:lnTo>
                      <a:pt x="42" y="94"/>
                    </a:lnTo>
                    <a:lnTo>
                      <a:pt x="43" y="94"/>
                    </a:lnTo>
                    <a:lnTo>
                      <a:pt x="45" y="94"/>
                    </a:lnTo>
                    <a:lnTo>
                      <a:pt x="46" y="95"/>
                    </a:lnTo>
                    <a:lnTo>
                      <a:pt x="47" y="96"/>
                    </a:lnTo>
                    <a:lnTo>
                      <a:pt x="49" y="98"/>
                    </a:lnTo>
                    <a:lnTo>
                      <a:pt x="49" y="100"/>
                    </a:lnTo>
                    <a:lnTo>
                      <a:pt x="49" y="101"/>
                    </a:lnTo>
                    <a:lnTo>
                      <a:pt x="48" y="102"/>
                    </a:lnTo>
                    <a:lnTo>
                      <a:pt x="47" y="102"/>
                    </a:lnTo>
                    <a:lnTo>
                      <a:pt x="46" y="103"/>
                    </a:lnTo>
                    <a:lnTo>
                      <a:pt x="45" y="104"/>
                    </a:lnTo>
                    <a:lnTo>
                      <a:pt x="45" y="105"/>
                    </a:lnTo>
                    <a:lnTo>
                      <a:pt x="45" y="106"/>
                    </a:lnTo>
                    <a:lnTo>
                      <a:pt x="45" y="107"/>
                    </a:lnTo>
                    <a:lnTo>
                      <a:pt x="44" y="108"/>
                    </a:lnTo>
                    <a:lnTo>
                      <a:pt x="43" y="108"/>
                    </a:lnTo>
                    <a:lnTo>
                      <a:pt x="42" y="109"/>
                    </a:lnTo>
                    <a:lnTo>
                      <a:pt x="41" y="109"/>
                    </a:lnTo>
                    <a:lnTo>
                      <a:pt x="40" y="109"/>
                    </a:lnTo>
                    <a:lnTo>
                      <a:pt x="39" y="109"/>
                    </a:lnTo>
                    <a:lnTo>
                      <a:pt x="38" y="110"/>
                    </a:lnTo>
                    <a:lnTo>
                      <a:pt x="37" y="110"/>
                    </a:lnTo>
                    <a:lnTo>
                      <a:pt x="36" y="111"/>
                    </a:lnTo>
                    <a:lnTo>
                      <a:pt x="35" y="112"/>
                    </a:lnTo>
                    <a:lnTo>
                      <a:pt x="34" y="112"/>
                    </a:lnTo>
                    <a:lnTo>
                      <a:pt x="32" y="113"/>
                    </a:lnTo>
                    <a:lnTo>
                      <a:pt x="30" y="113"/>
                    </a:lnTo>
                    <a:lnTo>
                      <a:pt x="29" y="113"/>
                    </a:lnTo>
                    <a:lnTo>
                      <a:pt x="29" y="114"/>
                    </a:lnTo>
                    <a:lnTo>
                      <a:pt x="28" y="114"/>
                    </a:lnTo>
                    <a:lnTo>
                      <a:pt x="25" y="112"/>
                    </a:lnTo>
                    <a:lnTo>
                      <a:pt x="21" y="110"/>
                    </a:lnTo>
                    <a:lnTo>
                      <a:pt x="21" y="109"/>
                    </a:lnTo>
                    <a:lnTo>
                      <a:pt x="21" y="108"/>
                    </a:lnTo>
                    <a:lnTo>
                      <a:pt x="21" y="107"/>
                    </a:lnTo>
                    <a:lnTo>
                      <a:pt x="20" y="106"/>
                    </a:lnTo>
                    <a:lnTo>
                      <a:pt x="20" y="105"/>
                    </a:lnTo>
                    <a:lnTo>
                      <a:pt x="19" y="104"/>
                    </a:lnTo>
                    <a:lnTo>
                      <a:pt x="18" y="103"/>
                    </a:lnTo>
                    <a:lnTo>
                      <a:pt x="18" y="102"/>
                    </a:lnTo>
                    <a:lnTo>
                      <a:pt x="17" y="100"/>
                    </a:lnTo>
                    <a:lnTo>
                      <a:pt x="17" y="99"/>
                    </a:lnTo>
                    <a:lnTo>
                      <a:pt x="17" y="98"/>
                    </a:lnTo>
                    <a:lnTo>
                      <a:pt x="16" y="97"/>
                    </a:lnTo>
                    <a:lnTo>
                      <a:pt x="13" y="94"/>
                    </a:lnTo>
                    <a:lnTo>
                      <a:pt x="12" y="94"/>
                    </a:lnTo>
                    <a:lnTo>
                      <a:pt x="11" y="93"/>
                    </a:lnTo>
                    <a:lnTo>
                      <a:pt x="11" y="92"/>
                    </a:lnTo>
                    <a:lnTo>
                      <a:pt x="11" y="91"/>
                    </a:lnTo>
                    <a:lnTo>
                      <a:pt x="10" y="90"/>
                    </a:lnTo>
                    <a:lnTo>
                      <a:pt x="10" y="89"/>
                    </a:lnTo>
                    <a:lnTo>
                      <a:pt x="9" y="88"/>
                    </a:lnTo>
                    <a:lnTo>
                      <a:pt x="8" y="85"/>
                    </a:lnTo>
                    <a:lnTo>
                      <a:pt x="8" y="83"/>
                    </a:lnTo>
                    <a:lnTo>
                      <a:pt x="7" y="82"/>
                    </a:lnTo>
                    <a:lnTo>
                      <a:pt x="7" y="81"/>
                    </a:lnTo>
                    <a:lnTo>
                      <a:pt x="8" y="80"/>
                    </a:lnTo>
                    <a:lnTo>
                      <a:pt x="8" y="79"/>
                    </a:lnTo>
                    <a:lnTo>
                      <a:pt x="9" y="78"/>
                    </a:lnTo>
                    <a:lnTo>
                      <a:pt x="10" y="78"/>
                    </a:lnTo>
                    <a:lnTo>
                      <a:pt x="10" y="77"/>
                    </a:lnTo>
                    <a:lnTo>
                      <a:pt x="10" y="76"/>
                    </a:lnTo>
                    <a:lnTo>
                      <a:pt x="10" y="75"/>
                    </a:lnTo>
                    <a:lnTo>
                      <a:pt x="10" y="74"/>
                    </a:lnTo>
                    <a:lnTo>
                      <a:pt x="10" y="73"/>
                    </a:lnTo>
                    <a:lnTo>
                      <a:pt x="9" y="73"/>
                    </a:lnTo>
                    <a:lnTo>
                      <a:pt x="8" y="74"/>
                    </a:lnTo>
                    <a:lnTo>
                      <a:pt x="8" y="73"/>
                    </a:lnTo>
                    <a:lnTo>
                      <a:pt x="7" y="71"/>
                    </a:lnTo>
                    <a:lnTo>
                      <a:pt x="6" y="70"/>
                    </a:lnTo>
                    <a:lnTo>
                      <a:pt x="5" y="68"/>
                    </a:lnTo>
                    <a:lnTo>
                      <a:pt x="5" y="67"/>
                    </a:lnTo>
                    <a:lnTo>
                      <a:pt x="5" y="66"/>
                    </a:lnTo>
                    <a:lnTo>
                      <a:pt x="4" y="65"/>
                    </a:lnTo>
                    <a:lnTo>
                      <a:pt x="4" y="64"/>
                    </a:lnTo>
                    <a:lnTo>
                      <a:pt x="3" y="63"/>
                    </a:lnTo>
                    <a:lnTo>
                      <a:pt x="3" y="62"/>
                    </a:lnTo>
                    <a:lnTo>
                      <a:pt x="3" y="60"/>
                    </a:lnTo>
                    <a:lnTo>
                      <a:pt x="3" y="59"/>
                    </a:lnTo>
                    <a:lnTo>
                      <a:pt x="2" y="59"/>
                    </a:lnTo>
                    <a:lnTo>
                      <a:pt x="2" y="58"/>
                    </a:lnTo>
                    <a:lnTo>
                      <a:pt x="2" y="56"/>
                    </a:lnTo>
                    <a:lnTo>
                      <a:pt x="1" y="56"/>
                    </a:lnTo>
                    <a:lnTo>
                      <a:pt x="1" y="55"/>
                    </a:lnTo>
                    <a:lnTo>
                      <a:pt x="1" y="54"/>
                    </a:lnTo>
                    <a:lnTo>
                      <a:pt x="0" y="53"/>
                    </a:lnTo>
                    <a:lnTo>
                      <a:pt x="0" y="52"/>
                    </a:lnTo>
                    <a:lnTo>
                      <a:pt x="0" y="51"/>
                    </a:lnTo>
                    <a:lnTo>
                      <a:pt x="0" y="49"/>
                    </a:lnTo>
                    <a:lnTo>
                      <a:pt x="0" y="48"/>
                    </a:lnTo>
                    <a:lnTo>
                      <a:pt x="1" y="47"/>
                    </a:lnTo>
                    <a:lnTo>
                      <a:pt x="1" y="46"/>
                    </a:lnTo>
                    <a:lnTo>
                      <a:pt x="1" y="45"/>
                    </a:lnTo>
                    <a:lnTo>
                      <a:pt x="2" y="43"/>
                    </a:lnTo>
                    <a:lnTo>
                      <a:pt x="2" y="41"/>
                    </a:lnTo>
                    <a:lnTo>
                      <a:pt x="3" y="40"/>
                    </a:lnTo>
                    <a:lnTo>
                      <a:pt x="4" y="39"/>
                    </a:lnTo>
                    <a:lnTo>
                      <a:pt x="4" y="38"/>
                    </a:lnTo>
                    <a:lnTo>
                      <a:pt x="4" y="37"/>
                    </a:lnTo>
                    <a:lnTo>
                      <a:pt x="4" y="36"/>
                    </a:lnTo>
                    <a:lnTo>
                      <a:pt x="4" y="35"/>
                    </a:lnTo>
                    <a:lnTo>
                      <a:pt x="3" y="35"/>
                    </a:lnTo>
                    <a:lnTo>
                      <a:pt x="3" y="37"/>
                    </a:lnTo>
                    <a:lnTo>
                      <a:pt x="3" y="38"/>
                    </a:lnTo>
                    <a:lnTo>
                      <a:pt x="2" y="39"/>
                    </a:lnTo>
                    <a:lnTo>
                      <a:pt x="2" y="41"/>
                    </a:lnTo>
                    <a:lnTo>
                      <a:pt x="1" y="42"/>
                    </a:lnTo>
                    <a:lnTo>
                      <a:pt x="0" y="41"/>
                    </a:lnTo>
                    <a:lnTo>
                      <a:pt x="1" y="40"/>
                    </a:lnTo>
                    <a:lnTo>
                      <a:pt x="2" y="37"/>
                    </a:lnTo>
                    <a:lnTo>
                      <a:pt x="2" y="36"/>
                    </a:lnTo>
                    <a:lnTo>
                      <a:pt x="3" y="35"/>
                    </a:lnTo>
                    <a:lnTo>
                      <a:pt x="3" y="34"/>
                    </a:lnTo>
                    <a:lnTo>
                      <a:pt x="3" y="33"/>
                    </a:lnTo>
                    <a:lnTo>
                      <a:pt x="4" y="32"/>
                    </a:lnTo>
                    <a:lnTo>
                      <a:pt x="4" y="31"/>
                    </a:lnTo>
                    <a:lnTo>
                      <a:pt x="5" y="30"/>
                    </a:lnTo>
                    <a:lnTo>
                      <a:pt x="5" y="29"/>
                    </a:lnTo>
                    <a:lnTo>
                      <a:pt x="6" y="28"/>
                    </a:lnTo>
                    <a:lnTo>
                      <a:pt x="7" y="27"/>
                    </a:lnTo>
                    <a:lnTo>
                      <a:pt x="7" y="26"/>
                    </a:lnTo>
                    <a:lnTo>
                      <a:pt x="8" y="24"/>
                    </a:lnTo>
                    <a:lnTo>
                      <a:pt x="8" y="25"/>
                    </a:lnTo>
                    <a:lnTo>
                      <a:pt x="9" y="24"/>
                    </a:lnTo>
                    <a:lnTo>
                      <a:pt x="9" y="23"/>
                    </a:lnTo>
                    <a:lnTo>
                      <a:pt x="10" y="22"/>
                    </a:lnTo>
                    <a:lnTo>
                      <a:pt x="11" y="21"/>
                    </a:lnTo>
                    <a:lnTo>
                      <a:pt x="13" y="20"/>
                    </a:lnTo>
                    <a:lnTo>
                      <a:pt x="14" y="19"/>
                    </a:lnTo>
                    <a:lnTo>
                      <a:pt x="15" y="19"/>
                    </a:lnTo>
                    <a:lnTo>
                      <a:pt x="15" y="18"/>
                    </a:lnTo>
                    <a:lnTo>
                      <a:pt x="16" y="18"/>
                    </a:lnTo>
                    <a:lnTo>
                      <a:pt x="16" y="19"/>
                    </a:lnTo>
                    <a:lnTo>
                      <a:pt x="17" y="19"/>
                    </a:lnTo>
                    <a:lnTo>
                      <a:pt x="18" y="18"/>
                    </a:lnTo>
                    <a:lnTo>
                      <a:pt x="19" y="16"/>
                    </a:lnTo>
                    <a:lnTo>
                      <a:pt x="20" y="15"/>
                    </a:lnTo>
                    <a:lnTo>
                      <a:pt x="21" y="15"/>
                    </a:lnTo>
                    <a:lnTo>
                      <a:pt x="22" y="14"/>
                    </a:lnTo>
                    <a:lnTo>
                      <a:pt x="22" y="13"/>
                    </a:lnTo>
                    <a:lnTo>
                      <a:pt x="23" y="13"/>
                    </a:lnTo>
                    <a:lnTo>
                      <a:pt x="23" y="12"/>
                    </a:lnTo>
                    <a:lnTo>
                      <a:pt x="24" y="12"/>
                    </a:lnTo>
                    <a:lnTo>
                      <a:pt x="25" y="11"/>
                    </a:lnTo>
                    <a:lnTo>
                      <a:pt x="25" y="10"/>
                    </a:lnTo>
                    <a:lnTo>
                      <a:pt x="26" y="9"/>
                    </a:lnTo>
                    <a:lnTo>
                      <a:pt x="27" y="9"/>
                    </a:lnTo>
                    <a:lnTo>
                      <a:pt x="28" y="8"/>
                    </a:lnTo>
                    <a:lnTo>
                      <a:pt x="28" y="7"/>
                    </a:lnTo>
                    <a:lnTo>
                      <a:pt x="29" y="7"/>
                    </a:lnTo>
                    <a:lnTo>
                      <a:pt x="29" y="6"/>
                    </a:lnTo>
                    <a:lnTo>
                      <a:pt x="30" y="5"/>
                    </a:lnTo>
                    <a:lnTo>
                      <a:pt x="31" y="5"/>
                    </a:lnTo>
                    <a:lnTo>
                      <a:pt x="31" y="6"/>
                    </a:lnTo>
                    <a:lnTo>
                      <a:pt x="31" y="5"/>
                    </a:lnTo>
                    <a:lnTo>
                      <a:pt x="31" y="4"/>
                    </a:lnTo>
                    <a:lnTo>
                      <a:pt x="30" y="4"/>
                    </a:lnTo>
                    <a:lnTo>
                      <a:pt x="29" y="3"/>
                    </a:lnTo>
                    <a:lnTo>
                      <a:pt x="34" y="1"/>
                    </a:lnTo>
                    <a:lnTo>
                      <a:pt x="38" y="0"/>
                    </a:lnTo>
                    <a:lnTo>
                      <a:pt x="37" y="1"/>
                    </a:lnTo>
                    <a:lnTo>
                      <a:pt x="38" y="1"/>
                    </a:lnTo>
                    <a:lnTo>
                      <a:pt x="38" y="2"/>
                    </a:lnTo>
                    <a:lnTo>
                      <a:pt x="39" y="2"/>
                    </a:lnTo>
                    <a:lnTo>
                      <a:pt x="39" y="3"/>
                    </a:lnTo>
                    <a:lnTo>
                      <a:pt x="40" y="3"/>
                    </a:lnTo>
                    <a:lnTo>
                      <a:pt x="40" y="4"/>
                    </a:lnTo>
                    <a:lnTo>
                      <a:pt x="40" y="5"/>
                    </a:lnTo>
                    <a:lnTo>
                      <a:pt x="39" y="6"/>
                    </a:lnTo>
                    <a:lnTo>
                      <a:pt x="38" y="6"/>
                    </a:lnTo>
                    <a:lnTo>
                      <a:pt x="36" y="7"/>
                    </a:lnTo>
                    <a:lnTo>
                      <a:pt x="36" y="8"/>
                    </a:lnTo>
                    <a:lnTo>
                      <a:pt x="37" y="10"/>
                    </a:lnTo>
                    <a:lnTo>
                      <a:pt x="36" y="10"/>
                    </a:lnTo>
                    <a:lnTo>
                      <a:pt x="35" y="11"/>
                    </a:lnTo>
                    <a:lnTo>
                      <a:pt x="35" y="12"/>
                    </a:lnTo>
                    <a:lnTo>
                      <a:pt x="35" y="13"/>
                    </a:lnTo>
                    <a:lnTo>
                      <a:pt x="37" y="13"/>
                    </a:lnTo>
                    <a:lnTo>
                      <a:pt x="37" y="12"/>
                    </a:lnTo>
                    <a:lnTo>
                      <a:pt x="38" y="11"/>
                    </a:lnTo>
                    <a:lnTo>
                      <a:pt x="38" y="10"/>
                    </a:lnTo>
                    <a:lnTo>
                      <a:pt x="39" y="10"/>
                    </a:lnTo>
                    <a:lnTo>
                      <a:pt x="40" y="11"/>
                    </a:lnTo>
                    <a:lnTo>
                      <a:pt x="40" y="12"/>
                    </a:lnTo>
                    <a:lnTo>
                      <a:pt x="39" y="13"/>
                    </a:lnTo>
                    <a:lnTo>
                      <a:pt x="38" y="13"/>
                    </a:lnTo>
                    <a:lnTo>
                      <a:pt x="37" y="13"/>
                    </a:lnTo>
                    <a:lnTo>
                      <a:pt x="37" y="14"/>
                    </a:lnTo>
                    <a:lnTo>
                      <a:pt x="37" y="16"/>
                    </a:lnTo>
                    <a:lnTo>
                      <a:pt x="38" y="16"/>
                    </a:lnTo>
                    <a:lnTo>
                      <a:pt x="39" y="16"/>
                    </a:lnTo>
                    <a:lnTo>
                      <a:pt x="40" y="16"/>
                    </a:lnTo>
                    <a:lnTo>
                      <a:pt x="40" y="17"/>
                    </a:lnTo>
                    <a:lnTo>
                      <a:pt x="39" y="18"/>
                    </a:lnTo>
                    <a:lnTo>
                      <a:pt x="38" y="18"/>
                    </a:lnTo>
                    <a:lnTo>
                      <a:pt x="37" y="19"/>
                    </a:lnTo>
                    <a:lnTo>
                      <a:pt x="37" y="20"/>
                    </a:lnTo>
                    <a:lnTo>
                      <a:pt x="38" y="19"/>
                    </a:lnTo>
                    <a:lnTo>
                      <a:pt x="39" y="19"/>
                    </a:lnTo>
                    <a:lnTo>
                      <a:pt x="40" y="20"/>
                    </a:lnTo>
                    <a:lnTo>
                      <a:pt x="39" y="20"/>
                    </a:lnTo>
                    <a:lnTo>
                      <a:pt x="38" y="21"/>
                    </a:lnTo>
                    <a:lnTo>
                      <a:pt x="37" y="20"/>
                    </a:lnTo>
                    <a:lnTo>
                      <a:pt x="37" y="21"/>
                    </a:lnTo>
                    <a:lnTo>
                      <a:pt x="36" y="20"/>
                    </a:lnTo>
                    <a:lnTo>
                      <a:pt x="36" y="21"/>
                    </a:lnTo>
                    <a:lnTo>
                      <a:pt x="35" y="21"/>
                    </a:lnTo>
                    <a:lnTo>
                      <a:pt x="34" y="21"/>
                    </a:lnTo>
                    <a:lnTo>
                      <a:pt x="33" y="20"/>
                    </a:lnTo>
                    <a:lnTo>
                      <a:pt x="32" y="20"/>
                    </a:lnTo>
                    <a:lnTo>
                      <a:pt x="32" y="21"/>
                    </a:lnTo>
                    <a:lnTo>
                      <a:pt x="31" y="21"/>
                    </a:lnTo>
                    <a:lnTo>
                      <a:pt x="31" y="22"/>
                    </a:lnTo>
                    <a:lnTo>
                      <a:pt x="30" y="23"/>
                    </a:lnTo>
                    <a:lnTo>
                      <a:pt x="29" y="23"/>
                    </a:lnTo>
                    <a:lnTo>
                      <a:pt x="29" y="24"/>
                    </a:lnTo>
                    <a:lnTo>
                      <a:pt x="28" y="24"/>
                    </a:lnTo>
                    <a:lnTo>
                      <a:pt x="28" y="25"/>
                    </a:lnTo>
                    <a:lnTo>
                      <a:pt x="27" y="26"/>
                    </a:lnTo>
                    <a:lnTo>
                      <a:pt x="27" y="27"/>
                    </a:lnTo>
                    <a:lnTo>
                      <a:pt x="27" y="29"/>
                    </a:lnTo>
                    <a:lnTo>
                      <a:pt x="27" y="30"/>
                    </a:lnTo>
                    <a:lnTo>
                      <a:pt x="27" y="31"/>
                    </a:lnTo>
                    <a:lnTo>
                      <a:pt x="27" y="32"/>
                    </a:lnTo>
                    <a:lnTo>
                      <a:pt x="27" y="33"/>
                    </a:lnTo>
                    <a:lnTo>
                      <a:pt x="28" y="33"/>
                    </a:lnTo>
                    <a:lnTo>
                      <a:pt x="28" y="32"/>
                    </a:lnTo>
                    <a:lnTo>
                      <a:pt x="29" y="31"/>
                    </a:lnTo>
                    <a:lnTo>
                      <a:pt x="29" y="30"/>
                    </a:lnTo>
                    <a:lnTo>
                      <a:pt x="30" y="30"/>
                    </a:lnTo>
                    <a:lnTo>
                      <a:pt x="31" y="30"/>
                    </a:lnTo>
                    <a:lnTo>
                      <a:pt x="32" y="29"/>
                    </a:lnTo>
                    <a:lnTo>
                      <a:pt x="32" y="28"/>
                    </a:lnTo>
                    <a:lnTo>
                      <a:pt x="33" y="27"/>
                    </a:lnTo>
                    <a:lnTo>
                      <a:pt x="35" y="26"/>
                    </a:lnTo>
                    <a:lnTo>
                      <a:pt x="36" y="26"/>
                    </a:lnTo>
                    <a:lnTo>
                      <a:pt x="36" y="27"/>
                    </a:lnTo>
                    <a:lnTo>
                      <a:pt x="36" y="29"/>
                    </a:lnTo>
                    <a:lnTo>
                      <a:pt x="37" y="30"/>
                    </a:lnTo>
                    <a:lnTo>
                      <a:pt x="38" y="30"/>
                    </a:lnTo>
                    <a:lnTo>
                      <a:pt x="39" y="29"/>
                    </a:lnTo>
                    <a:lnTo>
                      <a:pt x="39" y="30"/>
                    </a:lnTo>
                    <a:lnTo>
                      <a:pt x="39" y="31"/>
                    </a:lnTo>
                    <a:lnTo>
                      <a:pt x="39" y="32"/>
                    </a:lnTo>
                    <a:lnTo>
                      <a:pt x="39" y="33"/>
                    </a:lnTo>
                    <a:lnTo>
                      <a:pt x="39" y="34"/>
                    </a:lnTo>
                    <a:lnTo>
                      <a:pt x="38" y="35"/>
                    </a:lnTo>
                    <a:lnTo>
                      <a:pt x="39" y="35"/>
                    </a:lnTo>
                    <a:lnTo>
                      <a:pt x="38" y="35"/>
                    </a:lnTo>
                    <a:lnTo>
                      <a:pt x="39" y="36"/>
                    </a:lnTo>
                    <a:lnTo>
                      <a:pt x="39" y="37"/>
                    </a:lnTo>
                    <a:lnTo>
                      <a:pt x="39" y="38"/>
                    </a:lnTo>
                    <a:lnTo>
                      <a:pt x="38" y="38"/>
                    </a:lnTo>
                    <a:lnTo>
                      <a:pt x="38" y="39"/>
                    </a:lnTo>
                    <a:lnTo>
                      <a:pt x="37" y="39"/>
                    </a:lnTo>
                    <a:lnTo>
                      <a:pt x="36" y="39"/>
                    </a:lnTo>
                    <a:lnTo>
                      <a:pt x="35" y="38"/>
                    </a:lnTo>
                    <a:lnTo>
                      <a:pt x="34" y="37"/>
                    </a:lnTo>
                    <a:lnTo>
                      <a:pt x="32" y="37"/>
                    </a:lnTo>
                    <a:lnTo>
                      <a:pt x="31" y="38"/>
                    </a:lnTo>
                    <a:lnTo>
                      <a:pt x="24" y="40"/>
                    </a:lnTo>
                    <a:lnTo>
                      <a:pt x="23" y="40"/>
                    </a:lnTo>
                    <a:lnTo>
                      <a:pt x="20" y="40"/>
                    </a:lnTo>
                    <a:lnTo>
                      <a:pt x="21" y="39"/>
                    </a:lnTo>
                    <a:lnTo>
                      <a:pt x="23" y="39"/>
                    </a:lnTo>
                    <a:lnTo>
                      <a:pt x="23" y="38"/>
                    </a:lnTo>
                    <a:lnTo>
                      <a:pt x="23" y="37"/>
                    </a:lnTo>
                    <a:lnTo>
                      <a:pt x="22" y="36"/>
                    </a:lnTo>
                    <a:lnTo>
                      <a:pt x="21" y="36"/>
                    </a:lnTo>
                    <a:lnTo>
                      <a:pt x="23" y="35"/>
                    </a:lnTo>
                    <a:lnTo>
                      <a:pt x="23" y="34"/>
                    </a:lnTo>
                    <a:lnTo>
                      <a:pt x="23" y="33"/>
                    </a:lnTo>
                    <a:lnTo>
                      <a:pt x="23" y="32"/>
                    </a:lnTo>
                    <a:lnTo>
                      <a:pt x="22" y="31"/>
                    </a:lnTo>
                    <a:lnTo>
                      <a:pt x="21" y="31"/>
                    </a:lnTo>
                    <a:lnTo>
                      <a:pt x="20" y="31"/>
                    </a:lnTo>
                    <a:lnTo>
                      <a:pt x="20" y="32"/>
                    </a:lnTo>
                    <a:lnTo>
                      <a:pt x="21" y="33"/>
                    </a:lnTo>
                    <a:lnTo>
                      <a:pt x="21" y="34"/>
                    </a:lnTo>
                    <a:lnTo>
                      <a:pt x="22" y="35"/>
                    </a:lnTo>
                    <a:lnTo>
                      <a:pt x="21" y="36"/>
                    </a:lnTo>
                    <a:lnTo>
                      <a:pt x="20" y="35"/>
                    </a:lnTo>
                    <a:lnTo>
                      <a:pt x="19" y="35"/>
                    </a:lnTo>
                    <a:lnTo>
                      <a:pt x="19" y="36"/>
                    </a:lnTo>
                    <a:lnTo>
                      <a:pt x="18" y="36"/>
                    </a:lnTo>
                    <a:lnTo>
                      <a:pt x="18" y="37"/>
                    </a:lnTo>
                    <a:lnTo>
                      <a:pt x="18" y="38"/>
                    </a:lnTo>
                    <a:lnTo>
                      <a:pt x="17" y="39"/>
                    </a:lnTo>
                    <a:lnTo>
                      <a:pt x="18" y="39"/>
                    </a:lnTo>
                    <a:lnTo>
                      <a:pt x="19" y="39"/>
                    </a:lnTo>
                    <a:lnTo>
                      <a:pt x="19" y="38"/>
                    </a:lnTo>
                    <a:lnTo>
                      <a:pt x="20" y="37"/>
                    </a:lnTo>
                    <a:lnTo>
                      <a:pt x="21" y="38"/>
                    </a:lnTo>
                    <a:lnTo>
                      <a:pt x="20" y="39"/>
                    </a:lnTo>
                    <a:lnTo>
                      <a:pt x="21" y="39"/>
                    </a:lnTo>
                    <a:lnTo>
                      <a:pt x="20" y="40"/>
                    </a:lnTo>
                    <a:lnTo>
                      <a:pt x="20" y="41"/>
                    </a:lnTo>
                    <a:lnTo>
                      <a:pt x="22" y="41"/>
                    </a:lnTo>
                    <a:lnTo>
                      <a:pt x="23" y="41"/>
                    </a:lnTo>
                    <a:lnTo>
                      <a:pt x="24" y="41"/>
                    </a:lnTo>
                    <a:lnTo>
                      <a:pt x="24" y="40"/>
                    </a:lnTo>
                    <a:lnTo>
                      <a:pt x="31" y="3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6" name="Freeform 129"/>
              <p:cNvSpPr>
                <a:spLocks/>
              </p:cNvSpPr>
              <p:nvPr/>
            </p:nvSpPr>
            <p:spPr bwMode="auto">
              <a:xfrm>
                <a:off x="289" y="425"/>
                <a:ext cx="4" cy="4"/>
              </a:xfrm>
              <a:custGeom>
                <a:avLst/>
                <a:gdLst>
                  <a:gd name="T0" fmla="*/ 0 w 4"/>
                  <a:gd name="T1" fmla="*/ 0 h 4"/>
                  <a:gd name="T2" fmla="*/ 1 w 4"/>
                  <a:gd name="T3" fmla="*/ 2 h 4"/>
                  <a:gd name="T4" fmla="*/ 2 w 4"/>
                  <a:gd name="T5" fmla="*/ 2 h 4"/>
                  <a:gd name="T6" fmla="*/ 2 w 4"/>
                  <a:gd name="T7" fmla="*/ 2 h 4"/>
                  <a:gd name="T8" fmla="*/ 2 w 4"/>
                  <a:gd name="T9" fmla="*/ 2 h 4"/>
                  <a:gd name="T10" fmla="*/ 3 w 4"/>
                  <a:gd name="T11" fmla="*/ 2 h 4"/>
                  <a:gd name="T12" fmla="*/ 2 w 4"/>
                  <a:gd name="T13" fmla="*/ 3 h 4"/>
                  <a:gd name="T14" fmla="*/ 2 w 4"/>
                  <a:gd name="T15" fmla="*/ 3 h 4"/>
                  <a:gd name="T16" fmla="*/ 1 w 4"/>
                  <a:gd name="T17" fmla="*/ 3 h 4"/>
                  <a:gd name="T18" fmla="*/ 1 w 4"/>
                  <a:gd name="T19" fmla="*/ 2 h 4"/>
                  <a:gd name="T20" fmla="*/ 0 w 4"/>
                  <a:gd name="T21" fmla="*/ 2 h 4"/>
                  <a:gd name="T22" fmla="*/ 0 w 4"/>
                  <a:gd name="T23" fmla="*/ 2 h 4"/>
                  <a:gd name="T24" fmla="*/ 0 w 4"/>
                  <a:gd name="T25" fmla="*/ 1 h 4"/>
                  <a:gd name="T26" fmla="*/ 0 w 4"/>
                  <a:gd name="T27" fmla="*/ 0 h 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
                  <a:gd name="T43" fmla="*/ 0 h 4"/>
                  <a:gd name="T44" fmla="*/ 4 w 4"/>
                  <a:gd name="T45" fmla="*/ 4 h 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 h="4">
                    <a:moveTo>
                      <a:pt x="0" y="0"/>
                    </a:moveTo>
                    <a:lnTo>
                      <a:pt x="1" y="2"/>
                    </a:lnTo>
                    <a:lnTo>
                      <a:pt x="2" y="2"/>
                    </a:lnTo>
                    <a:lnTo>
                      <a:pt x="3" y="2"/>
                    </a:lnTo>
                    <a:lnTo>
                      <a:pt x="2" y="3"/>
                    </a:lnTo>
                    <a:lnTo>
                      <a:pt x="1" y="3"/>
                    </a:lnTo>
                    <a:lnTo>
                      <a:pt x="1" y="2"/>
                    </a:lnTo>
                    <a:lnTo>
                      <a:pt x="0" y="2"/>
                    </a:lnTo>
                    <a:lnTo>
                      <a:pt x="0" y="1"/>
                    </a:lnTo>
                    <a:lnTo>
                      <a:pt x="0"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7" name="Freeform 130"/>
              <p:cNvSpPr>
                <a:spLocks/>
              </p:cNvSpPr>
              <p:nvPr/>
            </p:nvSpPr>
            <p:spPr bwMode="auto">
              <a:xfrm>
                <a:off x="291" y="429"/>
                <a:ext cx="2" cy="1"/>
              </a:xfrm>
              <a:custGeom>
                <a:avLst/>
                <a:gdLst>
                  <a:gd name="T0" fmla="*/ 1 w 2"/>
                  <a:gd name="T1" fmla="*/ 0 h 1"/>
                  <a:gd name="T2" fmla="*/ 1 w 2"/>
                  <a:gd name="T3" fmla="*/ 0 h 1"/>
                  <a:gd name="T4" fmla="*/ 0 w 2"/>
                  <a:gd name="T5" fmla="*/ 0 h 1"/>
                  <a:gd name="T6" fmla="*/ 0 w 2"/>
                  <a:gd name="T7" fmla="*/ 0 h 1"/>
                  <a:gd name="T8" fmla="*/ 0 w 2"/>
                  <a:gd name="T9" fmla="*/ 0 h 1"/>
                  <a:gd name="T10" fmla="*/ 0 w 2"/>
                  <a:gd name="T11" fmla="*/ 0 h 1"/>
                  <a:gd name="T12" fmla="*/ 1 w 2"/>
                  <a:gd name="T13" fmla="*/ 0 h 1"/>
                  <a:gd name="T14" fmla="*/ 0 w 2"/>
                  <a:gd name="T15" fmla="*/ 0 h 1"/>
                  <a:gd name="T16" fmla="*/ 1 w 2"/>
                  <a:gd name="T17" fmla="*/ 0 h 1"/>
                  <a:gd name="T18" fmla="*/ 1 w 2"/>
                  <a:gd name="T19" fmla="*/ 0 h 1"/>
                  <a:gd name="T20" fmla="*/ 1 w 2"/>
                  <a:gd name="T21" fmla="*/ 0 h 1"/>
                  <a:gd name="T22" fmla="*/ 1 w 2"/>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
                  <a:gd name="T37" fmla="*/ 0 h 1"/>
                  <a:gd name="T38" fmla="*/ 2 w 2"/>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 h="1">
                    <a:moveTo>
                      <a:pt x="1" y="0"/>
                    </a:moveTo>
                    <a:lnTo>
                      <a:pt x="1" y="0"/>
                    </a:lnTo>
                    <a:lnTo>
                      <a:pt x="0" y="0"/>
                    </a:lnTo>
                    <a:lnTo>
                      <a:pt x="1" y="0"/>
                    </a:lnTo>
                    <a:lnTo>
                      <a:pt x="0" y="0"/>
                    </a:lnTo>
                    <a:lnTo>
                      <a:pt x="1" y="0"/>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58" name="Freeform 131"/>
              <p:cNvSpPr>
                <a:spLocks/>
              </p:cNvSpPr>
              <p:nvPr/>
            </p:nvSpPr>
            <p:spPr bwMode="auto">
              <a:xfrm>
                <a:off x="291" y="409"/>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59" name="Freeform 132"/>
              <p:cNvSpPr>
                <a:spLocks/>
              </p:cNvSpPr>
              <p:nvPr/>
            </p:nvSpPr>
            <p:spPr bwMode="auto">
              <a:xfrm>
                <a:off x="322" y="436"/>
                <a:ext cx="50" cy="60"/>
              </a:xfrm>
              <a:custGeom>
                <a:avLst/>
                <a:gdLst>
                  <a:gd name="T0" fmla="*/ 36 w 50"/>
                  <a:gd name="T1" fmla="*/ 2 h 60"/>
                  <a:gd name="T2" fmla="*/ 38 w 50"/>
                  <a:gd name="T3" fmla="*/ 4 h 60"/>
                  <a:gd name="T4" fmla="*/ 41 w 50"/>
                  <a:gd name="T5" fmla="*/ 7 h 60"/>
                  <a:gd name="T6" fmla="*/ 44 w 50"/>
                  <a:gd name="T7" fmla="*/ 9 h 60"/>
                  <a:gd name="T8" fmla="*/ 45 w 50"/>
                  <a:gd name="T9" fmla="*/ 11 h 60"/>
                  <a:gd name="T10" fmla="*/ 47 w 50"/>
                  <a:gd name="T11" fmla="*/ 9 h 60"/>
                  <a:gd name="T12" fmla="*/ 48 w 50"/>
                  <a:gd name="T13" fmla="*/ 8 h 60"/>
                  <a:gd name="T14" fmla="*/ 48 w 50"/>
                  <a:gd name="T15" fmla="*/ 12 h 60"/>
                  <a:gd name="T16" fmla="*/ 48 w 50"/>
                  <a:gd name="T17" fmla="*/ 16 h 60"/>
                  <a:gd name="T18" fmla="*/ 48 w 50"/>
                  <a:gd name="T19" fmla="*/ 20 h 60"/>
                  <a:gd name="T20" fmla="*/ 47 w 50"/>
                  <a:gd name="T21" fmla="*/ 31 h 60"/>
                  <a:gd name="T22" fmla="*/ 39 w 50"/>
                  <a:gd name="T23" fmla="*/ 45 h 60"/>
                  <a:gd name="T24" fmla="*/ 28 w 50"/>
                  <a:gd name="T25" fmla="*/ 57 h 60"/>
                  <a:gd name="T26" fmla="*/ 25 w 50"/>
                  <a:gd name="T27" fmla="*/ 58 h 60"/>
                  <a:gd name="T28" fmla="*/ 25 w 50"/>
                  <a:gd name="T29" fmla="*/ 53 h 60"/>
                  <a:gd name="T30" fmla="*/ 26 w 50"/>
                  <a:gd name="T31" fmla="*/ 51 h 60"/>
                  <a:gd name="T32" fmla="*/ 26 w 50"/>
                  <a:gd name="T33" fmla="*/ 48 h 60"/>
                  <a:gd name="T34" fmla="*/ 28 w 50"/>
                  <a:gd name="T35" fmla="*/ 44 h 60"/>
                  <a:gd name="T36" fmla="*/ 27 w 50"/>
                  <a:gd name="T37" fmla="*/ 41 h 60"/>
                  <a:gd name="T38" fmla="*/ 26 w 50"/>
                  <a:gd name="T39" fmla="*/ 38 h 60"/>
                  <a:gd name="T40" fmla="*/ 25 w 50"/>
                  <a:gd name="T41" fmla="*/ 35 h 60"/>
                  <a:gd name="T42" fmla="*/ 22 w 50"/>
                  <a:gd name="T43" fmla="*/ 34 h 60"/>
                  <a:gd name="T44" fmla="*/ 21 w 50"/>
                  <a:gd name="T45" fmla="*/ 34 h 60"/>
                  <a:gd name="T46" fmla="*/ 20 w 50"/>
                  <a:gd name="T47" fmla="*/ 36 h 60"/>
                  <a:gd name="T48" fmla="*/ 18 w 50"/>
                  <a:gd name="T49" fmla="*/ 36 h 60"/>
                  <a:gd name="T50" fmla="*/ 15 w 50"/>
                  <a:gd name="T51" fmla="*/ 37 h 60"/>
                  <a:gd name="T52" fmla="*/ 13 w 50"/>
                  <a:gd name="T53" fmla="*/ 38 h 60"/>
                  <a:gd name="T54" fmla="*/ 9 w 50"/>
                  <a:gd name="T55" fmla="*/ 38 h 60"/>
                  <a:gd name="T56" fmla="*/ 7 w 50"/>
                  <a:gd name="T57" fmla="*/ 37 h 60"/>
                  <a:gd name="T58" fmla="*/ 5 w 50"/>
                  <a:gd name="T59" fmla="*/ 36 h 60"/>
                  <a:gd name="T60" fmla="*/ 3 w 50"/>
                  <a:gd name="T61" fmla="*/ 34 h 60"/>
                  <a:gd name="T62" fmla="*/ 1 w 50"/>
                  <a:gd name="T63" fmla="*/ 31 h 60"/>
                  <a:gd name="T64" fmla="*/ 1 w 50"/>
                  <a:gd name="T65" fmla="*/ 28 h 60"/>
                  <a:gd name="T66" fmla="*/ 0 w 50"/>
                  <a:gd name="T67" fmla="*/ 24 h 60"/>
                  <a:gd name="T68" fmla="*/ 1 w 50"/>
                  <a:gd name="T69" fmla="*/ 21 h 60"/>
                  <a:gd name="T70" fmla="*/ 1 w 50"/>
                  <a:gd name="T71" fmla="*/ 19 h 60"/>
                  <a:gd name="T72" fmla="*/ 3 w 50"/>
                  <a:gd name="T73" fmla="*/ 16 h 60"/>
                  <a:gd name="T74" fmla="*/ 5 w 50"/>
                  <a:gd name="T75" fmla="*/ 14 h 60"/>
                  <a:gd name="T76" fmla="*/ 6 w 50"/>
                  <a:gd name="T77" fmla="*/ 11 h 60"/>
                  <a:gd name="T78" fmla="*/ 7 w 50"/>
                  <a:gd name="T79" fmla="*/ 9 h 60"/>
                  <a:gd name="T80" fmla="*/ 9 w 50"/>
                  <a:gd name="T81" fmla="*/ 7 h 60"/>
                  <a:gd name="T82" fmla="*/ 12 w 50"/>
                  <a:gd name="T83" fmla="*/ 7 h 60"/>
                  <a:gd name="T84" fmla="*/ 14 w 50"/>
                  <a:gd name="T85" fmla="*/ 5 h 60"/>
                  <a:gd name="T86" fmla="*/ 17 w 50"/>
                  <a:gd name="T87" fmla="*/ 4 h 60"/>
                  <a:gd name="T88" fmla="*/ 19 w 50"/>
                  <a:gd name="T89" fmla="*/ 3 h 60"/>
                  <a:gd name="T90" fmla="*/ 20 w 50"/>
                  <a:gd name="T91" fmla="*/ 4 h 60"/>
                  <a:gd name="T92" fmla="*/ 23 w 50"/>
                  <a:gd name="T93" fmla="*/ 5 h 60"/>
                  <a:gd name="T94" fmla="*/ 25 w 50"/>
                  <a:gd name="T95" fmla="*/ 6 h 60"/>
                  <a:gd name="T96" fmla="*/ 28 w 50"/>
                  <a:gd name="T97" fmla="*/ 4 h 60"/>
                  <a:gd name="T98" fmla="*/ 29 w 50"/>
                  <a:gd name="T99" fmla="*/ 2 h 60"/>
                  <a:gd name="T100" fmla="*/ 31 w 50"/>
                  <a:gd name="T101" fmla="*/ 2 h 60"/>
                  <a:gd name="T102" fmla="*/ 33 w 50"/>
                  <a:gd name="T103" fmla="*/ 1 h 60"/>
                  <a:gd name="T104" fmla="*/ 35 w 50"/>
                  <a:gd name="T105" fmla="*/ 1 h 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60"/>
                  <a:gd name="T161" fmla="*/ 50 w 50"/>
                  <a:gd name="T162" fmla="*/ 60 h 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60">
                    <a:moveTo>
                      <a:pt x="35" y="1"/>
                    </a:moveTo>
                    <a:lnTo>
                      <a:pt x="36" y="1"/>
                    </a:lnTo>
                    <a:lnTo>
                      <a:pt x="36" y="2"/>
                    </a:lnTo>
                    <a:lnTo>
                      <a:pt x="37" y="3"/>
                    </a:lnTo>
                    <a:lnTo>
                      <a:pt x="38" y="4"/>
                    </a:lnTo>
                    <a:lnTo>
                      <a:pt x="39" y="4"/>
                    </a:lnTo>
                    <a:lnTo>
                      <a:pt x="40" y="5"/>
                    </a:lnTo>
                    <a:lnTo>
                      <a:pt x="41" y="7"/>
                    </a:lnTo>
                    <a:lnTo>
                      <a:pt x="42" y="7"/>
                    </a:lnTo>
                    <a:lnTo>
                      <a:pt x="43" y="8"/>
                    </a:lnTo>
                    <a:lnTo>
                      <a:pt x="44" y="9"/>
                    </a:lnTo>
                    <a:lnTo>
                      <a:pt x="44" y="10"/>
                    </a:lnTo>
                    <a:lnTo>
                      <a:pt x="45" y="11"/>
                    </a:lnTo>
                    <a:lnTo>
                      <a:pt x="46" y="11"/>
                    </a:lnTo>
                    <a:lnTo>
                      <a:pt x="46" y="10"/>
                    </a:lnTo>
                    <a:lnTo>
                      <a:pt x="47" y="9"/>
                    </a:lnTo>
                    <a:lnTo>
                      <a:pt x="47" y="8"/>
                    </a:lnTo>
                    <a:lnTo>
                      <a:pt x="48" y="8"/>
                    </a:lnTo>
                    <a:lnTo>
                      <a:pt x="48" y="10"/>
                    </a:lnTo>
                    <a:lnTo>
                      <a:pt x="48" y="11"/>
                    </a:lnTo>
                    <a:lnTo>
                      <a:pt x="48" y="12"/>
                    </a:lnTo>
                    <a:lnTo>
                      <a:pt x="48" y="13"/>
                    </a:lnTo>
                    <a:lnTo>
                      <a:pt x="48" y="15"/>
                    </a:lnTo>
                    <a:lnTo>
                      <a:pt x="48" y="16"/>
                    </a:lnTo>
                    <a:lnTo>
                      <a:pt x="48" y="18"/>
                    </a:lnTo>
                    <a:lnTo>
                      <a:pt x="48" y="19"/>
                    </a:lnTo>
                    <a:lnTo>
                      <a:pt x="48" y="20"/>
                    </a:lnTo>
                    <a:lnTo>
                      <a:pt x="49" y="22"/>
                    </a:lnTo>
                    <a:lnTo>
                      <a:pt x="48" y="26"/>
                    </a:lnTo>
                    <a:lnTo>
                      <a:pt x="47" y="31"/>
                    </a:lnTo>
                    <a:lnTo>
                      <a:pt x="44" y="36"/>
                    </a:lnTo>
                    <a:lnTo>
                      <a:pt x="42" y="41"/>
                    </a:lnTo>
                    <a:lnTo>
                      <a:pt x="39" y="45"/>
                    </a:lnTo>
                    <a:lnTo>
                      <a:pt x="35" y="49"/>
                    </a:lnTo>
                    <a:lnTo>
                      <a:pt x="32" y="53"/>
                    </a:lnTo>
                    <a:lnTo>
                      <a:pt x="28" y="57"/>
                    </a:lnTo>
                    <a:lnTo>
                      <a:pt x="25" y="59"/>
                    </a:lnTo>
                    <a:lnTo>
                      <a:pt x="25" y="58"/>
                    </a:lnTo>
                    <a:lnTo>
                      <a:pt x="25" y="56"/>
                    </a:lnTo>
                    <a:lnTo>
                      <a:pt x="25" y="54"/>
                    </a:lnTo>
                    <a:lnTo>
                      <a:pt x="25" y="53"/>
                    </a:lnTo>
                    <a:lnTo>
                      <a:pt x="25" y="52"/>
                    </a:lnTo>
                    <a:lnTo>
                      <a:pt x="26" y="52"/>
                    </a:lnTo>
                    <a:lnTo>
                      <a:pt x="26" y="51"/>
                    </a:lnTo>
                    <a:lnTo>
                      <a:pt x="25" y="50"/>
                    </a:lnTo>
                    <a:lnTo>
                      <a:pt x="25" y="49"/>
                    </a:lnTo>
                    <a:lnTo>
                      <a:pt x="26" y="48"/>
                    </a:lnTo>
                    <a:lnTo>
                      <a:pt x="27" y="46"/>
                    </a:lnTo>
                    <a:lnTo>
                      <a:pt x="27" y="45"/>
                    </a:lnTo>
                    <a:lnTo>
                      <a:pt x="28" y="44"/>
                    </a:lnTo>
                    <a:lnTo>
                      <a:pt x="28" y="43"/>
                    </a:lnTo>
                    <a:lnTo>
                      <a:pt x="27" y="42"/>
                    </a:lnTo>
                    <a:lnTo>
                      <a:pt x="27" y="41"/>
                    </a:lnTo>
                    <a:lnTo>
                      <a:pt x="27" y="40"/>
                    </a:lnTo>
                    <a:lnTo>
                      <a:pt x="26" y="39"/>
                    </a:lnTo>
                    <a:lnTo>
                      <a:pt x="26" y="38"/>
                    </a:lnTo>
                    <a:lnTo>
                      <a:pt x="26" y="37"/>
                    </a:lnTo>
                    <a:lnTo>
                      <a:pt x="25" y="37"/>
                    </a:lnTo>
                    <a:lnTo>
                      <a:pt x="25" y="35"/>
                    </a:lnTo>
                    <a:lnTo>
                      <a:pt x="24" y="35"/>
                    </a:lnTo>
                    <a:lnTo>
                      <a:pt x="23" y="35"/>
                    </a:lnTo>
                    <a:lnTo>
                      <a:pt x="22" y="34"/>
                    </a:lnTo>
                    <a:lnTo>
                      <a:pt x="21" y="34"/>
                    </a:lnTo>
                    <a:lnTo>
                      <a:pt x="20" y="35"/>
                    </a:lnTo>
                    <a:lnTo>
                      <a:pt x="20" y="36"/>
                    </a:lnTo>
                    <a:lnTo>
                      <a:pt x="19" y="36"/>
                    </a:lnTo>
                    <a:lnTo>
                      <a:pt x="18" y="36"/>
                    </a:lnTo>
                    <a:lnTo>
                      <a:pt x="17" y="36"/>
                    </a:lnTo>
                    <a:lnTo>
                      <a:pt x="16" y="37"/>
                    </a:lnTo>
                    <a:lnTo>
                      <a:pt x="15" y="37"/>
                    </a:lnTo>
                    <a:lnTo>
                      <a:pt x="14" y="37"/>
                    </a:lnTo>
                    <a:lnTo>
                      <a:pt x="14" y="38"/>
                    </a:lnTo>
                    <a:lnTo>
                      <a:pt x="13" y="38"/>
                    </a:lnTo>
                    <a:lnTo>
                      <a:pt x="10" y="38"/>
                    </a:lnTo>
                    <a:lnTo>
                      <a:pt x="10" y="39"/>
                    </a:lnTo>
                    <a:lnTo>
                      <a:pt x="9" y="38"/>
                    </a:lnTo>
                    <a:lnTo>
                      <a:pt x="8" y="38"/>
                    </a:lnTo>
                    <a:lnTo>
                      <a:pt x="7" y="38"/>
                    </a:lnTo>
                    <a:lnTo>
                      <a:pt x="7" y="37"/>
                    </a:lnTo>
                    <a:lnTo>
                      <a:pt x="6" y="36"/>
                    </a:lnTo>
                    <a:lnTo>
                      <a:pt x="5" y="36"/>
                    </a:lnTo>
                    <a:lnTo>
                      <a:pt x="4" y="35"/>
                    </a:lnTo>
                    <a:lnTo>
                      <a:pt x="3" y="34"/>
                    </a:lnTo>
                    <a:lnTo>
                      <a:pt x="2" y="33"/>
                    </a:lnTo>
                    <a:lnTo>
                      <a:pt x="1" y="31"/>
                    </a:lnTo>
                    <a:lnTo>
                      <a:pt x="1" y="30"/>
                    </a:lnTo>
                    <a:lnTo>
                      <a:pt x="1" y="28"/>
                    </a:lnTo>
                    <a:lnTo>
                      <a:pt x="1" y="26"/>
                    </a:lnTo>
                    <a:lnTo>
                      <a:pt x="0" y="25"/>
                    </a:lnTo>
                    <a:lnTo>
                      <a:pt x="0" y="24"/>
                    </a:lnTo>
                    <a:lnTo>
                      <a:pt x="0" y="23"/>
                    </a:lnTo>
                    <a:lnTo>
                      <a:pt x="1" y="21"/>
                    </a:lnTo>
                    <a:lnTo>
                      <a:pt x="1" y="20"/>
                    </a:lnTo>
                    <a:lnTo>
                      <a:pt x="1" y="19"/>
                    </a:lnTo>
                    <a:lnTo>
                      <a:pt x="1" y="18"/>
                    </a:lnTo>
                    <a:lnTo>
                      <a:pt x="2" y="17"/>
                    </a:lnTo>
                    <a:lnTo>
                      <a:pt x="3" y="16"/>
                    </a:lnTo>
                    <a:lnTo>
                      <a:pt x="4" y="15"/>
                    </a:lnTo>
                    <a:lnTo>
                      <a:pt x="5" y="14"/>
                    </a:lnTo>
                    <a:lnTo>
                      <a:pt x="6" y="13"/>
                    </a:lnTo>
                    <a:lnTo>
                      <a:pt x="6" y="12"/>
                    </a:lnTo>
                    <a:lnTo>
                      <a:pt x="6" y="11"/>
                    </a:lnTo>
                    <a:lnTo>
                      <a:pt x="6" y="10"/>
                    </a:lnTo>
                    <a:lnTo>
                      <a:pt x="7" y="10"/>
                    </a:lnTo>
                    <a:lnTo>
                      <a:pt x="7" y="9"/>
                    </a:lnTo>
                    <a:lnTo>
                      <a:pt x="7" y="8"/>
                    </a:lnTo>
                    <a:lnTo>
                      <a:pt x="8" y="7"/>
                    </a:lnTo>
                    <a:lnTo>
                      <a:pt x="9" y="7"/>
                    </a:lnTo>
                    <a:lnTo>
                      <a:pt x="10" y="8"/>
                    </a:lnTo>
                    <a:lnTo>
                      <a:pt x="12" y="7"/>
                    </a:lnTo>
                    <a:lnTo>
                      <a:pt x="12" y="6"/>
                    </a:lnTo>
                    <a:lnTo>
                      <a:pt x="13" y="6"/>
                    </a:lnTo>
                    <a:lnTo>
                      <a:pt x="14" y="5"/>
                    </a:lnTo>
                    <a:lnTo>
                      <a:pt x="16" y="4"/>
                    </a:lnTo>
                    <a:lnTo>
                      <a:pt x="17" y="4"/>
                    </a:lnTo>
                    <a:lnTo>
                      <a:pt x="18" y="4"/>
                    </a:lnTo>
                    <a:lnTo>
                      <a:pt x="19" y="3"/>
                    </a:lnTo>
                    <a:lnTo>
                      <a:pt x="20" y="3"/>
                    </a:lnTo>
                    <a:lnTo>
                      <a:pt x="20" y="4"/>
                    </a:lnTo>
                    <a:lnTo>
                      <a:pt x="21" y="5"/>
                    </a:lnTo>
                    <a:lnTo>
                      <a:pt x="22" y="5"/>
                    </a:lnTo>
                    <a:lnTo>
                      <a:pt x="23" y="5"/>
                    </a:lnTo>
                    <a:lnTo>
                      <a:pt x="24" y="5"/>
                    </a:lnTo>
                    <a:lnTo>
                      <a:pt x="25" y="6"/>
                    </a:lnTo>
                    <a:lnTo>
                      <a:pt x="27" y="6"/>
                    </a:lnTo>
                    <a:lnTo>
                      <a:pt x="28" y="5"/>
                    </a:lnTo>
                    <a:lnTo>
                      <a:pt x="28" y="4"/>
                    </a:lnTo>
                    <a:lnTo>
                      <a:pt x="28" y="3"/>
                    </a:lnTo>
                    <a:lnTo>
                      <a:pt x="29" y="2"/>
                    </a:lnTo>
                    <a:lnTo>
                      <a:pt x="30" y="2"/>
                    </a:lnTo>
                    <a:lnTo>
                      <a:pt x="31" y="2"/>
                    </a:lnTo>
                    <a:lnTo>
                      <a:pt x="32" y="2"/>
                    </a:lnTo>
                    <a:lnTo>
                      <a:pt x="33" y="1"/>
                    </a:lnTo>
                    <a:lnTo>
                      <a:pt x="34" y="0"/>
                    </a:lnTo>
                    <a:lnTo>
                      <a:pt x="35"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0" name="Freeform 133"/>
              <p:cNvSpPr>
                <a:spLocks/>
              </p:cNvSpPr>
              <p:nvPr/>
            </p:nvSpPr>
            <p:spPr bwMode="auto">
              <a:xfrm>
                <a:off x="324" y="419"/>
                <a:ext cx="7" cy="11"/>
              </a:xfrm>
              <a:custGeom>
                <a:avLst/>
                <a:gdLst>
                  <a:gd name="T0" fmla="*/ 6 w 7"/>
                  <a:gd name="T1" fmla="*/ 8 h 11"/>
                  <a:gd name="T2" fmla="*/ 5 w 7"/>
                  <a:gd name="T3" fmla="*/ 9 h 11"/>
                  <a:gd name="T4" fmla="*/ 5 w 7"/>
                  <a:gd name="T5" fmla="*/ 9 h 11"/>
                  <a:gd name="T6" fmla="*/ 4 w 7"/>
                  <a:gd name="T7" fmla="*/ 9 h 11"/>
                  <a:gd name="T8" fmla="*/ 4 w 7"/>
                  <a:gd name="T9" fmla="*/ 9 h 11"/>
                  <a:gd name="T10" fmla="*/ 3 w 7"/>
                  <a:gd name="T11" fmla="*/ 10 h 11"/>
                  <a:gd name="T12" fmla="*/ 3 w 7"/>
                  <a:gd name="T13" fmla="*/ 10 h 11"/>
                  <a:gd name="T14" fmla="*/ 2 w 7"/>
                  <a:gd name="T15" fmla="*/ 10 h 11"/>
                  <a:gd name="T16" fmla="*/ 2 w 7"/>
                  <a:gd name="T17" fmla="*/ 10 h 11"/>
                  <a:gd name="T18" fmla="*/ 3 w 7"/>
                  <a:gd name="T19" fmla="*/ 9 h 11"/>
                  <a:gd name="T20" fmla="*/ 3 w 7"/>
                  <a:gd name="T21" fmla="*/ 9 h 11"/>
                  <a:gd name="T22" fmla="*/ 3 w 7"/>
                  <a:gd name="T23" fmla="*/ 9 h 11"/>
                  <a:gd name="T24" fmla="*/ 2 w 7"/>
                  <a:gd name="T25" fmla="*/ 8 h 11"/>
                  <a:gd name="T26" fmla="*/ 2 w 7"/>
                  <a:gd name="T27" fmla="*/ 8 h 11"/>
                  <a:gd name="T28" fmla="*/ 2 w 7"/>
                  <a:gd name="T29" fmla="*/ 7 h 11"/>
                  <a:gd name="T30" fmla="*/ 2 w 7"/>
                  <a:gd name="T31" fmla="*/ 7 h 11"/>
                  <a:gd name="T32" fmla="*/ 2 w 7"/>
                  <a:gd name="T33" fmla="*/ 7 h 11"/>
                  <a:gd name="T34" fmla="*/ 2 w 7"/>
                  <a:gd name="T35" fmla="*/ 7 h 11"/>
                  <a:gd name="T36" fmla="*/ 3 w 7"/>
                  <a:gd name="T37" fmla="*/ 6 h 11"/>
                  <a:gd name="T38" fmla="*/ 3 w 7"/>
                  <a:gd name="T39" fmla="*/ 5 h 11"/>
                  <a:gd name="T40" fmla="*/ 2 w 7"/>
                  <a:gd name="T41" fmla="*/ 5 h 11"/>
                  <a:gd name="T42" fmla="*/ 2 w 7"/>
                  <a:gd name="T43" fmla="*/ 5 h 11"/>
                  <a:gd name="T44" fmla="*/ 1 w 7"/>
                  <a:gd name="T45" fmla="*/ 5 h 11"/>
                  <a:gd name="T46" fmla="*/ 1 w 7"/>
                  <a:gd name="T47" fmla="*/ 4 h 11"/>
                  <a:gd name="T48" fmla="*/ 0 w 7"/>
                  <a:gd name="T49" fmla="*/ 4 h 11"/>
                  <a:gd name="T50" fmla="*/ 1 w 7"/>
                  <a:gd name="T51" fmla="*/ 3 h 11"/>
                  <a:gd name="T52" fmla="*/ 0 w 7"/>
                  <a:gd name="T53" fmla="*/ 3 h 11"/>
                  <a:gd name="T54" fmla="*/ 0 w 7"/>
                  <a:gd name="T55" fmla="*/ 2 h 11"/>
                  <a:gd name="T56" fmla="*/ 0 w 7"/>
                  <a:gd name="T57" fmla="*/ 2 h 11"/>
                  <a:gd name="T58" fmla="*/ 0 w 7"/>
                  <a:gd name="T59" fmla="*/ 2 h 11"/>
                  <a:gd name="T60" fmla="*/ 0 w 7"/>
                  <a:gd name="T61" fmla="*/ 1 h 11"/>
                  <a:gd name="T62" fmla="*/ 0 w 7"/>
                  <a:gd name="T63" fmla="*/ 1 h 11"/>
                  <a:gd name="T64" fmla="*/ 1 w 7"/>
                  <a:gd name="T65" fmla="*/ 1 h 11"/>
                  <a:gd name="T66" fmla="*/ 2 w 7"/>
                  <a:gd name="T67" fmla="*/ 0 h 11"/>
                  <a:gd name="T68" fmla="*/ 1 w 7"/>
                  <a:gd name="T69" fmla="*/ 1 h 11"/>
                  <a:gd name="T70" fmla="*/ 1 w 7"/>
                  <a:gd name="T71" fmla="*/ 1 h 11"/>
                  <a:gd name="T72" fmla="*/ 2 w 7"/>
                  <a:gd name="T73" fmla="*/ 1 h 11"/>
                  <a:gd name="T74" fmla="*/ 3 w 7"/>
                  <a:gd name="T75" fmla="*/ 1 h 11"/>
                  <a:gd name="T76" fmla="*/ 3 w 7"/>
                  <a:gd name="T77" fmla="*/ 1 h 11"/>
                  <a:gd name="T78" fmla="*/ 3 w 7"/>
                  <a:gd name="T79" fmla="*/ 2 h 11"/>
                  <a:gd name="T80" fmla="*/ 3 w 7"/>
                  <a:gd name="T81" fmla="*/ 2 h 11"/>
                  <a:gd name="T82" fmla="*/ 2 w 7"/>
                  <a:gd name="T83" fmla="*/ 3 h 11"/>
                  <a:gd name="T84" fmla="*/ 2 w 7"/>
                  <a:gd name="T85" fmla="*/ 3 h 11"/>
                  <a:gd name="T86" fmla="*/ 3 w 7"/>
                  <a:gd name="T87" fmla="*/ 4 h 11"/>
                  <a:gd name="T88" fmla="*/ 3 w 7"/>
                  <a:gd name="T89" fmla="*/ 4 h 11"/>
                  <a:gd name="T90" fmla="*/ 4 w 7"/>
                  <a:gd name="T91" fmla="*/ 4 h 11"/>
                  <a:gd name="T92" fmla="*/ 4 w 7"/>
                  <a:gd name="T93" fmla="*/ 4 h 11"/>
                  <a:gd name="T94" fmla="*/ 5 w 7"/>
                  <a:gd name="T95" fmla="*/ 4 h 11"/>
                  <a:gd name="T96" fmla="*/ 5 w 7"/>
                  <a:gd name="T97" fmla="*/ 6 h 11"/>
                  <a:gd name="T98" fmla="*/ 6 w 7"/>
                  <a:gd name="T99" fmla="*/ 6 h 11"/>
                  <a:gd name="T100" fmla="*/ 6 w 7"/>
                  <a:gd name="T101" fmla="*/ 6 h 11"/>
                  <a:gd name="T102" fmla="*/ 6 w 7"/>
                  <a:gd name="T103" fmla="*/ 7 h 11"/>
                  <a:gd name="T104" fmla="*/ 6 w 7"/>
                  <a:gd name="T105" fmla="*/ 8 h 11"/>
                  <a:gd name="T106" fmla="*/ 6 w 7"/>
                  <a:gd name="T107" fmla="*/ 8 h 1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
                  <a:gd name="T163" fmla="*/ 0 h 11"/>
                  <a:gd name="T164" fmla="*/ 7 w 7"/>
                  <a:gd name="T165" fmla="*/ 11 h 1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 h="11">
                    <a:moveTo>
                      <a:pt x="6" y="8"/>
                    </a:moveTo>
                    <a:lnTo>
                      <a:pt x="5" y="9"/>
                    </a:lnTo>
                    <a:lnTo>
                      <a:pt x="4" y="9"/>
                    </a:lnTo>
                    <a:lnTo>
                      <a:pt x="3" y="10"/>
                    </a:lnTo>
                    <a:lnTo>
                      <a:pt x="2" y="10"/>
                    </a:lnTo>
                    <a:lnTo>
                      <a:pt x="3" y="9"/>
                    </a:lnTo>
                    <a:lnTo>
                      <a:pt x="2" y="8"/>
                    </a:lnTo>
                    <a:lnTo>
                      <a:pt x="2" y="7"/>
                    </a:lnTo>
                    <a:lnTo>
                      <a:pt x="3" y="6"/>
                    </a:lnTo>
                    <a:lnTo>
                      <a:pt x="3" y="5"/>
                    </a:lnTo>
                    <a:lnTo>
                      <a:pt x="2" y="5"/>
                    </a:lnTo>
                    <a:lnTo>
                      <a:pt x="1" y="5"/>
                    </a:lnTo>
                    <a:lnTo>
                      <a:pt x="1" y="4"/>
                    </a:lnTo>
                    <a:lnTo>
                      <a:pt x="0" y="4"/>
                    </a:lnTo>
                    <a:lnTo>
                      <a:pt x="1" y="3"/>
                    </a:lnTo>
                    <a:lnTo>
                      <a:pt x="0" y="3"/>
                    </a:lnTo>
                    <a:lnTo>
                      <a:pt x="0" y="2"/>
                    </a:lnTo>
                    <a:lnTo>
                      <a:pt x="0" y="1"/>
                    </a:lnTo>
                    <a:lnTo>
                      <a:pt x="1" y="1"/>
                    </a:lnTo>
                    <a:lnTo>
                      <a:pt x="2" y="0"/>
                    </a:lnTo>
                    <a:lnTo>
                      <a:pt x="1" y="1"/>
                    </a:lnTo>
                    <a:lnTo>
                      <a:pt x="2" y="1"/>
                    </a:lnTo>
                    <a:lnTo>
                      <a:pt x="3" y="1"/>
                    </a:lnTo>
                    <a:lnTo>
                      <a:pt x="3" y="2"/>
                    </a:lnTo>
                    <a:lnTo>
                      <a:pt x="2" y="3"/>
                    </a:lnTo>
                    <a:lnTo>
                      <a:pt x="3" y="4"/>
                    </a:lnTo>
                    <a:lnTo>
                      <a:pt x="4" y="4"/>
                    </a:lnTo>
                    <a:lnTo>
                      <a:pt x="5" y="4"/>
                    </a:lnTo>
                    <a:lnTo>
                      <a:pt x="5" y="6"/>
                    </a:lnTo>
                    <a:lnTo>
                      <a:pt x="6" y="6"/>
                    </a:lnTo>
                    <a:lnTo>
                      <a:pt x="6" y="7"/>
                    </a:lnTo>
                    <a:lnTo>
                      <a:pt x="6" y="8"/>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1" name="Freeform 134"/>
              <p:cNvSpPr>
                <a:spLocks/>
              </p:cNvSpPr>
              <p:nvPr/>
            </p:nvSpPr>
            <p:spPr bwMode="auto">
              <a:xfrm>
                <a:off x="323" y="420"/>
                <a:ext cx="2" cy="1"/>
              </a:xfrm>
              <a:custGeom>
                <a:avLst/>
                <a:gdLst>
                  <a:gd name="T0" fmla="*/ 0 w 2"/>
                  <a:gd name="T1" fmla="*/ 0 h 1"/>
                  <a:gd name="T2" fmla="*/ 0 w 2"/>
                  <a:gd name="T3" fmla="*/ 0 h 1"/>
                  <a:gd name="T4" fmla="*/ 0 w 2"/>
                  <a:gd name="T5" fmla="*/ 0 h 1"/>
                  <a:gd name="T6" fmla="*/ 1 w 2"/>
                  <a:gd name="T7" fmla="*/ 0 h 1"/>
                  <a:gd name="T8" fmla="*/ 1 w 2"/>
                  <a:gd name="T9" fmla="*/ 0 h 1"/>
                  <a:gd name="T10" fmla="*/ 0 w 2"/>
                  <a:gd name="T11" fmla="*/ 0 h 1"/>
                  <a:gd name="T12" fmla="*/ 0 w 2"/>
                  <a:gd name="T13" fmla="*/ 0 h 1"/>
                  <a:gd name="T14" fmla="*/ 0 w 2"/>
                  <a:gd name="T15" fmla="*/ 0 h 1"/>
                  <a:gd name="T16" fmla="*/ 0 w 2"/>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
                  <a:gd name="T28" fmla="*/ 0 h 1"/>
                  <a:gd name="T29" fmla="*/ 2 w 2"/>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 h="1">
                    <a:moveTo>
                      <a:pt x="0" y="0"/>
                    </a:moveTo>
                    <a:lnTo>
                      <a:pt x="0" y="0"/>
                    </a:lnTo>
                    <a:lnTo>
                      <a:pt x="1" y="0"/>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2" name="Freeform 135"/>
              <p:cNvSpPr>
                <a:spLocks/>
              </p:cNvSpPr>
              <p:nvPr/>
            </p:nvSpPr>
            <p:spPr bwMode="auto">
              <a:xfrm>
                <a:off x="322" y="421"/>
                <a:ext cx="2" cy="1"/>
              </a:xfrm>
              <a:custGeom>
                <a:avLst/>
                <a:gdLst>
                  <a:gd name="T0" fmla="*/ 1 w 2"/>
                  <a:gd name="T1" fmla="*/ 0 h 1"/>
                  <a:gd name="T2" fmla="*/ 1 w 2"/>
                  <a:gd name="T3" fmla="*/ 0 h 1"/>
                  <a:gd name="T4" fmla="*/ 0 w 2"/>
                  <a:gd name="T5" fmla="*/ 0 h 1"/>
                  <a:gd name="T6" fmla="*/ 1 w 2"/>
                  <a:gd name="T7" fmla="*/ 0 h 1"/>
                  <a:gd name="T8" fmla="*/ 0 60000 65536"/>
                  <a:gd name="T9" fmla="*/ 0 60000 65536"/>
                  <a:gd name="T10" fmla="*/ 0 60000 65536"/>
                  <a:gd name="T11" fmla="*/ 0 60000 65536"/>
                  <a:gd name="T12" fmla="*/ 0 w 2"/>
                  <a:gd name="T13" fmla="*/ 0 h 1"/>
                  <a:gd name="T14" fmla="*/ 2 w 2"/>
                  <a:gd name="T15" fmla="*/ 1 h 1"/>
                </a:gdLst>
                <a:ahLst/>
                <a:cxnLst>
                  <a:cxn ang="T8">
                    <a:pos x="T0" y="T1"/>
                  </a:cxn>
                  <a:cxn ang="T9">
                    <a:pos x="T2" y="T3"/>
                  </a:cxn>
                  <a:cxn ang="T10">
                    <a:pos x="T4" y="T5"/>
                  </a:cxn>
                  <a:cxn ang="T11">
                    <a:pos x="T6" y="T7"/>
                  </a:cxn>
                </a:cxnLst>
                <a:rect l="T12" t="T13" r="T14" b="T15"/>
                <a:pathLst>
                  <a:path w="2" h="1">
                    <a:moveTo>
                      <a:pt x="1" y="0"/>
                    </a:moveTo>
                    <a:lnTo>
                      <a:pt x="1"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3" name="Freeform 136"/>
              <p:cNvSpPr>
                <a:spLocks/>
              </p:cNvSpPr>
              <p:nvPr/>
            </p:nvSpPr>
            <p:spPr bwMode="auto">
              <a:xfrm>
                <a:off x="326" y="422"/>
                <a:ext cx="2" cy="3"/>
              </a:xfrm>
              <a:custGeom>
                <a:avLst/>
                <a:gdLst>
                  <a:gd name="T0" fmla="*/ 0 w 2"/>
                  <a:gd name="T1" fmla="*/ 2 h 3"/>
                  <a:gd name="T2" fmla="*/ 1 w 2"/>
                  <a:gd name="T3" fmla="*/ 2 h 3"/>
                  <a:gd name="T4" fmla="*/ 1 w 2"/>
                  <a:gd name="T5" fmla="*/ 0 h 3"/>
                  <a:gd name="T6" fmla="*/ 0 w 2"/>
                  <a:gd name="T7" fmla="*/ 0 h 3"/>
                  <a:gd name="T8" fmla="*/ 0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0" y="2"/>
                    </a:moveTo>
                    <a:lnTo>
                      <a:pt x="1" y="2"/>
                    </a:lnTo>
                    <a:lnTo>
                      <a:pt x="1" y="0"/>
                    </a:lnTo>
                    <a:lnTo>
                      <a:pt x="0" y="0"/>
                    </a:lnTo>
                    <a:lnTo>
                      <a:pt x="0" y="2"/>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4" name="Freeform 137"/>
              <p:cNvSpPr>
                <a:spLocks/>
              </p:cNvSpPr>
              <p:nvPr/>
            </p:nvSpPr>
            <p:spPr bwMode="auto">
              <a:xfrm>
                <a:off x="340" y="434"/>
                <a:ext cx="2" cy="2"/>
              </a:xfrm>
              <a:custGeom>
                <a:avLst/>
                <a:gdLst>
                  <a:gd name="T0" fmla="*/ 1 w 2"/>
                  <a:gd name="T1" fmla="*/ 1 h 2"/>
                  <a:gd name="T2" fmla="*/ 0 w 2"/>
                  <a:gd name="T3" fmla="*/ 1 h 2"/>
                  <a:gd name="T4" fmla="*/ 0 w 2"/>
                  <a:gd name="T5" fmla="*/ 0 h 2"/>
                  <a:gd name="T6" fmla="*/ 0 w 2"/>
                  <a:gd name="T7" fmla="*/ 0 h 2"/>
                  <a:gd name="T8" fmla="*/ 1 w 2"/>
                  <a:gd name="T9" fmla="*/ 0 h 2"/>
                  <a:gd name="T10" fmla="*/ 1 w 2"/>
                  <a:gd name="T11" fmla="*/ 0 h 2"/>
                  <a:gd name="T12" fmla="*/ 1 w 2"/>
                  <a:gd name="T13" fmla="*/ 1 h 2"/>
                  <a:gd name="T14" fmla="*/ 1 w 2"/>
                  <a:gd name="T15" fmla="*/ 1 h 2"/>
                  <a:gd name="T16" fmla="*/ 0 60000 65536"/>
                  <a:gd name="T17" fmla="*/ 0 60000 65536"/>
                  <a:gd name="T18" fmla="*/ 0 60000 65536"/>
                  <a:gd name="T19" fmla="*/ 0 60000 65536"/>
                  <a:gd name="T20" fmla="*/ 0 60000 65536"/>
                  <a:gd name="T21" fmla="*/ 0 60000 65536"/>
                  <a:gd name="T22" fmla="*/ 0 60000 65536"/>
                  <a:gd name="T23" fmla="*/ 0 60000 65536"/>
                  <a:gd name="T24" fmla="*/ 0 w 2"/>
                  <a:gd name="T25" fmla="*/ 0 h 2"/>
                  <a:gd name="T26" fmla="*/ 2 w 2"/>
                  <a:gd name="T27" fmla="*/ 2 h 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 h="2">
                    <a:moveTo>
                      <a:pt x="1" y="1"/>
                    </a:moveTo>
                    <a:lnTo>
                      <a:pt x="0" y="1"/>
                    </a:lnTo>
                    <a:lnTo>
                      <a:pt x="0" y="0"/>
                    </a:lnTo>
                    <a:lnTo>
                      <a:pt x="1" y="0"/>
                    </a:lnTo>
                    <a:lnTo>
                      <a:pt x="1" y="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5" name="Freeform 138"/>
              <p:cNvSpPr>
                <a:spLocks/>
              </p:cNvSpPr>
              <p:nvPr/>
            </p:nvSpPr>
            <p:spPr bwMode="auto">
              <a:xfrm>
                <a:off x="342" y="436"/>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w 1"/>
                  <a:gd name="T23" fmla="*/ 0 h 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
                  <a:gd name="T38" fmla="*/ 1 w 1"/>
                  <a:gd name="T39" fmla="*/ 1 h 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
                    <a:moveTo>
                      <a:pt x="0" y="0"/>
                    </a:move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6" name="Freeform 139"/>
              <p:cNvSpPr>
                <a:spLocks/>
              </p:cNvSpPr>
              <p:nvPr/>
            </p:nvSpPr>
            <p:spPr bwMode="auto">
              <a:xfrm>
                <a:off x="356" y="429"/>
                <a:ext cx="2" cy="3"/>
              </a:xfrm>
              <a:custGeom>
                <a:avLst/>
                <a:gdLst>
                  <a:gd name="T0" fmla="*/ 1 w 2"/>
                  <a:gd name="T1" fmla="*/ 1 h 3"/>
                  <a:gd name="T2" fmla="*/ 0 w 2"/>
                  <a:gd name="T3" fmla="*/ 1 h 3"/>
                  <a:gd name="T4" fmla="*/ 0 w 2"/>
                  <a:gd name="T5" fmla="*/ 1 h 3"/>
                  <a:gd name="T6" fmla="*/ 0 w 2"/>
                  <a:gd name="T7" fmla="*/ 1 h 3"/>
                  <a:gd name="T8" fmla="*/ 0 w 2"/>
                  <a:gd name="T9" fmla="*/ 2 h 3"/>
                  <a:gd name="T10" fmla="*/ 0 w 2"/>
                  <a:gd name="T11" fmla="*/ 2 h 3"/>
                  <a:gd name="T12" fmla="*/ 1 w 2"/>
                  <a:gd name="T13" fmla="*/ 2 h 3"/>
                  <a:gd name="T14" fmla="*/ 1 w 2"/>
                  <a:gd name="T15" fmla="*/ 2 h 3"/>
                  <a:gd name="T16" fmla="*/ 1 w 2"/>
                  <a:gd name="T17" fmla="*/ 2 h 3"/>
                  <a:gd name="T18" fmla="*/ 1 w 2"/>
                  <a:gd name="T19" fmla="*/ 2 h 3"/>
                  <a:gd name="T20" fmla="*/ 1 w 2"/>
                  <a:gd name="T21" fmla="*/ 1 h 3"/>
                  <a:gd name="T22" fmla="*/ 1 w 2"/>
                  <a:gd name="T23" fmla="*/ 1 h 3"/>
                  <a:gd name="T24" fmla="*/ 1 w 2"/>
                  <a:gd name="T25" fmla="*/ 1 h 3"/>
                  <a:gd name="T26" fmla="*/ 1 w 2"/>
                  <a:gd name="T27" fmla="*/ 0 h 3"/>
                  <a:gd name="T28" fmla="*/ 1 w 2"/>
                  <a:gd name="T29" fmla="*/ 1 h 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3"/>
                  <a:gd name="T47" fmla="*/ 2 w 2"/>
                  <a:gd name="T48" fmla="*/ 3 h 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3">
                    <a:moveTo>
                      <a:pt x="1" y="1"/>
                    </a:moveTo>
                    <a:lnTo>
                      <a:pt x="0" y="1"/>
                    </a:lnTo>
                    <a:lnTo>
                      <a:pt x="0" y="2"/>
                    </a:lnTo>
                    <a:lnTo>
                      <a:pt x="1" y="2"/>
                    </a:lnTo>
                    <a:lnTo>
                      <a:pt x="1" y="1"/>
                    </a:lnTo>
                    <a:lnTo>
                      <a:pt x="1" y="0"/>
                    </a:lnTo>
                    <a:lnTo>
                      <a:pt x="1" y="1"/>
                    </a:lnTo>
                  </a:path>
                </a:pathLst>
              </a:custGeom>
              <a:solidFill>
                <a:srgbClr val="00C060"/>
              </a:solidFill>
              <a:ln w="12700" cap="rnd" cmpd="sng">
                <a:solidFill>
                  <a:srgbClr val="00C060"/>
                </a:solidFill>
                <a:prstDash val="solid"/>
                <a:round/>
                <a:headEnd type="none" w="med" len="med"/>
                <a:tailEnd type="none" w="med" len="med"/>
              </a:ln>
            </p:spPr>
            <p:txBody>
              <a:bodyPr/>
              <a:lstStyle/>
              <a:p>
                <a:endParaRPr lang="en-US" dirty="0"/>
              </a:p>
            </p:txBody>
          </p:sp>
          <p:sp>
            <p:nvSpPr>
              <p:cNvPr id="167" name="Freeform 140"/>
              <p:cNvSpPr>
                <a:spLocks/>
              </p:cNvSpPr>
              <p:nvPr/>
            </p:nvSpPr>
            <p:spPr bwMode="auto">
              <a:xfrm>
                <a:off x="297" y="386"/>
                <a:ext cx="76" cy="59"/>
              </a:xfrm>
              <a:custGeom>
                <a:avLst/>
                <a:gdLst>
                  <a:gd name="T0" fmla="*/ 26 w 76"/>
                  <a:gd name="T1" fmla="*/ 9 h 59"/>
                  <a:gd name="T2" fmla="*/ 23 w 76"/>
                  <a:gd name="T3" fmla="*/ 6 h 59"/>
                  <a:gd name="T4" fmla="*/ 19 w 76"/>
                  <a:gd name="T5" fmla="*/ 4 h 59"/>
                  <a:gd name="T6" fmla="*/ 14 w 76"/>
                  <a:gd name="T7" fmla="*/ 3 h 59"/>
                  <a:gd name="T8" fmla="*/ 7 w 76"/>
                  <a:gd name="T9" fmla="*/ 4 h 59"/>
                  <a:gd name="T10" fmla="*/ 1 w 76"/>
                  <a:gd name="T11" fmla="*/ 4 h 59"/>
                  <a:gd name="T12" fmla="*/ 4 w 76"/>
                  <a:gd name="T13" fmla="*/ 1 h 59"/>
                  <a:gd name="T14" fmla="*/ 35 w 76"/>
                  <a:gd name="T15" fmla="*/ 3 h 59"/>
                  <a:gd name="T16" fmla="*/ 65 w 76"/>
                  <a:gd name="T17" fmla="*/ 25 h 59"/>
                  <a:gd name="T18" fmla="*/ 69 w 76"/>
                  <a:gd name="T19" fmla="*/ 40 h 59"/>
                  <a:gd name="T20" fmla="*/ 68 w 76"/>
                  <a:gd name="T21" fmla="*/ 44 h 59"/>
                  <a:gd name="T22" fmla="*/ 74 w 76"/>
                  <a:gd name="T23" fmla="*/ 43 h 59"/>
                  <a:gd name="T24" fmla="*/ 71 w 76"/>
                  <a:gd name="T25" fmla="*/ 58 h 59"/>
                  <a:gd name="T26" fmla="*/ 66 w 76"/>
                  <a:gd name="T27" fmla="*/ 52 h 59"/>
                  <a:gd name="T28" fmla="*/ 62 w 76"/>
                  <a:gd name="T29" fmla="*/ 50 h 59"/>
                  <a:gd name="T30" fmla="*/ 61 w 76"/>
                  <a:gd name="T31" fmla="*/ 43 h 59"/>
                  <a:gd name="T32" fmla="*/ 56 w 76"/>
                  <a:gd name="T33" fmla="*/ 44 h 59"/>
                  <a:gd name="T34" fmla="*/ 55 w 76"/>
                  <a:gd name="T35" fmla="*/ 40 h 59"/>
                  <a:gd name="T36" fmla="*/ 56 w 76"/>
                  <a:gd name="T37" fmla="*/ 35 h 59"/>
                  <a:gd name="T38" fmla="*/ 54 w 76"/>
                  <a:gd name="T39" fmla="*/ 32 h 59"/>
                  <a:gd name="T40" fmla="*/ 56 w 76"/>
                  <a:gd name="T41" fmla="*/ 27 h 59"/>
                  <a:gd name="T42" fmla="*/ 59 w 76"/>
                  <a:gd name="T43" fmla="*/ 30 h 59"/>
                  <a:gd name="T44" fmla="*/ 62 w 76"/>
                  <a:gd name="T45" fmla="*/ 31 h 59"/>
                  <a:gd name="T46" fmla="*/ 63 w 76"/>
                  <a:gd name="T47" fmla="*/ 34 h 59"/>
                  <a:gd name="T48" fmla="*/ 60 w 76"/>
                  <a:gd name="T49" fmla="*/ 33 h 59"/>
                  <a:gd name="T50" fmla="*/ 54 w 76"/>
                  <a:gd name="T51" fmla="*/ 32 h 59"/>
                  <a:gd name="T52" fmla="*/ 54 w 76"/>
                  <a:gd name="T53" fmla="*/ 35 h 59"/>
                  <a:gd name="T54" fmla="*/ 51 w 76"/>
                  <a:gd name="T55" fmla="*/ 38 h 59"/>
                  <a:gd name="T56" fmla="*/ 52 w 76"/>
                  <a:gd name="T57" fmla="*/ 44 h 59"/>
                  <a:gd name="T58" fmla="*/ 53 w 76"/>
                  <a:gd name="T59" fmla="*/ 46 h 59"/>
                  <a:gd name="T60" fmla="*/ 48 w 76"/>
                  <a:gd name="T61" fmla="*/ 44 h 59"/>
                  <a:gd name="T62" fmla="*/ 44 w 76"/>
                  <a:gd name="T63" fmla="*/ 44 h 59"/>
                  <a:gd name="T64" fmla="*/ 48 w 76"/>
                  <a:gd name="T65" fmla="*/ 46 h 59"/>
                  <a:gd name="T66" fmla="*/ 46 w 76"/>
                  <a:gd name="T67" fmla="*/ 47 h 59"/>
                  <a:gd name="T68" fmla="*/ 39 w 76"/>
                  <a:gd name="T69" fmla="*/ 47 h 59"/>
                  <a:gd name="T70" fmla="*/ 37 w 76"/>
                  <a:gd name="T71" fmla="*/ 52 h 59"/>
                  <a:gd name="T72" fmla="*/ 33 w 76"/>
                  <a:gd name="T73" fmla="*/ 55 h 59"/>
                  <a:gd name="T74" fmla="*/ 30 w 76"/>
                  <a:gd name="T75" fmla="*/ 50 h 59"/>
                  <a:gd name="T76" fmla="*/ 34 w 76"/>
                  <a:gd name="T77" fmla="*/ 48 h 59"/>
                  <a:gd name="T78" fmla="*/ 32 w 76"/>
                  <a:gd name="T79" fmla="*/ 44 h 59"/>
                  <a:gd name="T80" fmla="*/ 34 w 76"/>
                  <a:gd name="T81" fmla="*/ 42 h 59"/>
                  <a:gd name="T82" fmla="*/ 35 w 76"/>
                  <a:gd name="T83" fmla="*/ 38 h 59"/>
                  <a:gd name="T84" fmla="*/ 36 w 76"/>
                  <a:gd name="T85" fmla="*/ 37 h 59"/>
                  <a:gd name="T86" fmla="*/ 36 w 76"/>
                  <a:gd name="T87" fmla="*/ 33 h 59"/>
                  <a:gd name="T88" fmla="*/ 38 w 76"/>
                  <a:gd name="T89" fmla="*/ 34 h 59"/>
                  <a:gd name="T90" fmla="*/ 40 w 76"/>
                  <a:gd name="T91" fmla="*/ 29 h 59"/>
                  <a:gd name="T92" fmla="*/ 39 w 76"/>
                  <a:gd name="T93" fmla="*/ 27 h 59"/>
                  <a:gd name="T94" fmla="*/ 34 w 76"/>
                  <a:gd name="T95" fmla="*/ 22 h 59"/>
                  <a:gd name="T96" fmla="*/ 37 w 76"/>
                  <a:gd name="T97" fmla="*/ 29 h 59"/>
                  <a:gd name="T98" fmla="*/ 35 w 76"/>
                  <a:gd name="T99" fmla="*/ 31 h 59"/>
                  <a:gd name="T100" fmla="*/ 31 w 76"/>
                  <a:gd name="T101" fmla="*/ 27 h 59"/>
                  <a:gd name="T102" fmla="*/ 30 w 76"/>
                  <a:gd name="T103" fmla="*/ 22 h 59"/>
                  <a:gd name="T104" fmla="*/ 35 w 76"/>
                  <a:gd name="T105" fmla="*/ 18 h 59"/>
                  <a:gd name="T106" fmla="*/ 38 w 76"/>
                  <a:gd name="T107" fmla="*/ 21 h 59"/>
                  <a:gd name="T108" fmla="*/ 37 w 76"/>
                  <a:gd name="T109" fmla="*/ 17 h 59"/>
                  <a:gd name="T110" fmla="*/ 34 w 76"/>
                  <a:gd name="T111" fmla="*/ 12 h 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
                  <a:gd name="T169" fmla="*/ 0 h 59"/>
                  <a:gd name="T170" fmla="*/ 76 w 76"/>
                  <a:gd name="T171" fmla="*/ 59 h 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 h="59">
                    <a:moveTo>
                      <a:pt x="32" y="11"/>
                    </a:moveTo>
                    <a:lnTo>
                      <a:pt x="31" y="10"/>
                    </a:lnTo>
                    <a:lnTo>
                      <a:pt x="30" y="10"/>
                    </a:lnTo>
                    <a:lnTo>
                      <a:pt x="29" y="9"/>
                    </a:lnTo>
                    <a:lnTo>
                      <a:pt x="28" y="9"/>
                    </a:lnTo>
                    <a:lnTo>
                      <a:pt x="26" y="9"/>
                    </a:lnTo>
                    <a:lnTo>
                      <a:pt x="26" y="8"/>
                    </a:lnTo>
                    <a:lnTo>
                      <a:pt x="24" y="8"/>
                    </a:lnTo>
                    <a:lnTo>
                      <a:pt x="23" y="8"/>
                    </a:lnTo>
                    <a:lnTo>
                      <a:pt x="22" y="8"/>
                    </a:lnTo>
                    <a:lnTo>
                      <a:pt x="21" y="7"/>
                    </a:lnTo>
                    <a:lnTo>
                      <a:pt x="22" y="7"/>
                    </a:lnTo>
                    <a:lnTo>
                      <a:pt x="23" y="6"/>
                    </a:lnTo>
                    <a:lnTo>
                      <a:pt x="23" y="5"/>
                    </a:lnTo>
                    <a:lnTo>
                      <a:pt x="22" y="4"/>
                    </a:lnTo>
                    <a:lnTo>
                      <a:pt x="21" y="4"/>
                    </a:lnTo>
                    <a:lnTo>
                      <a:pt x="20" y="4"/>
                    </a:lnTo>
                    <a:lnTo>
                      <a:pt x="19" y="4"/>
                    </a:lnTo>
                    <a:lnTo>
                      <a:pt x="18" y="4"/>
                    </a:lnTo>
                    <a:lnTo>
                      <a:pt x="17" y="4"/>
                    </a:lnTo>
                    <a:lnTo>
                      <a:pt x="16" y="4"/>
                    </a:lnTo>
                    <a:lnTo>
                      <a:pt x="15" y="4"/>
                    </a:lnTo>
                    <a:lnTo>
                      <a:pt x="14" y="3"/>
                    </a:lnTo>
                    <a:lnTo>
                      <a:pt x="13" y="3"/>
                    </a:lnTo>
                    <a:lnTo>
                      <a:pt x="12" y="3"/>
                    </a:lnTo>
                    <a:lnTo>
                      <a:pt x="11" y="3"/>
                    </a:lnTo>
                    <a:lnTo>
                      <a:pt x="10" y="3"/>
                    </a:lnTo>
                    <a:lnTo>
                      <a:pt x="9" y="3"/>
                    </a:lnTo>
                    <a:lnTo>
                      <a:pt x="8" y="3"/>
                    </a:lnTo>
                    <a:lnTo>
                      <a:pt x="7" y="4"/>
                    </a:lnTo>
                    <a:lnTo>
                      <a:pt x="5" y="4"/>
                    </a:lnTo>
                    <a:lnTo>
                      <a:pt x="4" y="4"/>
                    </a:lnTo>
                    <a:lnTo>
                      <a:pt x="3" y="4"/>
                    </a:lnTo>
                    <a:lnTo>
                      <a:pt x="2" y="4"/>
                    </a:lnTo>
                    <a:lnTo>
                      <a:pt x="1" y="4"/>
                    </a:lnTo>
                    <a:lnTo>
                      <a:pt x="0" y="4"/>
                    </a:lnTo>
                    <a:lnTo>
                      <a:pt x="0" y="3"/>
                    </a:lnTo>
                    <a:lnTo>
                      <a:pt x="0" y="2"/>
                    </a:lnTo>
                    <a:lnTo>
                      <a:pt x="1" y="2"/>
                    </a:lnTo>
                    <a:lnTo>
                      <a:pt x="2" y="2"/>
                    </a:lnTo>
                    <a:lnTo>
                      <a:pt x="3" y="2"/>
                    </a:lnTo>
                    <a:lnTo>
                      <a:pt x="4" y="1"/>
                    </a:lnTo>
                    <a:lnTo>
                      <a:pt x="7" y="0"/>
                    </a:lnTo>
                    <a:lnTo>
                      <a:pt x="8" y="0"/>
                    </a:lnTo>
                    <a:lnTo>
                      <a:pt x="13" y="0"/>
                    </a:lnTo>
                    <a:lnTo>
                      <a:pt x="19" y="0"/>
                    </a:lnTo>
                    <a:lnTo>
                      <a:pt x="24" y="1"/>
                    </a:lnTo>
                    <a:lnTo>
                      <a:pt x="30" y="2"/>
                    </a:lnTo>
                    <a:lnTo>
                      <a:pt x="35" y="3"/>
                    </a:lnTo>
                    <a:lnTo>
                      <a:pt x="40" y="5"/>
                    </a:lnTo>
                    <a:lnTo>
                      <a:pt x="45" y="8"/>
                    </a:lnTo>
                    <a:lnTo>
                      <a:pt x="49" y="11"/>
                    </a:lnTo>
                    <a:lnTo>
                      <a:pt x="54" y="14"/>
                    </a:lnTo>
                    <a:lnTo>
                      <a:pt x="58" y="17"/>
                    </a:lnTo>
                    <a:lnTo>
                      <a:pt x="61" y="21"/>
                    </a:lnTo>
                    <a:lnTo>
                      <a:pt x="65" y="25"/>
                    </a:lnTo>
                    <a:lnTo>
                      <a:pt x="68" y="29"/>
                    </a:lnTo>
                    <a:lnTo>
                      <a:pt x="70" y="34"/>
                    </a:lnTo>
                    <a:lnTo>
                      <a:pt x="72" y="38"/>
                    </a:lnTo>
                    <a:lnTo>
                      <a:pt x="73" y="40"/>
                    </a:lnTo>
                    <a:lnTo>
                      <a:pt x="70" y="40"/>
                    </a:lnTo>
                    <a:lnTo>
                      <a:pt x="69" y="40"/>
                    </a:lnTo>
                    <a:lnTo>
                      <a:pt x="69" y="41"/>
                    </a:lnTo>
                    <a:lnTo>
                      <a:pt x="68" y="42"/>
                    </a:lnTo>
                    <a:lnTo>
                      <a:pt x="67" y="43"/>
                    </a:lnTo>
                    <a:lnTo>
                      <a:pt x="68" y="43"/>
                    </a:lnTo>
                    <a:lnTo>
                      <a:pt x="68" y="44"/>
                    </a:lnTo>
                    <a:lnTo>
                      <a:pt x="69" y="44"/>
                    </a:lnTo>
                    <a:lnTo>
                      <a:pt x="70" y="43"/>
                    </a:lnTo>
                    <a:lnTo>
                      <a:pt x="71" y="42"/>
                    </a:lnTo>
                    <a:lnTo>
                      <a:pt x="73" y="41"/>
                    </a:lnTo>
                    <a:lnTo>
                      <a:pt x="74" y="43"/>
                    </a:lnTo>
                    <a:lnTo>
                      <a:pt x="75" y="47"/>
                    </a:lnTo>
                    <a:lnTo>
                      <a:pt x="74" y="51"/>
                    </a:lnTo>
                    <a:lnTo>
                      <a:pt x="73" y="53"/>
                    </a:lnTo>
                    <a:lnTo>
                      <a:pt x="72" y="54"/>
                    </a:lnTo>
                    <a:lnTo>
                      <a:pt x="72" y="56"/>
                    </a:lnTo>
                    <a:lnTo>
                      <a:pt x="71" y="58"/>
                    </a:lnTo>
                    <a:lnTo>
                      <a:pt x="70" y="56"/>
                    </a:lnTo>
                    <a:lnTo>
                      <a:pt x="69" y="55"/>
                    </a:lnTo>
                    <a:lnTo>
                      <a:pt x="68" y="54"/>
                    </a:lnTo>
                    <a:lnTo>
                      <a:pt x="67" y="53"/>
                    </a:lnTo>
                    <a:lnTo>
                      <a:pt x="67" y="52"/>
                    </a:lnTo>
                    <a:lnTo>
                      <a:pt x="66" y="52"/>
                    </a:lnTo>
                    <a:lnTo>
                      <a:pt x="65" y="51"/>
                    </a:lnTo>
                    <a:lnTo>
                      <a:pt x="64" y="51"/>
                    </a:lnTo>
                    <a:lnTo>
                      <a:pt x="63" y="50"/>
                    </a:lnTo>
                    <a:lnTo>
                      <a:pt x="63" y="49"/>
                    </a:lnTo>
                    <a:lnTo>
                      <a:pt x="63" y="50"/>
                    </a:lnTo>
                    <a:lnTo>
                      <a:pt x="62" y="50"/>
                    </a:lnTo>
                    <a:lnTo>
                      <a:pt x="60" y="49"/>
                    </a:lnTo>
                    <a:lnTo>
                      <a:pt x="61" y="48"/>
                    </a:lnTo>
                    <a:lnTo>
                      <a:pt x="61" y="47"/>
                    </a:lnTo>
                    <a:lnTo>
                      <a:pt x="61" y="46"/>
                    </a:lnTo>
                    <a:lnTo>
                      <a:pt x="61" y="45"/>
                    </a:lnTo>
                    <a:lnTo>
                      <a:pt x="61" y="44"/>
                    </a:lnTo>
                    <a:lnTo>
                      <a:pt x="61" y="43"/>
                    </a:lnTo>
                    <a:lnTo>
                      <a:pt x="60" y="43"/>
                    </a:lnTo>
                    <a:lnTo>
                      <a:pt x="59" y="42"/>
                    </a:lnTo>
                    <a:lnTo>
                      <a:pt x="58" y="42"/>
                    </a:lnTo>
                    <a:lnTo>
                      <a:pt x="58" y="43"/>
                    </a:lnTo>
                    <a:lnTo>
                      <a:pt x="57" y="44"/>
                    </a:lnTo>
                    <a:lnTo>
                      <a:pt x="56" y="44"/>
                    </a:lnTo>
                    <a:lnTo>
                      <a:pt x="55" y="45"/>
                    </a:lnTo>
                    <a:lnTo>
                      <a:pt x="54" y="44"/>
                    </a:lnTo>
                    <a:lnTo>
                      <a:pt x="54" y="43"/>
                    </a:lnTo>
                    <a:lnTo>
                      <a:pt x="54" y="41"/>
                    </a:lnTo>
                    <a:lnTo>
                      <a:pt x="55" y="41"/>
                    </a:lnTo>
                    <a:lnTo>
                      <a:pt x="55" y="40"/>
                    </a:lnTo>
                    <a:lnTo>
                      <a:pt x="55" y="39"/>
                    </a:lnTo>
                    <a:lnTo>
                      <a:pt x="56" y="39"/>
                    </a:lnTo>
                    <a:lnTo>
                      <a:pt x="57" y="38"/>
                    </a:lnTo>
                    <a:lnTo>
                      <a:pt x="58" y="37"/>
                    </a:lnTo>
                    <a:lnTo>
                      <a:pt x="58" y="36"/>
                    </a:lnTo>
                    <a:lnTo>
                      <a:pt x="57" y="36"/>
                    </a:lnTo>
                    <a:lnTo>
                      <a:pt x="56" y="35"/>
                    </a:lnTo>
                    <a:lnTo>
                      <a:pt x="55" y="35"/>
                    </a:lnTo>
                    <a:lnTo>
                      <a:pt x="54" y="35"/>
                    </a:lnTo>
                    <a:lnTo>
                      <a:pt x="54" y="34"/>
                    </a:lnTo>
                    <a:lnTo>
                      <a:pt x="54" y="33"/>
                    </a:lnTo>
                    <a:lnTo>
                      <a:pt x="54" y="32"/>
                    </a:lnTo>
                    <a:lnTo>
                      <a:pt x="56" y="30"/>
                    </a:lnTo>
                    <a:lnTo>
                      <a:pt x="55" y="29"/>
                    </a:lnTo>
                    <a:lnTo>
                      <a:pt x="55" y="28"/>
                    </a:lnTo>
                    <a:lnTo>
                      <a:pt x="56" y="28"/>
                    </a:lnTo>
                    <a:lnTo>
                      <a:pt x="56" y="27"/>
                    </a:lnTo>
                    <a:lnTo>
                      <a:pt x="57" y="27"/>
                    </a:lnTo>
                    <a:lnTo>
                      <a:pt x="58" y="27"/>
                    </a:lnTo>
                    <a:lnTo>
                      <a:pt x="58" y="28"/>
                    </a:lnTo>
                    <a:lnTo>
                      <a:pt x="58" y="29"/>
                    </a:lnTo>
                    <a:lnTo>
                      <a:pt x="58" y="30"/>
                    </a:lnTo>
                    <a:lnTo>
                      <a:pt x="59" y="30"/>
                    </a:lnTo>
                    <a:lnTo>
                      <a:pt x="60" y="31"/>
                    </a:lnTo>
                    <a:lnTo>
                      <a:pt x="61" y="31"/>
                    </a:lnTo>
                    <a:lnTo>
                      <a:pt x="61" y="30"/>
                    </a:lnTo>
                    <a:lnTo>
                      <a:pt x="62" y="31"/>
                    </a:lnTo>
                    <a:lnTo>
                      <a:pt x="61" y="31"/>
                    </a:lnTo>
                    <a:lnTo>
                      <a:pt x="62" y="32"/>
                    </a:lnTo>
                    <a:lnTo>
                      <a:pt x="63" y="32"/>
                    </a:lnTo>
                    <a:lnTo>
                      <a:pt x="63" y="33"/>
                    </a:lnTo>
                    <a:lnTo>
                      <a:pt x="63" y="34"/>
                    </a:lnTo>
                    <a:lnTo>
                      <a:pt x="63" y="35"/>
                    </a:lnTo>
                    <a:lnTo>
                      <a:pt x="62" y="35"/>
                    </a:lnTo>
                    <a:lnTo>
                      <a:pt x="61" y="35"/>
                    </a:lnTo>
                    <a:lnTo>
                      <a:pt x="61" y="34"/>
                    </a:lnTo>
                    <a:lnTo>
                      <a:pt x="60" y="34"/>
                    </a:lnTo>
                    <a:lnTo>
                      <a:pt x="60" y="33"/>
                    </a:lnTo>
                    <a:lnTo>
                      <a:pt x="59" y="33"/>
                    </a:lnTo>
                    <a:lnTo>
                      <a:pt x="58" y="32"/>
                    </a:lnTo>
                    <a:lnTo>
                      <a:pt x="57" y="32"/>
                    </a:lnTo>
                    <a:lnTo>
                      <a:pt x="57" y="31"/>
                    </a:lnTo>
                    <a:lnTo>
                      <a:pt x="56" y="30"/>
                    </a:lnTo>
                    <a:lnTo>
                      <a:pt x="54" y="32"/>
                    </a:lnTo>
                    <a:lnTo>
                      <a:pt x="54" y="33"/>
                    </a:lnTo>
                    <a:lnTo>
                      <a:pt x="53" y="33"/>
                    </a:lnTo>
                    <a:lnTo>
                      <a:pt x="52" y="33"/>
                    </a:lnTo>
                    <a:lnTo>
                      <a:pt x="52" y="34"/>
                    </a:lnTo>
                    <a:lnTo>
                      <a:pt x="53" y="35"/>
                    </a:lnTo>
                    <a:lnTo>
                      <a:pt x="54" y="35"/>
                    </a:lnTo>
                    <a:lnTo>
                      <a:pt x="53" y="36"/>
                    </a:lnTo>
                    <a:lnTo>
                      <a:pt x="52" y="35"/>
                    </a:lnTo>
                    <a:lnTo>
                      <a:pt x="51" y="36"/>
                    </a:lnTo>
                    <a:lnTo>
                      <a:pt x="51" y="37"/>
                    </a:lnTo>
                    <a:lnTo>
                      <a:pt x="51" y="38"/>
                    </a:lnTo>
                    <a:lnTo>
                      <a:pt x="51" y="39"/>
                    </a:lnTo>
                    <a:lnTo>
                      <a:pt x="51" y="40"/>
                    </a:lnTo>
                    <a:lnTo>
                      <a:pt x="52" y="41"/>
                    </a:lnTo>
                    <a:lnTo>
                      <a:pt x="54" y="42"/>
                    </a:lnTo>
                    <a:lnTo>
                      <a:pt x="53" y="43"/>
                    </a:lnTo>
                    <a:lnTo>
                      <a:pt x="52" y="43"/>
                    </a:lnTo>
                    <a:lnTo>
                      <a:pt x="52" y="44"/>
                    </a:lnTo>
                    <a:lnTo>
                      <a:pt x="51" y="44"/>
                    </a:lnTo>
                    <a:lnTo>
                      <a:pt x="52" y="44"/>
                    </a:lnTo>
                    <a:lnTo>
                      <a:pt x="53" y="45"/>
                    </a:lnTo>
                    <a:lnTo>
                      <a:pt x="52" y="45"/>
                    </a:lnTo>
                    <a:lnTo>
                      <a:pt x="53" y="46"/>
                    </a:lnTo>
                    <a:lnTo>
                      <a:pt x="51" y="46"/>
                    </a:lnTo>
                    <a:lnTo>
                      <a:pt x="50" y="45"/>
                    </a:lnTo>
                    <a:lnTo>
                      <a:pt x="49" y="44"/>
                    </a:lnTo>
                    <a:lnTo>
                      <a:pt x="48" y="44"/>
                    </a:lnTo>
                    <a:lnTo>
                      <a:pt x="48" y="43"/>
                    </a:lnTo>
                    <a:lnTo>
                      <a:pt x="47" y="43"/>
                    </a:lnTo>
                    <a:lnTo>
                      <a:pt x="45" y="43"/>
                    </a:lnTo>
                    <a:lnTo>
                      <a:pt x="44" y="43"/>
                    </a:lnTo>
                    <a:lnTo>
                      <a:pt x="44" y="44"/>
                    </a:lnTo>
                    <a:lnTo>
                      <a:pt x="45" y="44"/>
                    </a:lnTo>
                    <a:lnTo>
                      <a:pt x="46" y="45"/>
                    </a:lnTo>
                    <a:lnTo>
                      <a:pt x="47" y="45"/>
                    </a:lnTo>
                    <a:lnTo>
                      <a:pt x="48" y="46"/>
                    </a:lnTo>
                    <a:lnTo>
                      <a:pt x="49" y="46"/>
                    </a:lnTo>
                    <a:lnTo>
                      <a:pt x="48" y="46"/>
                    </a:lnTo>
                    <a:lnTo>
                      <a:pt x="48" y="47"/>
                    </a:lnTo>
                    <a:lnTo>
                      <a:pt x="49" y="48"/>
                    </a:lnTo>
                    <a:lnTo>
                      <a:pt x="48" y="48"/>
                    </a:lnTo>
                    <a:lnTo>
                      <a:pt x="47" y="47"/>
                    </a:lnTo>
                    <a:lnTo>
                      <a:pt x="46" y="47"/>
                    </a:lnTo>
                    <a:lnTo>
                      <a:pt x="45" y="46"/>
                    </a:lnTo>
                    <a:lnTo>
                      <a:pt x="43" y="46"/>
                    </a:lnTo>
                    <a:lnTo>
                      <a:pt x="42" y="46"/>
                    </a:lnTo>
                    <a:lnTo>
                      <a:pt x="41" y="47"/>
                    </a:lnTo>
                    <a:lnTo>
                      <a:pt x="40" y="47"/>
                    </a:lnTo>
                    <a:lnTo>
                      <a:pt x="39" y="47"/>
                    </a:lnTo>
                    <a:lnTo>
                      <a:pt x="39" y="48"/>
                    </a:lnTo>
                    <a:lnTo>
                      <a:pt x="38" y="49"/>
                    </a:lnTo>
                    <a:lnTo>
                      <a:pt x="37" y="50"/>
                    </a:lnTo>
                    <a:lnTo>
                      <a:pt x="37" y="51"/>
                    </a:lnTo>
                    <a:lnTo>
                      <a:pt x="37" y="52"/>
                    </a:lnTo>
                    <a:lnTo>
                      <a:pt x="37" y="53"/>
                    </a:lnTo>
                    <a:lnTo>
                      <a:pt x="36" y="54"/>
                    </a:lnTo>
                    <a:lnTo>
                      <a:pt x="35" y="54"/>
                    </a:lnTo>
                    <a:lnTo>
                      <a:pt x="34" y="55"/>
                    </a:lnTo>
                    <a:lnTo>
                      <a:pt x="33" y="55"/>
                    </a:lnTo>
                    <a:lnTo>
                      <a:pt x="32" y="55"/>
                    </a:lnTo>
                    <a:lnTo>
                      <a:pt x="32" y="54"/>
                    </a:lnTo>
                    <a:lnTo>
                      <a:pt x="32" y="53"/>
                    </a:lnTo>
                    <a:lnTo>
                      <a:pt x="31" y="52"/>
                    </a:lnTo>
                    <a:lnTo>
                      <a:pt x="31" y="51"/>
                    </a:lnTo>
                    <a:lnTo>
                      <a:pt x="30" y="50"/>
                    </a:lnTo>
                    <a:lnTo>
                      <a:pt x="30" y="49"/>
                    </a:lnTo>
                    <a:lnTo>
                      <a:pt x="31" y="49"/>
                    </a:lnTo>
                    <a:lnTo>
                      <a:pt x="32" y="48"/>
                    </a:lnTo>
                    <a:lnTo>
                      <a:pt x="33" y="48"/>
                    </a:lnTo>
                    <a:lnTo>
                      <a:pt x="34" y="48"/>
                    </a:lnTo>
                    <a:lnTo>
                      <a:pt x="35" y="48"/>
                    </a:lnTo>
                    <a:lnTo>
                      <a:pt x="35" y="47"/>
                    </a:lnTo>
                    <a:lnTo>
                      <a:pt x="35" y="46"/>
                    </a:lnTo>
                    <a:lnTo>
                      <a:pt x="34" y="45"/>
                    </a:lnTo>
                    <a:lnTo>
                      <a:pt x="33" y="44"/>
                    </a:lnTo>
                    <a:lnTo>
                      <a:pt x="32" y="44"/>
                    </a:lnTo>
                    <a:lnTo>
                      <a:pt x="31" y="44"/>
                    </a:lnTo>
                    <a:lnTo>
                      <a:pt x="31" y="43"/>
                    </a:lnTo>
                    <a:lnTo>
                      <a:pt x="32" y="43"/>
                    </a:lnTo>
                    <a:lnTo>
                      <a:pt x="33" y="43"/>
                    </a:lnTo>
                    <a:lnTo>
                      <a:pt x="33" y="42"/>
                    </a:lnTo>
                    <a:lnTo>
                      <a:pt x="34" y="42"/>
                    </a:lnTo>
                    <a:lnTo>
                      <a:pt x="34" y="41"/>
                    </a:lnTo>
                    <a:lnTo>
                      <a:pt x="35" y="40"/>
                    </a:lnTo>
                    <a:lnTo>
                      <a:pt x="35" y="39"/>
                    </a:lnTo>
                    <a:lnTo>
                      <a:pt x="35" y="38"/>
                    </a:lnTo>
                    <a:lnTo>
                      <a:pt x="36" y="38"/>
                    </a:lnTo>
                    <a:lnTo>
                      <a:pt x="36" y="37"/>
                    </a:lnTo>
                    <a:lnTo>
                      <a:pt x="37" y="37"/>
                    </a:lnTo>
                    <a:lnTo>
                      <a:pt x="36" y="37"/>
                    </a:lnTo>
                    <a:lnTo>
                      <a:pt x="36" y="36"/>
                    </a:lnTo>
                    <a:lnTo>
                      <a:pt x="36" y="35"/>
                    </a:lnTo>
                    <a:lnTo>
                      <a:pt x="36" y="34"/>
                    </a:lnTo>
                    <a:lnTo>
                      <a:pt x="35" y="34"/>
                    </a:lnTo>
                    <a:lnTo>
                      <a:pt x="35" y="33"/>
                    </a:lnTo>
                    <a:lnTo>
                      <a:pt x="36" y="33"/>
                    </a:lnTo>
                    <a:lnTo>
                      <a:pt x="37" y="33"/>
                    </a:lnTo>
                    <a:lnTo>
                      <a:pt x="37" y="34"/>
                    </a:lnTo>
                    <a:lnTo>
                      <a:pt x="37" y="35"/>
                    </a:lnTo>
                    <a:lnTo>
                      <a:pt x="38" y="34"/>
                    </a:lnTo>
                    <a:lnTo>
                      <a:pt x="39" y="33"/>
                    </a:lnTo>
                    <a:lnTo>
                      <a:pt x="39" y="32"/>
                    </a:lnTo>
                    <a:lnTo>
                      <a:pt x="39" y="31"/>
                    </a:lnTo>
                    <a:lnTo>
                      <a:pt x="40" y="31"/>
                    </a:lnTo>
                    <a:lnTo>
                      <a:pt x="41" y="30"/>
                    </a:lnTo>
                    <a:lnTo>
                      <a:pt x="40" y="29"/>
                    </a:lnTo>
                    <a:lnTo>
                      <a:pt x="40" y="27"/>
                    </a:lnTo>
                    <a:lnTo>
                      <a:pt x="41" y="26"/>
                    </a:lnTo>
                    <a:lnTo>
                      <a:pt x="40" y="25"/>
                    </a:lnTo>
                    <a:lnTo>
                      <a:pt x="40" y="26"/>
                    </a:lnTo>
                    <a:lnTo>
                      <a:pt x="39" y="26"/>
                    </a:lnTo>
                    <a:lnTo>
                      <a:pt x="39" y="27"/>
                    </a:lnTo>
                    <a:lnTo>
                      <a:pt x="38" y="27"/>
                    </a:lnTo>
                    <a:lnTo>
                      <a:pt x="37" y="26"/>
                    </a:lnTo>
                    <a:lnTo>
                      <a:pt x="37" y="25"/>
                    </a:lnTo>
                    <a:lnTo>
                      <a:pt x="35" y="24"/>
                    </a:lnTo>
                    <a:lnTo>
                      <a:pt x="35" y="23"/>
                    </a:lnTo>
                    <a:lnTo>
                      <a:pt x="34" y="22"/>
                    </a:lnTo>
                    <a:lnTo>
                      <a:pt x="34" y="23"/>
                    </a:lnTo>
                    <a:lnTo>
                      <a:pt x="34" y="25"/>
                    </a:lnTo>
                    <a:lnTo>
                      <a:pt x="35" y="26"/>
                    </a:lnTo>
                    <a:lnTo>
                      <a:pt x="35" y="27"/>
                    </a:lnTo>
                    <a:lnTo>
                      <a:pt x="36" y="28"/>
                    </a:lnTo>
                    <a:lnTo>
                      <a:pt x="37" y="28"/>
                    </a:lnTo>
                    <a:lnTo>
                      <a:pt x="37" y="29"/>
                    </a:lnTo>
                    <a:lnTo>
                      <a:pt x="37" y="30"/>
                    </a:lnTo>
                    <a:lnTo>
                      <a:pt x="38" y="30"/>
                    </a:lnTo>
                    <a:lnTo>
                      <a:pt x="37" y="31"/>
                    </a:lnTo>
                    <a:lnTo>
                      <a:pt x="38" y="32"/>
                    </a:lnTo>
                    <a:lnTo>
                      <a:pt x="37" y="32"/>
                    </a:lnTo>
                    <a:lnTo>
                      <a:pt x="36" y="32"/>
                    </a:lnTo>
                    <a:lnTo>
                      <a:pt x="35" y="31"/>
                    </a:lnTo>
                    <a:lnTo>
                      <a:pt x="34" y="31"/>
                    </a:lnTo>
                    <a:lnTo>
                      <a:pt x="33" y="32"/>
                    </a:lnTo>
                    <a:lnTo>
                      <a:pt x="32" y="31"/>
                    </a:lnTo>
                    <a:lnTo>
                      <a:pt x="31" y="30"/>
                    </a:lnTo>
                    <a:lnTo>
                      <a:pt x="31" y="29"/>
                    </a:lnTo>
                    <a:lnTo>
                      <a:pt x="31" y="28"/>
                    </a:lnTo>
                    <a:lnTo>
                      <a:pt x="31" y="27"/>
                    </a:lnTo>
                    <a:lnTo>
                      <a:pt x="31" y="26"/>
                    </a:lnTo>
                    <a:lnTo>
                      <a:pt x="30" y="25"/>
                    </a:lnTo>
                    <a:lnTo>
                      <a:pt x="30" y="24"/>
                    </a:lnTo>
                    <a:lnTo>
                      <a:pt x="30" y="23"/>
                    </a:lnTo>
                    <a:lnTo>
                      <a:pt x="30" y="22"/>
                    </a:lnTo>
                    <a:lnTo>
                      <a:pt x="30" y="21"/>
                    </a:lnTo>
                    <a:lnTo>
                      <a:pt x="31" y="20"/>
                    </a:lnTo>
                    <a:lnTo>
                      <a:pt x="32" y="19"/>
                    </a:lnTo>
                    <a:lnTo>
                      <a:pt x="33" y="19"/>
                    </a:lnTo>
                    <a:lnTo>
                      <a:pt x="34" y="18"/>
                    </a:lnTo>
                    <a:lnTo>
                      <a:pt x="35" y="18"/>
                    </a:lnTo>
                    <a:lnTo>
                      <a:pt x="36" y="18"/>
                    </a:lnTo>
                    <a:lnTo>
                      <a:pt x="36" y="19"/>
                    </a:lnTo>
                    <a:lnTo>
                      <a:pt x="35" y="20"/>
                    </a:lnTo>
                    <a:lnTo>
                      <a:pt x="36" y="21"/>
                    </a:lnTo>
                    <a:lnTo>
                      <a:pt x="37" y="21"/>
                    </a:lnTo>
                    <a:lnTo>
                      <a:pt x="38" y="21"/>
                    </a:lnTo>
                    <a:lnTo>
                      <a:pt x="39" y="20"/>
                    </a:lnTo>
                    <a:lnTo>
                      <a:pt x="38" y="20"/>
                    </a:lnTo>
                    <a:lnTo>
                      <a:pt x="37" y="19"/>
                    </a:lnTo>
                    <a:lnTo>
                      <a:pt x="37" y="18"/>
                    </a:lnTo>
                    <a:lnTo>
                      <a:pt x="37" y="17"/>
                    </a:lnTo>
                    <a:lnTo>
                      <a:pt x="37" y="16"/>
                    </a:lnTo>
                    <a:lnTo>
                      <a:pt x="37" y="15"/>
                    </a:lnTo>
                    <a:lnTo>
                      <a:pt x="37" y="14"/>
                    </a:lnTo>
                    <a:lnTo>
                      <a:pt x="36" y="13"/>
                    </a:lnTo>
                    <a:lnTo>
                      <a:pt x="35" y="12"/>
                    </a:lnTo>
                    <a:lnTo>
                      <a:pt x="34" y="12"/>
                    </a:lnTo>
                    <a:lnTo>
                      <a:pt x="32" y="11"/>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8" name="Freeform 141"/>
              <p:cNvSpPr>
                <a:spLocks/>
              </p:cNvSpPr>
              <p:nvPr/>
            </p:nvSpPr>
            <p:spPr bwMode="auto">
              <a:xfrm>
                <a:off x="322" y="396"/>
                <a:ext cx="7" cy="4"/>
              </a:xfrm>
              <a:custGeom>
                <a:avLst/>
                <a:gdLst>
                  <a:gd name="T0" fmla="*/ 0 w 7"/>
                  <a:gd name="T1" fmla="*/ 0 h 4"/>
                  <a:gd name="T2" fmla="*/ 3 w 7"/>
                  <a:gd name="T3" fmla="*/ 1 h 4"/>
                  <a:gd name="T4" fmla="*/ 4 w 7"/>
                  <a:gd name="T5" fmla="*/ 1 h 4"/>
                  <a:gd name="T6" fmla="*/ 4 w 7"/>
                  <a:gd name="T7" fmla="*/ 2 h 4"/>
                  <a:gd name="T8" fmla="*/ 6 w 7"/>
                  <a:gd name="T9" fmla="*/ 2 h 4"/>
                  <a:gd name="T10" fmla="*/ 5 w 7"/>
                  <a:gd name="T11" fmla="*/ 3 h 4"/>
                  <a:gd name="T12" fmla="*/ 5 w 7"/>
                  <a:gd name="T13" fmla="*/ 3 h 4"/>
                  <a:gd name="T14" fmla="*/ 4 w 7"/>
                  <a:gd name="T15" fmla="*/ 3 h 4"/>
                  <a:gd name="T16" fmla="*/ 4 w 7"/>
                  <a:gd name="T17" fmla="*/ 3 h 4"/>
                  <a:gd name="T18" fmla="*/ 3 w 7"/>
                  <a:gd name="T19" fmla="*/ 2 h 4"/>
                  <a:gd name="T20" fmla="*/ 2 w 7"/>
                  <a:gd name="T21" fmla="*/ 2 h 4"/>
                  <a:gd name="T22" fmla="*/ 1 w 7"/>
                  <a:gd name="T23" fmla="*/ 2 h 4"/>
                  <a:gd name="T24" fmla="*/ 0 w 7"/>
                  <a:gd name="T25" fmla="*/ 1 h 4"/>
                  <a:gd name="T26" fmla="*/ 0 w 7"/>
                  <a:gd name="T27" fmla="*/ 1 h 4"/>
                  <a:gd name="T28" fmla="*/ 0 w 7"/>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4"/>
                  <a:gd name="T47" fmla="*/ 7 w 7"/>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4">
                    <a:moveTo>
                      <a:pt x="0" y="0"/>
                    </a:moveTo>
                    <a:lnTo>
                      <a:pt x="3" y="1"/>
                    </a:lnTo>
                    <a:lnTo>
                      <a:pt x="4" y="1"/>
                    </a:lnTo>
                    <a:lnTo>
                      <a:pt x="4" y="2"/>
                    </a:lnTo>
                    <a:lnTo>
                      <a:pt x="6" y="2"/>
                    </a:lnTo>
                    <a:lnTo>
                      <a:pt x="5" y="3"/>
                    </a:lnTo>
                    <a:lnTo>
                      <a:pt x="4" y="3"/>
                    </a:lnTo>
                    <a:lnTo>
                      <a:pt x="3" y="2"/>
                    </a:lnTo>
                    <a:lnTo>
                      <a:pt x="2" y="2"/>
                    </a:lnTo>
                    <a:lnTo>
                      <a:pt x="1" y="2"/>
                    </a:lnTo>
                    <a:lnTo>
                      <a:pt x="0" y="1"/>
                    </a:lnTo>
                    <a:lnTo>
                      <a:pt x="0"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69" name="Freeform 142"/>
              <p:cNvSpPr>
                <a:spLocks/>
              </p:cNvSpPr>
              <p:nvPr/>
            </p:nvSpPr>
            <p:spPr bwMode="auto">
              <a:xfrm>
                <a:off x="328" y="399"/>
                <a:ext cx="4" cy="1"/>
              </a:xfrm>
              <a:custGeom>
                <a:avLst/>
                <a:gdLst>
                  <a:gd name="T0" fmla="*/ 1 w 4"/>
                  <a:gd name="T1" fmla="*/ 0 h 1"/>
                  <a:gd name="T2" fmla="*/ 2 w 4"/>
                  <a:gd name="T3" fmla="*/ 0 h 1"/>
                  <a:gd name="T4" fmla="*/ 3 w 4"/>
                  <a:gd name="T5" fmla="*/ 0 h 1"/>
                  <a:gd name="T6" fmla="*/ 3 w 4"/>
                  <a:gd name="T7" fmla="*/ 0 h 1"/>
                  <a:gd name="T8" fmla="*/ 2 w 4"/>
                  <a:gd name="T9" fmla="*/ 0 h 1"/>
                  <a:gd name="T10" fmla="*/ 0 w 4"/>
                  <a:gd name="T11" fmla="*/ 0 h 1"/>
                  <a:gd name="T12" fmla="*/ 0 w 4"/>
                  <a:gd name="T13" fmla="*/ 0 h 1"/>
                  <a:gd name="T14" fmla="*/ 1 w 4"/>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
                  <a:gd name="T25" fmla="*/ 0 h 1"/>
                  <a:gd name="T26" fmla="*/ 4 w 4"/>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 h="1">
                    <a:moveTo>
                      <a:pt x="1" y="0"/>
                    </a:moveTo>
                    <a:lnTo>
                      <a:pt x="2" y="0"/>
                    </a:lnTo>
                    <a:lnTo>
                      <a:pt x="3" y="0"/>
                    </a:lnTo>
                    <a:lnTo>
                      <a:pt x="2" y="0"/>
                    </a:lnTo>
                    <a:lnTo>
                      <a:pt x="0" y="0"/>
                    </a:lnTo>
                    <a:lnTo>
                      <a:pt x="1" y="0"/>
                    </a:lnTo>
                  </a:path>
                </a:pathLst>
              </a:custGeom>
              <a:solidFill>
                <a:srgbClr val="00C060"/>
              </a:solidFill>
              <a:ln w="12700" cap="rnd" cmpd="sng">
                <a:noFill/>
                <a:prstDash val="solid"/>
                <a:round/>
                <a:headEnd type="none" w="med" len="med"/>
                <a:tailEnd type="none" w="med" len="med"/>
              </a:ln>
            </p:spPr>
            <p:txBody>
              <a:bodyPr/>
              <a:lstStyle/>
              <a:p>
                <a:endParaRPr lang="en-US" dirty="0"/>
              </a:p>
            </p:txBody>
          </p:sp>
          <p:sp>
            <p:nvSpPr>
              <p:cNvPr id="170" name="Freeform 143"/>
              <p:cNvSpPr>
                <a:spLocks/>
              </p:cNvSpPr>
              <p:nvPr/>
            </p:nvSpPr>
            <p:spPr bwMode="auto">
              <a:xfrm>
                <a:off x="248" y="386"/>
                <a:ext cx="125" cy="123"/>
              </a:xfrm>
              <a:custGeom>
                <a:avLst/>
                <a:gdLst>
                  <a:gd name="T0" fmla="*/ 124 w 125"/>
                  <a:gd name="T1" fmla="*/ 55 h 123"/>
                  <a:gd name="T2" fmla="*/ 121 w 125"/>
                  <a:gd name="T3" fmla="*/ 43 h 123"/>
                  <a:gd name="T4" fmla="*/ 116 w 125"/>
                  <a:gd name="T5" fmla="*/ 32 h 123"/>
                  <a:gd name="T6" fmla="*/ 110 w 125"/>
                  <a:gd name="T7" fmla="*/ 22 h 123"/>
                  <a:gd name="T8" fmla="*/ 101 w 125"/>
                  <a:gd name="T9" fmla="*/ 14 h 123"/>
                  <a:gd name="T10" fmla="*/ 92 w 125"/>
                  <a:gd name="T11" fmla="*/ 7 h 123"/>
                  <a:gd name="T12" fmla="*/ 80 w 125"/>
                  <a:gd name="T13" fmla="*/ 3 h 123"/>
                  <a:gd name="T14" fmla="*/ 68 w 125"/>
                  <a:gd name="T15" fmla="*/ 0 h 123"/>
                  <a:gd name="T16" fmla="*/ 56 w 125"/>
                  <a:gd name="T17" fmla="*/ 0 h 123"/>
                  <a:gd name="T18" fmla="*/ 43 w 125"/>
                  <a:gd name="T19" fmla="*/ 3 h 123"/>
                  <a:gd name="T20" fmla="*/ 32 w 125"/>
                  <a:gd name="T21" fmla="*/ 7 h 123"/>
                  <a:gd name="T22" fmla="*/ 22 w 125"/>
                  <a:gd name="T23" fmla="*/ 14 h 123"/>
                  <a:gd name="T24" fmla="*/ 14 w 125"/>
                  <a:gd name="T25" fmla="*/ 22 h 123"/>
                  <a:gd name="T26" fmla="*/ 7 w 125"/>
                  <a:gd name="T27" fmla="*/ 32 h 123"/>
                  <a:gd name="T28" fmla="*/ 3 w 125"/>
                  <a:gd name="T29" fmla="*/ 43 h 123"/>
                  <a:gd name="T30" fmla="*/ 0 w 125"/>
                  <a:gd name="T31" fmla="*/ 55 h 123"/>
                  <a:gd name="T32" fmla="*/ 0 w 125"/>
                  <a:gd name="T33" fmla="*/ 67 h 123"/>
                  <a:gd name="T34" fmla="*/ 3 w 125"/>
                  <a:gd name="T35" fmla="*/ 79 h 123"/>
                  <a:gd name="T36" fmla="*/ 7 w 125"/>
                  <a:gd name="T37" fmla="*/ 90 h 123"/>
                  <a:gd name="T38" fmla="*/ 14 w 125"/>
                  <a:gd name="T39" fmla="*/ 100 h 123"/>
                  <a:gd name="T40" fmla="*/ 22 w 125"/>
                  <a:gd name="T41" fmla="*/ 108 h 123"/>
                  <a:gd name="T42" fmla="*/ 32 w 125"/>
                  <a:gd name="T43" fmla="*/ 115 h 123"/>
                  <a:gd name="T44" fmla="*/ 43 w 125"/>
                  <a:gd name="T45" fmla="*/ 119 h 123"/>
                  <a:gd name="T46" fmla="*/ 56 w 125"/>
                  <a:gd name="T47" fmla="*/ 122 h 123"/>
                  <a:gd name="T48" fmla="*/ 68 w 125"/>
                  <a:gd name="T49" fmla="*/ 122 h 123"/>
                  <a:gd name="T50" fmla="*/ 80 w 125"/>
                  <a:gd name="T51" fmla="*/ 119 h 123"/>
                  <a:gd name="T52" fmla="*/ 92 w 125"/>
                  <a:gd name="T53" fmla="*/ 115 h 123"/>
                  <a:gd name="T54" fmla="*/ 101 w 125"/>
                  <a:gd name="T55" fmla="*/ 108 h 123"/>
                  <a:gd name="T56" fmla="*/ 110 w 125"/>
                  <a:gd name="T57" fmla="*/ 100 h 123"/>
                  <a:gd name="T58" fmla="*/ 116 w 125"/>
                  <a:gd name="T59" fmla="*/ 90 h 123"/>
                  <a:gd name="T60" fmla="*/ 121 w 125"/>
                  <a:gd name="T61" fmla="*/ 79 h 123"/>
                  <a:gd name="T62" fmla="*/ 124 w 125"/>
                  <a:gd name="T63" fmla="*/ 67 h 12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5"/>
                  <a:gd name="T97" fmla="*/ 0 h 123"/>
                  <a:gd name="T98" fmla="*/ 125 w 125"/>
                  <a:gd name="T99" fmla="*/ 123 h 12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5" h="123">
                    <a:moveTo>
                      <a:pt x="124" y="61"/>
                    </a:moveTo>
                    <a:lnTo>
                      <a:pt x="124" y="55"/>
                    </a:lnTo>
                    <a:lnTo>
                      <a:pt x="123" y="49"/>
                    </a:lnTo>
                    <a:lnTo>
                      <a:pt x="121" y="43"/>
                    </a:lnTo>
                    <a:lnTo>
                      <a:pt x="119" y="37"/>
                    </a:lnTo>
                    <a:lnTo>
                      <a:pt x="116" y="32"/>
                    </a:lnTo>
                    <a:lnTo>
                      <a:pt x="114" y="27"/>
                    </a:lnTo>
                    <a:lnTo>
                      <a:pt x="110" y="22"/>
                    </a:lnTo>
                    <a:lnTo>
                      <a:pt x="106" y="18"/>
                    </a:lnTo>
                    <a:lnTo>
                      <a:pt x="101" y="14"/>
                    </a:lnTo>
                    <a:lnTo>
                      <a:pt x="96" y="10"/>
                    </a:lnTo>
                    <a:lnTo>
                      <a:pt x="92" y="7"/>
                    </a:lnTo>
                    <a:lnTo>
                      <a:pt x="86" y="5"/>
                    </a:lnTo>
                    <a:lnTo>
                      <a:pt x="80" y="3"/>
                    </a:lnTo>
                    <a:lnTo>
                      <a:pt x="74" y="1"/>
                    </a:lnTo>
                    <a:lnTo>
                      <a:pt x="68" y="0"/>
                    </a:lnTo>
                    <a:lnTo>
                      <a:pt x="62" y="0"/>
                    </a:lnTo>
                    <a:lnTo>
                      <a:pt x="56" y="0"/>
                    </a:lnTo>
                    <a:lnTo>
                      <a:pt x="49" y="1"/>
                    </a:lnTo>
                    <a:lnTo>
                      <a:pt x="43" y="3"/>
                    </a:lnTo>
                    <a:lnTo>
                      <a:pt x="38" y="5"/>
                    </a:lnTo>
                    <a:lnTo>
                      <a:pt x="32" y="7"/>
                    </a:lnTo>
                    <a:lnTo>
                      <a:pt x="27" y="10"/>
                    </a:lnTo>
                    <a:lnTo>
                      <a:pt x="22" y="14"/>
                    </a:lnTo>
                    <a:lnTo>
                      <a:pt x="18" y="18"/>
                    </a:lnTo>
                    <a:lnTo>
                      <a:pt x="14" y="22"/>
                    </a:lnTo>
                    <a:lnTo>
                      <a:pt x="10" y="27"/>
                    </a:lnTo>
                    <a:lnTo>
                      <a:pt x="7" y="32"/>
                    </a:lnTo>
                    <a:lnTo>
                      <a:pt x="5" y="37"/>
                    </a:lnTo>
                    <a:lnTo>
                      <a:pt x="3" y="43"/>
                    </a:lnTo>
                    <a:lnTo>
                      <a:pt x="1" y="49"/>
                    </a:lnTo>
                    <a:lnTo>
                      <a:pt x="0" y="55"/>
                    </a:lnTo>
                    <a:lnTo>
                      <a:pt x="0" y="61"/>
                    </a:lnTo>
                    <a:lnTo>
                      <a:pt x="0" y="67"/>
                    </a:lnTo>
                    <a:lnTo>
                      <a:pt x="1" y="73"/>
                    </a:lnTo>
                    <a:lnTo>
                      <a:pt x="3" y="79"/>
                    </a:lnTo>
                    <a:lnTo>
                      <a:pt x="5" y="85"/>
                    </a:lnTo>
                    <a:lnTo>
                      <a:pt x="7" y="90"/>
                    </a:lnTo>
                    <a:lnTo>
                      <a:pt x="10" y="95"/>
                    </a:lnTo>
                    <a:lnTo>
                      <a:pt x="14" y="100"/>
                    </a:lnTo>
                    <a:lnTo>
                      <a:pt x="18" y="104"/>
                    </a:lnTo>
                    <a:lnTo>
                      <a:pt x="22" y="108"/>
                    </a:lnTo>
                    <a:lnTo>
                      <a:pt x="27" y="112"/>
                    </a:lnTo>
                    <a:lnTo>
                      <a:pt x="32" y="115"/>
                    </a:lnTo>
                    <a:lnTo>
                      <a:pt x="38" y="117"/>
                    </a:lnTo>
                    <a:lnTo>
                      <a:pt x="43" y="119"/>
                    </a:lnTo>
                    <a:lnTo>
                      <a:pt x="49" y="121"/>
                    </a:lnTo>
                    <a:lnTo>
                      <a:pt x="56" y="122"/>
                    </a:lnTo>
                    <a:lnTo>
                      <a:pt x="62" y="122"/>
                    </a:lnTo>
                    <a:lnTo>
                      <a:pt x="68" y="122"/>
                    </a:lnTo>
                    <a:lnTo>
                      <a:pt x="74" y="121"/>
                    </a:lnTo>
                    <a:lnTo>
                      <a:pt x="80" y="119"/>
                    </a:lnTo>
                    <a:lnTo>
                      <a:pt x="86" y="117"/>
                    </a:lnTo>
                    <a:lnTo>
                      <a:pt x="92" y="115"/>
                    </a:lnTo>
                    <a:lnTo>
                      <a:pt x="96" y="112"/>
                    </a:lnTo>
                    <a:lnTo>
                      <a:pt x="101" y="108"/>
                    </a:lnTo>
                    <a:lnTo>
                      <a:pt x="106" y="104"/>
                    </a:lnTo>
                    <a:lnTo>
                      <a:pt x="110" y="100"/>
                    </a:lnTo>
                    <a:lnTo>
                      <a:pt x="114" y="95"/>
                    </a:lnTo>
                    <a:lnTo>
                      <a:pt x="116" y="90"/>
                    </a:lnTo>
                    <a:lnTo>
                      <a:pt x="119" y="85"/>
                    </a:lnTo>
                    <a:lnTo>
                      <a:pt x="121" y="79"/>
                    </a:lnTo>
                    <a:lnTo>
                      <a:pt x="123" y="73"/>
                    </a:lnTo>
                    <a:lnTo>
                      <a:pt x="124" y="67"/>
                    </a:lnTo>
                    <a:lnTo>
                      <a:pt x="124" y="6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87" name="Freeform 144"/>
            <p:cNvSpPr>
              <a:spLocks/>
            </p:cNvSpPr>
            <p:nvPr/>
          </p:nvSpPr>
          <p:spPr bwMode="auto">
            <a:xfrm>
              <a:off x="285" y="382"/>
              <a:ext cx="30" cy="15"/>
            </a:xfrm>
            <a:custGeom>
              <a:avLst/>
              <a:gdLst>
                <a:gd name="T0" fmla="*/ 19 w 30"/>
                <a:gd name="T1" fmla="*/ 1 h 15"/>
                <a:gd name="T2" fmla="*/ 17 w 30"/>
                <a:gd name="T3" fmla="*/ 0 h 15"/>
                <a:gd name="T4" fmla="*/ 14 w 30"/>
                <a:gd name="T5" fmla="*/ 0 h 15"/>
                <a:gd name="T6" fmla="*/ 8 w 30"/>
                <a:gd name="T7" fmla="*/ 1 h 15"/>
                <a:gd name="T8" fmla="*/ 2 w 30"/>
                <a:gd name="T9" fmla="*/ 1 h 15"/>
                <a:gd name="T10" fmla="*/ 1 w 30"/>
                <a:gd name="T11" fmla="*/ 1 h 15"/>
                <a:gd name="T12" fmla="*/ 0 w 30"/>
                <a:gd name="T13" fmla="*/ 2 h 15"/>
                <a:gd name="T14" fmla="*/ 0 w 30"/>
                <a:gd name="T15" fmla="*/ 3 h 15"/>
                <a:gd name="T16" fmla="*/ 2 w 30"/>
                <a:gd name="T17" fmla="*/ 4 h 15"/>
                <a:gd name="T18" fmla="*/ 2 w 30"/>
                <a:gd name="T19" fmla="*/ 5 h 15"/>
                <a:gd name="T20" fmla="*/ 4 w 30"/>
                <a:gd name="T21" fmla="*/ 5 h 15"/>
                <a:gd name="T22" fmla="*/ 5 w 30"/>
                <a:gd name="T23" fmla="*/ 3 h 15"/>
                <a:gd name="T24" fmla="*/ 10 w 30"/>
                <a:gd name="T25" fmla="*/ 4 h 15"/>
                <a:gd name="T26" fmla="*/ 12 w 30"/>
                <a:gd name="T27" fmla="*/ 3 h 15"/>
                <a:gd name="T28" fmla="*/ 13 w 30"/>
                <a:gd name="T29" fmla="*/ 3 h 15"/>
                <a:gd name="T30" fmla="*/ 14 w 30"/>
                <a:gd name="T31" fmla="*/ 2 h 15"/>
                <a:gd name="T32" fmla="*/ 14 w 30"/>
                <a:gd name="T33" fmla="*/ 7 h 15"/>
                <a:gd name="T34" fmla="*/ 13 w 30"/>
                <a:gd name="T35" fmla="*/ 11 h 15"/>
                <a:gd name="T36" fmla="*/ 14 w 30"/>
                <a:gd name="T37" fmla="*/ 13 h 15"/>
                <a:gd name="T38" fmla="*/ 16 w 30"/>
                <a:gd name="T39" fmla="*/ 12 h 15"/>
                <a:gd name="T40" fmla="*/ 17 w 30"/>
                <a:gd name="T41" fmla="*/ 13 h 15"/>
                <a:gd name="T42" fmla="*/ 17 w 30"/>
                <a:gd name="T43" fmla="*/ 14 h 15"/>
                <a:gd name="T44" fmla="*/ 18 w 30"/>
                <a:gd name="T45" fmla="*/ 14 h 15"/>
                <a:gd name="T46" fmla="*/ 19 w 30"/>
                <a:gd name="T47" fmla="*/ 7 h 15"/>
                <a:gd name="T48" fmla="*/ 19 w 30"/>
                <a:gd name="T49" fmla="*/ 3 h 15"/>
                <a:gd name="T50" fmla="*/ 22 w 30"/>
                <a:gd name="T51" fmla="*/ 6 h 15"/>
                <a:gd name="T52" fmla="*/ 23 w 30"/>
                <a:gd name="T53" fmla="*/ 8 h 15"/>
                <a:gd name="T54" fmla="*/ 25 w 30"/>
                <a:gd name="T55" fmla="*/ 8 h 15"/>
                <a:gd name="T56" fmla="*/ 27 w 30"/>
                <a:gd name="T57" fmla="*/ 7 h 15"/>
                <a:gd name="T58" fmla="*/ 28 w 30"/>
                <a:gd name="T59" fmla="*/ 7 h 15"/>
                <a:gd name="T60" fmla="*/ 29 w 30"/>
                <a:gd name="T61" fmla="*/ 8 h 15"/>
                <a:gd name="T62" fmla="*/ 28 w 30"/>
                <a:gd name="T63" fmla="*/ 7 h 15"/>
                <a:gd name="T64" fmla="*/ 28 w 30"/>
                <a:gd name="T65" fmla="*/ 5 h 15"/>
                <a:gd name="T66" fmla="*/ 26 w 30"/>
                <a:gd name="T67" fmla="*/ 4 h 15"/>
                <a:gd name="T68" fmla="*/ 23 w 30"/>
                <a:gd name="T69" fmla="*/ 2 h 15"/>
                <a:gd name="T70" fmla="*/ 19 w 30"/>
                <a:gd name="T71" fmla="*/ 1 h 1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0"/>
                <a:gd name="T109" fmla="*/ 0 h 15"/>
                <a:gd name="T110" fmla="*/ 30 w 30"/>
                <a:gd name="T111" fmla="*/ 15 h 1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0" h="15">
                  <a:moveTo>
                    <a:pt x="19" y="1"/>
                  </a:moveTo>
                  <a:lnTo>
                    <a:pt x="17" y="0"/>
                  </a:lnTo>
                  <a:lnTo>
                    <a:pt x="14" y="0"/>
                  </a:lnTo>
                  <a:lnTo>
                    <a:pt x="8" y="1"/>
                  </a:lnTo>
                  <a:lnTo>
                    <a:pt x="2" y="1"/>
                  </a:lnTo>
                  <a:lnTo>
                    <a:pt x="1" y="1"/>
                  </a:lnTo>
                  <a:lnTo>
                    <a:pt x="0" y="2"/>
                  </a:lnTo>
                  <a:lnTo>
                    <a:pt x="0" y="3"/>
                  </a:lnTo>
                  <a:lnTo>
                    <a:pt x="2" y="4"/>
                  </a:lnTo>
                  <a:lnTo>
                    <a:pt x="2" y="5"/>
                  </a:lnTo>
                  <a:lnTo>
                    <a:pt x="4" y="5"/>
                  </a:lnTo>
                  <a:lnTo>
                    <a:pt x="5" y="3"/>
                  </a:lnTo>
                  <a:lnTo>
                    <a:pt x="10" y="4"/>
                  </a:lnTo>
                  <a:lnTo>
                    <a:pt x="12" y="3"/>
                  </a:lnTo>
                  <a:lnTo>
                    <a:pt x="13" y="3"/>
                  </a:lnTo>
                  <a:lnTo>
                    <a:pt x="14" y="2"/>
                  </a:lnTo>
                  <a:lnTo>
                    <a:pt x="14" y="7"/>
                  </a:lnTo>
                  <a:lnTo>
                    <a:pt x="13" y="11"/>
                  </a:lnTo>
                  <a:lnTo>
                    <a:pt x="14" y="13"/>
                  </a:lnTo>
                  <a:lnTo>
                    <a:pt x="16" y="12"/>
                  </a:lnTo>
                  <a:lnTo>
                    <a:pt x="17" y="13"/>
                  </a:lnTo>
                  <a:lnTo>
                    <a:pt x="17" y="14"/>
                  </a:lnTo>
                  <a:lnTo>
                    <a:pt x="18" y="14"/>
                  </a:lnTo>
                  <a:lnTo>
                    <a:pt x="19" y="7"/>
                  </a:lnTo>
                  <a:lnTo>
                    <a:pt x="19" y="3"/>
                  </a:lnTo>
                  <a:lnTo>
                    <a:pt x="22" y="6"/>
                  </a:lnTo>
                  <a:lnTo>
                    <a:pt x="23" y="8"/>
                  </a:lnTo>
                  <a:lnTo>
                    <a:pt x="25" y="8"/>
                  </a:lnTo>
                  <a:lnTo>
                    <a:pt x="27" y="7"/>
                  </a:lnTo>
                  <a:lnTo>
                    <a:pt x="28" y="7"/>
                  </a:lnTo>
                  <a:lnTo>
                    <a:pt x="29" y="8"/>
                  </a:lnTo>
                  <a:lnTo>
                    <a:pt x="28" y="7"/>
                  </a:lnTo>
                  <a:lnTo>
                    <a:pt x="28" y="5"/>
                  </a:lnTo>
                  <a:lnTo>
                    <a:pt x="26" y="4"/>
                  </a:lnTo>
                  <a:lnTo>
                    <a:pt x="23" y="2"/>
                  </a:lnTo>
                  <a:lnTo>
                    <a:pt x="19" y="1"/>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88" name="Freeform 145"/>
            <p:cNvSpPr>
              <a:spLocks/>
            </p:cNvSpPr>
            <p:nvPr/>
          </p:nvSpPr>
          <p:spPr bwMode="auto">
            <a:xfrm>
              <a:off x="284" y="386"/>
              <a:ext cx="31" cy="19"/>
            </a:xfrm>
            <a:custGeom>
              <a:avLst/>
              <a:gdLst>
                <a:gd name="T0" fmla="*/ 25 w 31"/>
                <a:gd name="T1" fmla="*/ 5 h 19"/>
                <a:gd name="T2" fmla="*/ 27 w 31"/>
                <a:gd name="T3" fmla="*/ 8 h 19"/>
                <a:gd name="T4" fmla="*/ 28 w 31"/>
                <a:gd name="T5" fmla="*/ 9 h 19"/>
                <a:gd name="T6" fmla="*/ 29 w 31"/>
                <a:gd name="T7" fmla="*/ 12 h 19"/>
                <a:gd name="T8" fmla="*/ 30 w 31"/>
                <a:gd name="T9" fmla="*/ 8 h 19"/>
                <a:gd name="T10" fmla="*/ 29 w 31"/>
                <a:gd name="T11" fmla="*/ 5 h 19"/>
                <a:gd name="T12" fmla="*/ 27 w 31"/>
                <a:gd name="T13" fmla="*/ 4 h 19"/>
                <a:gd name="T14" fmla="*/ 26 w 31"/>
                <a:gd name="T15" fmla="*/ 4 h 19"/>
                <a:gd name="T16" fmla="*/ 26 w 31"/>
                <a:gd name="T17" fmla="*/ 4 h 19"/>
                <a:gd name="T18" fmla="*/ 25 w 31"/>
                <a:gd name="T19" fmla="*/ 5 h 19"/>
                <a:gd name="T20" fmla="*/ 16 w 31"/>
                <a:gd name="T21" fmla="*/ 8 h 19"/>
                <a:gd name="T22" fmla="*/ 17 w 31"/>
                <a:gd name="T23" fmla="*/ 9 h 19"/>
                <a:gd name="T24" fmla="*/ 18 w 31"/>
                <a:gd name="T25" fmla="*/ 10 h 19"/>
                <a:gd name="T26" fmla="*/ 18 w 31"/>
                <a:gd name="T27" fmla="*/ 12 h 19"/>
                <a:gd name="T28" fmla="*/ 17 w 31"/>
                <a:gd name="T29" fmla="*/ 13 h 19"/>
                <a:gd name="T30" fmla="*/ 17 w 31"/>
                <a:gd name="T31" fmla="*/ 15 h 19"/>
                <a:gd name="T32" fmla="*/ 17 w 31"/>
                <a:gd name="T33" fmla="*/ 17 h 19"/>
                <a:gd name="T34" fmla="*/ 18 w 31"/>
                <a:gd name="T35" fmla="*/ 18 h 19"/>
                <a:gd name="T36" fmla="*/ 17 w 31"/>
                <a:gd name="T37" fmla="*/ 18 h 19"/>
                <a:gd name="T38" fmla="*/ 16 w 31"/>
                <a:gd name="T39" fmla="*/ 17 h 19"/>
                <a:gd name="T40" fmla="*/ 15 w 31"/>
                <a:gd name="T41" fmla="*/ 13 h 19"/>
                <a:gd name="T42" fmla="*/ 14 w 31"/>
                <a:gd name="T43" fmla="*/ 10 h 19"/>
                <a:gd name="T44" fmla="*/ 15 w 31"/>
                <a:gd name="T45" fmla="*/ 9 h 19"/>
                <a:gd name="T46" fmla="*/ 16 w 31"/>
                <a:gd name="T47" fmla="*/ 8 h 19"/>
                <a:gd name="T48" fmla="*/ 25 w 31"/>
                <a:gd name="T49" fmla="*/ 5 h 19"/>
                <a:gd name="T50" fmla="*/ 4 w 31"/>
                <a:gd name="T51" fmla="*/ 2 h 19"/>
                <a:gd name="T52" fmla="*/ 4 w 31"/>
                <a:gd name="T53" fmla="*/ 3 h 19"/>
                <a:gd name="T54" fmla="*/ 5 w 31"/>
                <a:gd name="T55" fmla="*/ 4 h 19"/>
                <a:gd name="T56" fmla="*/ 9 w 31"/>
                <a:gd name="T57" fmla="*/ 5 h 19"/>
                <a:gd name="T58" fmla="*/ 4 w 31"/>
                <a:gd name="T59" fmla="*/ 5 h 19"/>
                <a:gd name="T60" fmla="*/ 1 w 31"/>
                <a:gd name="T61" fmla="*/ 3 h 19"/>
                <a:gd name="T62" fmla="*/ 0 w 31"/>
                <a:gd name="T63" fmla="*/ 1 h 19"/>
                <a:gd name="T64" fmla="*/ 0 w 31"/>
                <a:gd name="T65" fmla="*/ 0 h 19"/>
                <a:gd name="T66" fmla="*/ 1 w 31"/>
                <a:gd name="T67" fmla="*/ 0 h 19"/>
                <a:gd name="T68" fmla="*/ 3 w 31"/>
                <a:gd name="T69" fmla="*/ 1 h 19"/>
                <a:gd name="T70" fmla="*/ 4 w 31"/>
                <a:gd name="T71" fmla="*/ 2 h 19"/>
                <a:gd name="T72" fmla="*/ 25 w 31"/>
                <a:gd name="T73" fmla="*/ 5 h 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
                <a:gd name="T112" fmla="*/ 0 h 19"/>
                <a:gd name="T113" fmla="*/ 31 w 31"/>
                <a:gd name="T114" fmla="*/ 19 h 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 h="19">
                  <a:moveTo>
                    <a:pt x="25" y="5"/>
                  </a:moveTo>
                  <a:lnTo>
                    <a:pt x="27" y="8"/>
                  </a:lnTo>
                  <a:lnTo>
                    <a:pt x="28" y="9"/>
                  </a:lnTo>
                  <a:lnTo>
                    <a:pt x="29" y="12"/>
                  </a:lnTo>
                  <a:lnTo>
                    <a:pt x="30" y="8"/>
                  </a:lnTo>
                  <a:lnTo>
                    <a:pt x="29" y="5"/>
                  </a:lnTo>
                  <a:lnTo>
                    <a:pt x="27" y="4"/>
                  </a:lnTo>
                  <a:lnTo>
                    <a:pt x="26" y="4"/>
                  </a:lnTo>
                  <a:lnTo>
                    <a:pt x="25" y="5"/>
                  </a:lnTo>
                  <a:lnTo>
                    <a:pt x="16" y="8"/>
                  </a:lnTo>
                  <a:lnTo>
                    <a:pt x="17" y="9"/>
                  </a:lnTo>
                  <a:lnTo>
                    <a:pt x="18" y="10"/>
                  </a:lnTo>
                  <a:lnTo>
                    <a:pt x="18" y="12"/>
                  </a:lnTo>
                  <a:lnTo>
                    <a:pt x="17" y="13"/>
                  </a:lnTo>
                  <a:lnTo>
                    <a:pt x="17" y="15"/>
                  </a:lnTo>
                  <a:lnTo>
                    <a:pt x="17" y="17"/>
                  </a:lnTo>
                  <a:lnTo>
                    <a:pt x="18" y="18"/>
                  </a:lnTo>
                  <a:lnTo>
                    <a:pt x="17" y="18"/>
                  </a:lnTo>
                  <a:lnTo>
                    <a:pt x="16" y="17"/>
                  </a:lnTo>
                  <a:lnTo>
                    <a:pt x="15" y="13"/>
                  </a:lnTo>
                  <a:lnTo>
                    <a:pt x="14" y="10"/>
                  </a:lnTo>
                  <a:lnTo>
                    <a:pt x="15" y="9"/>
                  </a:lnTo>
                  <a:lnTo>
                    <a:pt x="16" y="8"/>
                  </a:lnTo>
                  <a:lnTo>
                    <a:pt x="25" y="5"/>
                  </a:lnTo>
                  <a:lnTo>
                    <a:pt x="4" y="2"/>
                  </a:lnTo>
                  <a:lnTo>
                    <a:pt x="4" y="3"/>
                  </a:lnTo>
                  <a:lnTo>
                    <a:pt x="5" y="4"/>
                  </a:lnTo>
                  <a:lnTo>
                    <a:pt x="9" y="5"/>
                  </a:lnTo>
                  <a:lnTo>
                    <a:pt x="4" y="5"/>
                  </a:lnTo>
                  <a:lnTo>
                    <a:pt x="1" y="3"/>
                  </a:lnTo>
                  <a:lnTo>
                    <a:pt x="0" y="1"/>
                  </a:lnTo>
                  <a:lnTo>
                    <a:pt x="0" y="0"/>
                  </a:lnTo>
                  <a:lnTo>
                    <a:pt x="1" y="0"/>
                  </a:lnTo>
                  <a:lnTo>
                    <a:pt x="3" y="1"/>
                  </a:lnTo>
                  <a:lnTo>
                    <a:pt x="4" y="2"/>
                  </a:lnTo>
                  <a:lnTo>
                    <a:pt x="25" y="5"/>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89" name="Freeform 146"/>
            <p:cNvSpPr>
              <a:spLocks/>
            </p:cNvSpPr>
            <p:nvPr/>
          </p:nvSpPr>
          <p:spPr bwMode="auto">
            <a:xfrm>
              <a:off x="311" y="389"/>
              <a:ext cx="6" cy="11"/>
            </a:xfrm>
            <a:custGeom>
              <a:avLst/>
              <a:gdLst>
                <a:gd name="T0" fmla="*/ 0 w 6"/>
                <a:gd name="T1" fmla="*/ 2 h 11"/>
                <a:gd name="T2" fmla="*/ 2 w 6"/>
                <a:gd name="T3" fmla="*/ 5 h 11"/>
                <a:gd name="T4" fmla="*/ 3 w 6"/>
                <a:gd name="T5" fmla="*/ 7 h 11"/>
                <a:gd name="T6" fmla="*/ 4 w 6"/>
                <a:gd name="T7" fmla="*/ 10 h 11"/>
                <a:gd name="T8" fmla="*/ 5 w 6"/>
                <a:gd name="T9" fmla="*/ 5 h 11"/>
                <a:gd name="T10" fmla="*/ 4 w 6"/>
                <a:gd name="T11" fmla="*/ 1 h 11"/>
                <a:gd name="T12" fmla="*/ 3 w 6"/>
                <a:gd name="T13" fmla="*/ 0 h 11"/>
                <a:gd name="T14" fmla="*/ 1 w 6"/>
                <a:gd name="T15" fmla="*/ 0 h 11"/>
                <a:gd name="T16" fmla="*/ 1 w 6"/>
                <a:gd name="T17" fmla="*/ 1 h 11"/>
                <a:gd name="T18" fmla="*/ 0 w 6"/>
                <a:gd name="T19" fmla="*/ 2 h 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
                <a:gd name="T31" fmla="*/ 0 h 11"/>
                <a:gd name="T32" fmla="*/ 6 w 6"/>
                <a:gd name="T33" fmla="*/ 11 h 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 h="11">
                  <a:moveTo>
                    <a:pt x="0" y="2"/>
                  </a:moveTo>
                  <a:lnTo>
                    <a:pt x="2" y="5"/>
                  </a:lnTo>
                  <a:lnTo>
                    <a:pt x="3" y="7"/>
                  </a:lnTo>
                  <a:lnTo>
                    <a:pt x="4" y="10"/>
                  </a:lnTo>
                  <a:lnTo>
                    <a:pt x="5" y="5"/>
                  </a:lnTo>
                  <a:lnTo>
                    <a:pt x="4" y="1"/>
                  </a:lnTo>
                  <a:lnTo>
                    <a:pt x="3" y="0"/>
                  </a:lnTo>
                  <a:lnTo>
                    <a:pt x="1" y="0"/>
                  </a:lnTo>
                  <a:lnTo>
                    <a:pt x="1" y="1"/>
                  </a:lnTo>
                  <a:lnTo>
                    <a:pt x="0"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0" name="Freeform 147"/>
            <p:cNvSpPr>
              <a:spLocks/>
            </p:cNvSpPr>
            <p:nvPr/>
          </p:nvSpPr>
          <p:spPr bwMode="auto">
            <a:xfrm>
              <a:off x="299" y="396"/>
              <a:ext cx="6" cy="10"/>
            </a:xfrm>
            <a:custGeom>
              <a:avLst/>
              <a:gdLst>
                <a:gd name="T0" fmla="*/ 3 w 6"/>
                <a:gd name="T1" fmla="*/ 0 h 10"/>
                <a:gd name="T2" fmla="*/ 4 w 6"/>
                <a:gd name="T3" fmla="*/ 1 h 10"/>
                <a:gd name="T4" fmla="*/ 5 w 6"/>
                <a:gd name="T5" fmla="*/ 1 h 10"/>
                <a:gd name="T6" fmla="*/ 5 w 6"/>
                <a:gd name="T7" fmla="*/ 3 h 10"/>
                <a:gd name="T8" fmla="*/ 4 w 6"/>
                <a:gd name="T9" fmla="*/ 4 h 10"/>
                <a:gd name="T10" fmla="*/ 4 w 6"/>
                <a:gd name="T11" fmla="*/ 6 h 10"/>
                <a:gd name="T12" fmla="*/ 4 w 6"/>
                <a:gd name="T13" fmla="*/ 8 h 10"/>
                <a:gd name="T14" fmla="*/ 5 w 6"/>
                <a:gd name="T15" fmla="*/ 9 h 10"/>
                <a:gd name="T16" fmla="*/ 4 w 6"/>
                <a:gd name="T17" fmla="*/ 9 h 10"/>
                <a:gd name="T18" fmla="*/ 3 w 6"/>
                <a:gd name="T19" fmla="*/ 8 h 10"/>
                <a:gd name="T20" fmla="*/ 0 w 6"/>
                <a:gd name="T21" fmla="*/ 4 h 10"/>
                <a:gd name="T22" fmla="*/ 0 w 6"/>
                <a:gd name="T23" fmla="*/ 1 h 10"/>
                <a:gd name="T24" fmla="*/ 0 w 6"/>
                <a:gd name="T25" fmla="*/ 0 h 10"/>
                <a:gd name="T26" fmla="*/ 3 w 6"/>
                <a:gd name="T27" fmla="*/ 0 h 1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
                <a:gd name="T43" fmla="*/ 0 h 10"/>
                <a:gd name="T44" fmla="*/ 6 w 6"/>
                <a:gd name="T45" fmla="*/ 10 h 1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 h="10">
                  <a:moveTo>
                    <a:pt x="3" y="0"/>
                  </a:moveTo>
                  <a:lnTo>
                    <a:pt x="4" y="1"/>
                  </a:lnTo>
                  <a:lnTo>
                    <a:pt x="5" y="1"/>
                  </a:lnTo>
                  <a:lnTo>
                    <a:pt x="5" y="3"/>
                  </a:lnTo>
                  <a:lnTo>
                    <a:pt x="4" y="4"/>
                  </a:lnTo>
                  <a:lnTo>
                    <a:pt x="4" y="6"/>
                  </a:lnTo>
                  <a:lnTo>
                    <a:pt x="4" y="8"/>
                  </a:lnTo>
                  <a:lnTo>
                    <a:pt x="5" y="9"/>
                  </a:lnTo>
                  <a:lnTo>
                    <a:pt x="4" y="9"/>
                  </a:lnTo>
                  <a:lnTo>
                    <a:pt x="3" y="8"/>
                  </a:lnTo>
                  <a:lnTo>
                    <a:pt x="0" y="4"/>
                  </a:lnTo>
                  <a:lnTo>
                    <a:pt x="0" y="1"/>
                  </a:lnTo>
                  <a:lnTo>
                    <a:pt x="0" y="0"/>
                  </a:lnTo>
                  <a:lnTo>
                    <a:pt x="3"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1" name="Freeform 148"/>
            <p:cNvSpPr>
              <a:spLocks/>
            </p:cNvSpPr>
            <p:nvPr/>
          </p:nvSpPr>
          <p:spPr bwMode="auto">
            <a:xfrm>
              <a:off x="284" y="386"/>
              <a:ext cx="11" cy="5"/>
            </a:xfrm>
            <a:custGeom>
              <a:avLst/>
              <a:gdLst>
                <a:gd name="T0" fmla="*/ 4 w 11"/>
                <a:gd name="T1" fmla="*/ 2 h 5"/>
                <a:gd name="T2" fmla="*/ 5 w 11"/>
                <a:gd name="T3" fmla="*/ 3 h 5"/>
                <a:gd name="T4" fmla="*/ 6 w 11"/>
                <a:gd name="T5" fmla="*/ 3 h 5"/>
                <a:gd name="T6" fmla="*/ 10 w 11"/>
                <a:gd name="T7" fmla="*/ 4 h 5"/>
                <a:gd name="T8" fmla="*/ 5 w 11"/>
                <a:gd name="T9" fmla="*/ 4 h 5"/>
                <a:gd name="T10" fmla="*/ 1 w 11"/>
                <a:gd name="T11" fmla="*/ 3 h 5"/>
                <a:gd name="T12" fmla="*/ 0 w 11"/>
                <a:gd name="T13" fmla="*/ 1 h 5"/>
                <a:gd name="T14" fmla="*/ 0 w 11"/>
                <a:gd name="T15" fmla="*/ 0 h 5"/>
                <a:gd name="T16" fmla="*/ 1 w 11"/>
                <a:gd name="T17" fmla="*/ 0 h 5"/>
                <a:gd name="T18" fmla="*/ 3 w 11"/>
                <a:gd name="T19" fmla="*/ 0 h 5"/>
                <a:gd name="T20" fmla="*/ 4 w 11"/>
                <a:gd name="T21" fmla="*/ 2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
                <a:gd name="T34" fmla="*/ 0 h 5"/>
                <a:gd name="T35" fmla="*/ 11 w 11"/>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 h="5">
                  <a:moveTo>
                    <a:pt x="4" y="2"/>
                  </a:moveTo>
                  <a:lnTo>
                    <a:pt x="5" y="3"/>
                  </a:lnTo>
                  <a:lnTo>
                    <a:pt x="6" y="3"/>
                  </a:lnTo>
                  <a:lnTo>
                    <a:pt x="10" y="4"/>
                  </a:lnTo>
                  <a:lnTo>
                    <a:pt x="5" y="4"/>
                  </a:lnTo>
                  <a:lnTo>
                    <a:pt x="1" y="3"/>
                  </a:lnTo>
                  <a:lnTo>
                    <a:pt x="0" y="1"/>
                  </a:lnTo>
                  <a:lnTo>
                    <a:pt x="0" y="0"/>
                  </a:lnTo>
                  <a:lnTo>
                    <a:pt x="1" y="0"/>
                  </a:lnTo>
                  <a:lnTo>
                    <a:pt x="3" y="0"/>
                  </a:lnTo>
                  <a:lnTo>
                    <a:pt x="4"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2" name="Freeform 149"/>
            <p:cNvSpPr>
              <a:spLocks/>
            </p:cNvSpPr>
            <p:nvPr/>
          </p:nvSpPr>
          <p:spPr bwMode="auto">
            <a:xfrm>
              <a:off x="316" y="382"/>
              <a:ext cx="6" cy="7"/>
            </a:xfrm>
            <a:custGeom>
              <a:avLst/>
              <a:gdLst>
                <a:gd name="T0" fmla="*/ 5 w 6"/>
                <a:gd name="T1" fmla="*/ 0 h 7"/>
                <a:gd name="T2" fmla="*/ 4 w 6"/>
                <a:gd name="T3" fmla="*/ 5 h 7"/>
                <a:gd name="T4" fmla="*/ 3 w 6"/>
                <a:gd name="T5" fmla="*/ 6 h 7"/>
                <a:gd name="T6" fmla="*/ 3 w 6"/>
                <a:gd name="T7" fmla="*/ 6 h 7"/>
                <a:gd name="T8" fmla="*/ 2 w 6"/>
                <a:gd name="T9" fmla="*/ 5 h 7"/>
                <a:gd name="T10" fmla="*/ 3 w 6"/>
                <a:gd name="T11" fmla="*/ 4 h 7"/>
                <a:gd name="T12" fmla="*/ 2 w 6"/>
                <a:gd name="T13" fmla="*/ 3 h 7"/>
                <a:gd name="T14" fmla="*/ 1 w 6"/>
                <a:gd name="T15" fmla="*/ 4 h 7"/>
                <a:gd name="T16" fmla="*/ 1 w 6"/>
                <a:gd name="T17" fmla="*/ 6 h 7"/>
                <a:gd name="T18" fmla="*/ 0 w 6"/>
                <a:gd name="T19" fmla="*/ 5 h 7"/>
                <a:gd name="T20" fmla="*/ 0 w 6"/>
                <a:gd name="T21" fmla="*/ 4 h 7"/>
                <a:gd name="T22" fmla="*/ 0 w 6"/>
                <a:gd name="T23" fmla="*/ 3 h 7"/>
                <a:gd name="T24" fmla="*/ 1 w 6"/>
                <a:gd name="T25" fmla="*/ 2 h 7"/>
                <a:gd name="T26" fmla="*/ 4 w 6"/>
                <a:gd name="T27" fmla="*/ 0 h 7"/>
                <a:gd name="T28" fmla="*/ 5 w 6"/>
                <a:gd name="T29" fmla="*/ 0 h 7"/>
                <a:gd name="T30" fmla="*/ 5 w 6"/>
                <a:gd name="T31" fmla="*/ 0 h 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7"/>
                <a:gd name="T50" fmla="*/ 6 w 6"/>
                <a:gd name="T51" fmla="*/ 7 h 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7">
                  <a:moveTo>
                    <a:pt x="5" y="0"/>
                  </a:moveTo>
                  <a:lnTo>
                    <a:pt x="4" y="5"/>
                  </a:lnTo>
                  <a:lnTo>
                    <a:pt x="3" y="6"/>
                  </a:lnTo>
                  <a:lnTo>
                    <a:pt x="2" y="5"/>
                  </a:lnTo>
                  <a:lnTo>
                    <a:pt x="3" y="4"/>
                  </a:lnTo>
                  <a:lnTo>
                    <a:pt x="2" y="3"/>
                  </a:lnTo>
                  <a:lnTo>
                    <a:pt x="1" y="4"/>
                  </a:lnTo>
                  <a:lnTo>
                    <a:pt x="1" y="6"/>
                  </a:lnTo>
                  <a:lnTo>
                    <a:pt x="0" y="5"/>
                  </a:lnTo>
                  <a:lnTo>
                    <a:pt x="0" y="4"/>
                  </a:lnTo>
                  <a:lnTo>
                    <a:pt x="0" y="3"/>
                  </a:lnTo>
                  <a:lnTo>
                    <a:pt x="1" y="2"/>
                  </a:lnTo>
                  <a:lnTo>
                    <a:pt x="4" y="0"/>
                  </a:lnTo>
                  <a:lnTo>
                    <a:pt x="5"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3" name="Freeform 150"/>
            <p:cNvSpPr>
              <a:spLocks/>
            </p:cNvSpPr>
            <p:nvPr/>
          </p:nvSpPr>
          <p:spPr bwMode="auto">
            <a:xfrm>
              <a:off x="316" y="382"/>
              <a:ext cx="7" cy="8"/>
            </a:xfrm>
            <a:custGeom>
              <a:avLst/>
              <a:gdLst>
                <a:gd name="T0" fmla="*/ 6 w 7"/>
                <a:gd name="T1" fmla="*/ 1 h 8"/>
                <a:gd name="T2" fmla="*/ 5 w 7"/>
                <a:gd name="T3" fmla="*/ 6 h 8"/>
                <a:gd name="T4" fmla="*/ 4 w 7"/>
                <a:gd name="T5" fmla="*/ 7 h 8"/>
                <a:gd name="T6" fmla="*/ 3 w 7"/>
                <a:gd name="T7" fmla="*/ 7 h 8"/>
                <a:gd name="T8" fmla="*/ 3 w 7"/>
                <a:gd name="T9" fmla="*/ 6 h 8"/>
                <a:gd name="T10" fmla="*/ 3 w 7"/>
                <a:gd name="T11" fmla="*/ 4 h 8"/>
                <a:gd name="T12" fmla="*/ 3 w 7"/>
                <a:gd name="T13" fmla="*/ 4 h 8"/>
                <a:gd name="T14" fmla="*/ 1 w 7"/>
                <a:gd name="T15" fmla="*/ 4 h 8"/>
                <a:gd name="T16" fmla="*/ 1 w 7"/>
                <a:gd name="T17" fmla="*/ 7 h 8"/>
                <a:gd name="T18" fmla="*/ 0 w 7"/>
                <a:gd name="T19" fmla="*/ 5 h 8"/>
                <a:gd name="T20" fmla="*/ 0 w 7"/>
                <a:gd name="T21" fmla="*/ 5 h 8"/>
                <a:gd name="T22" fmla="*/ 0 w 7"/>
                <a:gd name="T23" fmla="*/ 4 h 8"/>
                <a:gd name="T24" fmla="*/ 2 w 7"/>
                <a:gd name="T25" fmla="*/ 2 h 8"/>
                <a:gd name="T26" fmla="*/ 4 w 7"/>
                <a:gd name="T27" fmla="*/ 0 h 8"/>
                <a:gd name="T28" fmla="*/ 6 w 7"/>
                <a:gd name="T29" fmla="*/ 0 h 8"/>
                <a:gd name="T30" fmla="*/ 6 w 7"/>
                <a:gd name="T31" fmla="*/ 1 h 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
                <a:gd name="T49" fmla="*/ 0 h 8"/>
                <a:gd name="T50" fmla="*/ 7 w 7"/>
                <a:gd name="T51" fmla="*/ 8 h 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 h="8">
                  <a:moveTo>
                    <a:pt x="6" y="1"/>
                  </a:moveTo>
                  <a:lnTo>
                    <a:pt x="5" y="6"/>
                  </a:lnTo>
                  <a:lnTo>
                    <a:pt x="4" y="7"/>
                  </a:lnTo>
                  <a:lnTo>
                    <a:pt x="3" y="7"/>
                  </a:lnTo>
                  <a:lnTo>
                    <a:pt x="3" y="6"/>
                  </a:lnTo>
                  <a:lnTo>
                    <a:pt x="3" y="4"/>
                  </a:lnTo>
                  <a:lnTo>
                    <a:pt x="1" y="4"/>
                  </a:lnTo>
                  <a:lnTo>
                    <a:pt x="1" y="7"/>
                  </a:lnTo>
                  <a:lnTo>
                    <a:pt x="0" y="5"/>
                  </a:lnTo>
                  <a:lnTo>
                    <a:pt x="0" y="4"/>
                  </a:lnTo>
                  <a:lnTo>
                    <a:pt x="2" y="2"/>
                  </a:lnTo>
                  <a:lnTo>
                    <a:pt x="4" y="0"/>
                  </a:lnTo>
                  <a:lnTo>
                    <a:pt x="6" y="0"/>
                  </a:lnTo>
                  <a:lnTo>
                    <a:pt x="6"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4" name="Freeform 151"/>
            <p:cNvSpPr>
              <a:spLocks/>
            </p:cNvSpPr>
            <p:nvPr/>
          </p:nvSpPr>
          <p:spPr bwMode="auto">
            <a:xfrm>
              <a:off x="322" y="381"/>
              <a:ext cx="7" cy="16"/>
            </a:xfrm>
            <a:custGeom>
              <a:avLst/>
              <a:gdLst>
                <a:gd name="T0" fmla="*/ 3 w 7"/>
                <a:gd name="T1" fmla="*/ 0 h 16"/>
                <a:gd name="T2" fmla="*/ 4 w 7"/>
                <a:gd name="T3" fmla="*/ 1 h 16"/>
                <a:gd name="T4" fmla="*/ 5 w 7"/>
                <a:gd name="T5" fmla="*/ 2 h 16"/>
                <a:gd name="T6" fmla="*/ 6 w 7"/>
                <a:gd name="T7" fmla="*/ 3 h 16"/>
                <a:gd name="T8" fmla="*/ 5 w 7"/>
                <a:gd name="T9" fmla="*/ 10 h 16"/>
                <a:gd name="T10" fmla="*/ 5 w 7"/>
                <a:gd name="T11" fmla="*/ 13 h 16"/>
                <a:gd name="T12" fmla="*/ 4 w 7"/>
                <a:gd name="T13" fmla="*/ 14 h 16"/>
                <a:gd name="T14" fmla="*/ 4 w 7"/>
                <a:gd name="T15" fmla="*/ 15 h 16"/>
                <a:gd name="T16" fmla="*/ 3 w 7"/>
                <a:gd name="T17" fmla="*/ 15 h 16"/>
                <a:gd name="T18" fmla="*/ 2 w 7"/>
                <a:gd name="T19" fmla="*/ 14 h 16"/>
                <a:gd name="T20" fmla="*/ 1 w 7"/>
                <a:gd name="T21" fmla="*/ 14 h 16"/>
                <a:gd name="T22" fmla="*/ 0 w 7"/>
                <a:gd name="T23" fmla="*/ 14 h 16"/>
                <a:gd name="T24" fmla="*/ 1 w 7"/>
                <a:gd name="T25" fmla="*/ 3 h 16"/>
                <a:gd name="T26" fmla="*/ 2 w 7"/>
                <a:gd name="T27" fmla="*/ 1 h 16"/>
                <a:gd name="T28" fmla="*/ 3 w 7"/>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
                <a:gd name="T46" fmla="*/ 0 h 16"/>
                <a:gd name="T47" fmla="*/ 7 w 7"/>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 h="16">
                  <a:moveTo>
                    <a:pt x="3" y="0"/>
                  </a:moveTo>
                  <a:lnTo>
                    <a:pt x="4" y="1"/>
                  </a:lnTo>
                  <a:lnTo>
                    <a:pt x="5" y="2"/>
                  </a:lnTo>
                  <a:lnTo>
                    <a:pt x="6" y="3"/>
                  </a:lnTo>
                  <a:lnTo>
                    <a:pt x="5" y="10"/>
                  </a:lnTo>
                  <a:lnTo>
                    <a:pt x="5" y="13"/>
                  </a:lnTo>
                  <a:lnTo>
                    <a:pt x="4" y="14"/>
                  </a:lnTo>
                  <a:lnTo>
                    <a:pt x="4" y="15"/>
                  </a:lnTo>
                  <a:lnTo>
                    <a:pt x="3" y="15"/>
                  </a:lnTo>
                  <a:lnTo>
                    <a:pt x="2" y="14"/>
                  </a:lnTo>
                  <a:lnTo>
                    <a:pt x="1" y="14"/>
                  </a:lnTo>
                  <a:lnTo>
                    <a:pt x="0" y="14"/>
                  </a:lnTo>
                  <a:lnTo>
                    <a:pt x="1" y="3"/>
                  </a:lnTo>
                  <a:lnTo>
                    <a:pt x="2" y="1"/>
                  </a:lnTo>
                  <a:lnTo>
                    <a:pt x="3" y="0"/>
                  </a:lnTo>
                </a:path>
              </a:pathLst>
            </a:custGeom>
            <a:solidFill>
              <a:srgbClr val="B3B900"/>
            </a:solidFill>
            <a:ln w="12700" cap="rnd" cmpd="sng">
              <a:noFill/>
              <a:prstDash val="solid"/>
              <a:round/>
              <a:headEnd type="none" w="med" len="med"/>
              <a:tailEnd type="none" w="med" len="med"/>
            </a:ln>
          </p:spPr>
          <p:txBody>
            <a:bodyPr/>
            <a:lstStyle/>
            <a:p>
              <a:endParaRPr lang="en-US" dirty="0"/>
            </a:p>
          </p:txBody>
        </p:sp>
        <p:sp>
          <p:nvSpPr>
            <p:cNvPr id="95" name="Freeform 152"/>
            <p:cNvSpPr>
              <a:spLocks/>
            </p:cNvSpPr>
            <p:nvPr/>
          </p:nvSpPr>
          <p:spPr bwMode="auto">
            <a:xfrm>
              <a:off x="322" y="381"/>
              <a:ext cx="8" cy="18"/>
            </a:xfrm>
            <a:custGeom>
              <a:avLst/>
              <a:gdLst>
                <a:gd name="T0" fmla="*/ 4 w 8"/>
                <a:gd name="T1" fmla="*/ 0 h 18"/>
                <a:gd name="T2" fmla="*/ 5 w 8"/>
                <a:gd name="T3" fmla="*/ 1 h 18"/>
                <a:gd name="T4" fmla="*/ 6 w 8"/>
                <a:gd name="T5" fmla="*/ 2 h 18"/>
                <a:gd name="T6" fmla="*/ 7 w 8"/>
                <a:gd name="T7" fmla="*/ 4 h 18"/>
                <a:gd name="T8" fmla="*/ 6 w 8"/>
                <a:gd name="T9" fmla="*/ 11 h 18"/>
                <a:gd name="T10" fmla="*/ 5 w 8"/>
                <a:gd name="T11" fmla="*/ 15 h 18"/>
                <a:gd name="T12" fmla="*/ 5 w 8"/>
                <a:gd name="T13" fmla="*/ 16 h 18"/>
                <a:gd name="T14" fmla="*/ 5 w 8"/>
                <a:gd name="T15" fmla="*/ 17 h 18"/>
                <a:gd name="T16" fmla="*/ 4 w 8"/>
                <a:gd name="T17" fmla="*/ 17 h 18"/>
                <a:gd name="T18" fmla="*/ 2 w 8"/>
                <a:gd name="T19" fmla="*/ 15 h 18"/>
                <a:gd name="T20" fmla="*/ 1 w 8"/>
                <a:gd name="T21" fmla="*/ 15 h 18"/>
                <a:gd name="T22" fmla="*/ 0 w 8"/>
                <a:gd name="T23" fmla="*/ 16 h 18"/>
                <a:gd name="T24" fmla="*/ 1 w 8"/>
                <a:gd name="T25" fmla="*/ 3 h 18"/>
                <a:gd name="T26" fmla="*/ 2 w 8"/>
                <a:gd name="T27" fmla="*/ 1 h 18"/>
                <a:gd name="T28" fmla="*/ 4 w 8"/>
                <a:gd name="T29" fmla="*/ 0 h 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
                <a:gd name="T46" fmla="*/ 0 h 18"/>
                <a:gd name="T47" fmla="*/ 8 w 8"/>
                <a:gd name="T48" fmla="*/ 18 h 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 h="18">
                  <a:moveTo>
                    <a:pt x="4" y="0"/>
                  </a:moveTo>
                  <a:lnTo>
                    <a:pt x="5" y="1"/>
                  </a:lnTo>
                  <a:lnTo>
                    <a:pt x="6" y="2"/>
                  </a:lnTo>
                  <a:lnTo>
                    <a:pt x="7" y="4"/>
                  </a:lnTo>
                  <a:lnTo>
                    <a:pt x="6" y="11"/>
                  </a:lnTo>
                  <a:lnTo>
                    <a:pt x="5" y="15"/>
                  </a:lnTo>
                  <a:lnTo>
                    <a:pt x="5" y="16"/>
                  </a:lnTo>
                  <a:lnTo>
                    <a:pt x="5" y="17"/>
                  </a:lnTo>
                  <a:lnTo>
                    <a:pt x="4" y="17"/>
                  </a:lnTo>
                  <a:lnTo>
                    <a:pt x="2" y="15"/>
                  </a:lnTo>
                  <a:lnTo>
                    <a:pt x="1" y="15"/>
                  </a:lnTo>
                  <a:lnTo>
                    <a:pt x="0" y="16"/>
                  </a:lnTo>
                  <a:lnTo>
                    <a:pt x="1" y="3"/>
                  </a:lnTo>
                  <a:lnTo>
                    <a:pt x="2" y="1"/>
                  </a:lnTo>
                  <a:lnTo>
                    <a:pt x="4" y="0"/>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6" name="Freeform 153"/>
            <p:cNvSpPr>
              <a:spLocks/>
            </p:cNvSpPr>
            <p:nvPr/>
          </p:nvSpPr>
          <p:spPr bwMode="auto">
            <a:xfrm>
              <a:off x="316" y="386"/>
              <a:ext cx="22" cy="14"/>
            </a:xfrm>
            <a:custGeom>
              <a:avLst/>
              <a:gdLst>
                <a:gd name="T0" fmla="*/ 2 w 22"/>
                <a:gd name="T1" fmla="*/ 3 h 14"/>
                <a:gd name="T2" fmla="*/ 3 w 22"/>
                <a:gd name="T3" fmla="*/ 1 h 14"/>
                <a:gd name="T4" fmla="*/ 2 w 22"/>
                <a:gd name="T5" fmla="*/ 0 h 14"/>
                <a:gd name="T6" fmla="*/ 0 w 22"/>
                <a:gd name="T7" fmla="*/ 1 h 14"/>
                <a:gd name="T8" fmla="*/ 0 w 22"/>
                <a:gd name="T9" fmla="*/ 3 h 14"/>
                <a:gd name="T10" fmla="*/ 0 w 22"/>
                <a:gd name="T11" fmla="*/ 6 h 14"/>
                <a:gd name="T12" fmla="*/ 1 w 22"/>
                <a:gd name="T13" fmla="*/ 9 h 14"/>
                <a:gd name="T14" fmla="*/ 2 w 22"/>
                <a:gd name="T15" fmla="*/ 6 h 14"/>
                <a:gd name="T16" fmla="*/ 2 w 22"/>
                <a:gd name="T17" fmla="*/ 3 h 14"/>
                <a:gd name="T18" fmla="*/ 8 w 22"/>
                <a:gd name="T19" fmla="*/ 10 h 14"/>
                <a:gd name="T20" fmla="*/ 8 w 22"/>
                <a:gd name="T21" fmla="*/ 9 h 14"/>
                <a:gd name="T22" fmla="*/ 7 w 22"/>
                <a:gd name="T23" fmla="*/ 8 h 14"/>
                <a:gd name="T24" fmla="*/ 6 w 22"/>
                <a:gd name="T25" fmla="*/ 8 h 14"/>
                <a:gd name="T26" fmla="*/ 6 w 22"/>
                <a:gd name="T27" fmla="*/ 9 h 14"/>
                <a:gd name="T28" fmla="*/ 6 w 22"/>
                <a:gd name="T29" fmla="*/ 11 h 14"/>
                <a:gd name="T30" fmla="*/ 6 w 22"/>
                <a:gd name="T31" fmla="*/ 12 h 14"/>
                <a:gd name="T32" fmla="*/ 6 w 22"/>
                <a:gd name="T33" fmla="*/ 13 h 14"/>
                <a:gd name="T34" fmla="*/ 5 w 22"/>
                <a:gd name="T35" fmla="*/ 13 h 14"/>
                <a:gd name="T36" fmla="*/ 6 w 22"/>
                <a:gd name="T37" fmla="*/ 13 h 14"/>
                <a:gd name="T38" fmla="*/ 7 w 22"/>
                <a:gd name="T39" fmla="*/ 12 h 14"/>
                <a:gd name="T40" fmla="*/ 8 w 22"/>
                <a:gd name="T41" fmla="*/ 10 h 14"/>
                <a:gd name="T42" fmla="*/ 2 w 22"/>
                <a:gd name="T43" fmla="*/ 3 h 14"/>
                <a:gd name="T44" fmla="*/ 17 w 22"/>
                <a:gd name="T45" fmla="*/ 5 h 14"/>
                <a:gd name="T46" fmla="*/ 18 w 22"/>
                <a:gd name="T47" fmla="*/ 6 h 14"/>
                <a:gd name="T48" fmla="*/ 18 w 22"/>
                <a:gd name="T49" fmla="*/ 7 h 14"/>
                <a:gd name="T50" fmla="*/ 16 w 22"/>
                <a:gd name="T51" fmla="*/ 9 h 14"/>
                <a:gd name="T52" fmla="*/ 18 w 22"/>
                <a:gd name="T53" fmla="*/ 8 h 14"/>
                <a:gd name="T54" fmla="*/ 20 w 22"/>
                <a:gd name="T55" fmla="*/ 7 h 14"/>
                <a:gd name="T56" fmla="*/ 21 w 22"/>
                <a:gd name="T57" fmla="*/ 5 h 14"/>
                <a:gd name="T58" fmla="*/ 21 w 22"/>
                <a:gd name="T59" fmla="*/ 3 h 14"/>
                <a:gd name="T60" fmla="*/ 19 w 22"/>
                <a:gd name="T61" fmla="*/ 3 h 14"/>
                <a:gd name="T62" fmla="*/ 18 w 22"/>
                <a:gd name="T63" fmla="*/ 4 h 14"/>
                <a:gd name="T64" fmla="*/ 17 w 22"/>
                <a:gd name="T65" fmla="*/ 5 h 14"/>
                <a:gd name="T66" fmla="*/ 2 w 22"/>
                <a:gd name="T67" fmla="*/ 3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
                <a:gd name="T103" fmla="*/ 0 h 14"/>
                <a:gd name="T104" fmla="*/ 22 w 22"/>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 h="14">
                  <a:moveTo>
                    <a:pt x="2" y="3"/>
                  </a:moveTo>
                  <a:lnTo>
                    <a:pt x="3" y="1"/>
                  </a:lnTo>
                  <a:lnTo>
                    <a:pt x="2" y="0"/>
                  </a:lnTo>
                  <a:lnTo>
                    <a:pt x="0" y="1"/>
                  </a:lnTo>
                  <a:lnTo>
                    <a:pt x="0" y="3"/>
                  </a:lnTo>
                  <a:lnTo>
                    <a:pt x="0" y="6"/>
                  </a:lnTo>
                  <a:lnTo>
                    <a:pt x="1" y="9"/>
                  </a:lnTo>
                  <a:lnTo>
                    <a:pt x="2" y="6"/>
                  </a:lnTo>
                  <a:lnTo>
                    <a:pt x="2" y="3"/>
                  </a:lnTo>
                  <a:lnTo>
                    <a:pt x="8" y="10"/>
                  </a:lnTo>
                  <a:lnTo>
                    <a:pt x="8" y="9"/>
                  </a:lnTo>
                  <a:lnTo>
                    <a:pt x="7" y="8"/>
                  </a:lnTo>
                  <a:lnTo>
                    <a:pt x="6" y="8"/>
                  </a:lnTo>
                  <a:lnTo>
                    <a:pt x="6" y="9"/>
                  </a:lnTo>
                  <a:lnTo>
                    <a:pt x="6" y="11"/>
                  </a:lnTo>
                  <a:lnTo>
                    <a:pt x="6" y="12"/>
                  </a:lnTo>
                  <a:lnTo>
                    <a:pt x="6" y="13"/>
                  </a:lnTo>
                  <a:lnTo>
                    <a:pt x="5" y="13"/>
                  </a:lnTo>
                  <a:lnTo>
                    <a:pt x="6" y="13"/>
                  </a:lnTo>
                  <a:lnTo>
                    <a:pt x="7" y="12"/>
                  </a:lnTo>
                  <a:lnTo>
                    <a:pt x="8" y="10"/>
                  </a:lnTo>
                  <a:lnTo>
                    <a:pt x="2" y="3"/>
                  </a:lnTo>
                  <a:lnTo>
                    <a:pt x="17" y="5"/>
                  </a:lnTo>
                  <a:lnTo>
                    <a:pt x="18" y="6"/>
                  </a:lnTo>
                  <a:lnTo>
                    <a:pt x="18" y="7"/>
                  </a:lnTo>
                  <a:lnTo>
                    <a:pt x="16" y="9"/>
                  </a:lnTo>
                  <a:lnTo>
                    <a:pt x="18" y="8"/>
                  </a:lnTo>
                  <a:lnTo>
                    <a:pt x="20" y="7"/>
                  </a:lnTo>
                  <a:lnTo>
                    <a:pt x="21" y="5"/>
                  </a:lnTo>
                  <a:lnTo>
                    <a:pt x="21" y="3"/>
                  </a:lnTo>
                  <a:lnTo>
                    <a:pt x="19" y="3"/>
                  </a:lnTo>
                  <a:lnTo>
                    <a:pt x="18" y="4"/>
                  </a:lnTo>
                  <a:lnTo>
                    <a:pt x="17" y="5"/>
                  </a:lnTo>
                  <a:lnTo>
                    <a:pt x="2" y="3"/>
                  </a:lnTo>
                </a:path>
              </a:pathLst>
            </a:custGeom>
            <a:solidFill>
              <a:srgbClr val="000000"/>
            </a:solidFill>
            <a:ln w="12700" cap="rnd" cmpd="sng">
              <a:noFill/>
              <a:prstDash val="solid"/>
              <a:round/>
              <a:headEnd type="none" w="med" len="med"/>
              <a:tailEnd type="none" w="med" len="med"/>
            </a:ln>
          </p:spPr>
          <p:txBody>
            <a:bodyPr/>
            <a:lstStyle/>
            <a:p>
              <a:endParaRPr lang="en-US" dirty="0"/>
            </a:p>
          </p:txBody>
        </p:sp>
        <p:sp>
          <p:nvSpPr>
            <p:cNvPr id="97" name="Freeform 154"/>
            <p:cNvSpPr>
              <a:spLocks/>
            </p:cNvSpPr>
            <p:nvPr/>
          </p:nvSpPr>
          <p:spPr bwMode="auto">
            <a:xfrm>
              <a:off x="316" y="386"/>
              <a:ext cx="5" cy="11"/>
            </a:xfrm>
            <a:custGeom>
              <a:avLst/>
              <a:gdLst>
                <a:gd name="T0" fmla="*/ 3 w 5"/>
                <a:gd name="T1" fmla="*/ 4 h 11"/>
                <a:gd name="T2" fmla="*/ 4 w 5"/>
                <a:gd name="T3" fmla="*/ 1 h 11"/>
                <a:gd name="T4" fmla="*/ 3 w 5"/>
                <a:gd name="T5" fmla="*/ 0 h 11"/>
                <a:gd name="T6" fmla="*/ 0 w 5"/>
                <a:gd name="T7" fmla="*/ 1 h 11"/>
                <a:gd name="T8" fmla="*/ 0 w 5"/>
                <a:gd name="T9" fmla="*/ 4 h 11"/>
                <a:gd name="T10" fmla="*/ 1 w 5"/>
                <a:gd name="T11" fmla="*/ 7 h 11"/>
                <a:gd name="T12" fmla="*/ 2 w 5"/>
                <a:gd name="T13" fmla="*/ 10 h 11"/>
                <a:gd name="T14" fmla="*/ 2 w 5"/>
                <a:gd name="T15" fmla="*/ 7 h 11"/>
                <a:gd name="T16" fmla="*/ 3 w 5"/>
                <a:gd name="T17" fmla="*/ 4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3" y="4"/>
                  </a:moveTo>
                  <a:lnTo>
                    <a:pt x="4" y="1"/>
                  </a:lnTo>
                  <a:lnTo>
                    <a:pt x="3" y="0"/>
                  </a:lnTo>
                  <a:lnTo>
                    <a:pt x="0" y="1"/>
                  </a:lnTo>
                  <a:lnTo>
                    <a:pt x="0" y="4"/>
                  </a:lnTo>
                  <a:lnTo>
                    <a:pt x="1" y="7"/>
                  </a:lnTo>
                  <a:lnTo>
                    <a:pt x="2" y="10"/>
                  </a:lnTo>
                  <a:lnTo>
                    <a:pt x="2" y="7"/>
                  </a:lnTo>
                  <a:lnTo>
                    <a:pt x="3" y="4"/>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98" name="Freeform 155"/>
            <p:cNvSpPr>
              <a:spLocks/>
            </p:cNvSpPr>
            <p:nvPr/>
          </p:nvSpPr>
          <p:spPr bwMode="auto">
            <a:xfrm>
              <a:off x="321" y="396"/>
              <a:ext cx="5" cy="5"/>
            </a:xfrm>
            <a:custGeom>
              <a:avLst/>
              <a:gdLst>
                <a:gd name="T0" fmla="*/ 4 w 5"/>
                <a:gd name="T1" fmla="*/ 1 h 5"/>
                <a:gd name="T2" fmla="*/ 4 w 5"/>
                <a:gd name="T3" fmla="*/ 0 h 5"/>
                <a:gd name="T4" fmla="*/ 3 w 5"/>
                <a:gd name="T5" fmla="*/ 0 h 5"/>
                <a:gd name="T6" fmla="*/ 2 w 5"/>
                <a:gd name="T7" fmla="*/ 0 h 5"/>
                <a:gd name="T8" fmla="*/ 1 w 5"/>
                <a:gd name="T9" fmla="*/ 1 h 5"/>
                <a:gd name="T10" fmla="*/ 1 w 5"/>
                <a:gd name="T11" fmla="*/ 2 h 5"/>
                <a:gd name="T12" fmla="*/ 1 w 5"/>
                <a:gd name="T13" fmla="*/ 3 h 5"/>
                <a:gd name="T14" fmla="*/ 1 w 5"/>
                <a:gd name="T15" fmla="*/ 4 h 5"/>
                <a:gd name="T16" fmla="*/ 0 w 5"/>
                <a:gd name="T17" fmla="*/ 4 h 5"/>
                <a:gd name="T18" fmla="*/ 1 w 5"/>
                <a:gd name="T19" fmla="*/ 4 h 5"/>
                <a:gd name="T20" fmla="*/ 3 w 5"/>
                <a:gd name="T21" fmla="*/ 3 h 5"/>
                <a:gd name="T22" fmla="*/ 4 w 5"/>
                <a:gd name="T23" fmla="*/ 1 h 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
                <a:gd name="T37" fmla="*/ 0 h 5"/>
                <a:gd name="T38" fmla="*/ 5 w 5"/>
                <a:gd name="T39" fmla="*/ 5 h 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 h="5">
                  <a:moveTo>
                    <a:pt x="4" y="1"/>
                  </a:moveTo>
                  <a:lnTo>
                    <a:pt x="4" y="0"/>
                  </a:lnTo>
                  <a:lnTo>
                    <a:pt x="3" y="0"/>
                  </a:lnTo>
                  <a:lnTo>
                    <a:pt x="2" y="0"/>
                  </a:lnTo>
                  <a:lnTo>
                    <a:pt x="1" y="1"/>
                  </a:lnTo>
                  <a:lnTo>
                    <a:pt x="1" y="2"/>
                  </a:lnTo>
                  <a:lnTo>
                    <a:pt x="1" y="3"/>
                  </a:lnTo>
                  <a:lnTo>
                    <a:pt x="1" y="4"/>
                  </a:lnTo>
                  <a:lnTo>
                    <a:pt x="0" y="4"/>
                  </a:lnTo>
                  <a:lnTo>
                    <a:pt x="1" y="4"/>
                  </a:lnTo>
                  <a:lnTo>
                    <a:pt x="3" y="3"/>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99" name="Group 156"/>
            <p:cNvGrpSpPr>
              <a:grpSpLocks/>
            </p:cNvGrpSpPr>
            <p:nvPr/>
          </p:nvGrpSpPr>
          <p:grpSpPr bwMode="auto">
            <a:xfrm>
              <a:off x="372" y="175"/>
              <a:ext cx="91" cy="83"/>
              <a:chOff x="372" y="175"/>
              <a:chExt cx="91" cy="83"/>
            </a:xfrm>
          </p:grpSpPr>
          <p:sp>
            <p:nvSpPr>
              <p:cNvPr id="127" name="Freeform 157"/>
              <p:cNvSpPr>
                <a:spLocks/>
              </p:cNvSpPr>
              <p:nvPr/>
            </p:nvSpPr>
            <p:spPr bwMode="auto">
              <a:xfrm>
                <a:off x="372" y="175"/>
                <a:ext cx="90" cy="83"/>
              </a:xfrm>
              <a:custGeom>
                <a:avLst/>
                <a:gdLst>
                  <a:gd name="T0" fmla="*/ 17 w 90"/>
                  <a:gd name="T1" fmla="*/ 82 h 83"/>
                  <a:gd name="T2" fmla="*/ 28 w 90"/>
                  <a:gd name="T3" fmla="*/ 51 h 83"/>
                  <a:gd name="T4" fmla="*/ 0 w 90"/>
                  <a:gd name="T5" fmla="*/ 31 h 83"/>
                  <a:gd name="T6" fmla="*/ 34 w 90"/>
                  <a:gd name="T7" fmla="*/ 31 h 83"/>
                  <a:gd name="T8" fmla="*/ 44 w 90"/>
                  <a:gd name="T9" fmla="*/ 0 h 83"/>
                  <a:gd name="T10" fmla="*/ 55 w 90"/>
                  <a:gd name="T11" fmla="*/ 31 h 83"/>
                  <a:gd name="T12" fmla="*/ 89 w 90"/>
                  <a:gd name="T13" fmla="*/ 31 h 83"/>
                  <a:gd name="T14" fmla="*/ 61 w 90"/>
                  <a:gd name="T15" fmla="*/ 51 h 83"/>
                  <a:gd name="T16" fmla="*/ 72 w 90"/>
                  <a:gd name="T17" fmla="*/ 82 h 83"/>
                  <a:gd name="T18" fmla="*/ 44 w 90"/>
                  <a:gd name="T19" fmla="*/ 63 h 83"/>
                  <a:gd name="T20" fmla="*/ 17 w 90"/>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3"/>
                  <a:gd name="T35" fmla="*/ 90 w 9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3">
                    <a:moveTo>
                      <a:pt x="17" y="82"/>
                    </a:moveTo>
                    <a:lnTo>
                      <a:pt x="28" y="51"/>
                    </a:lnTo>
                    <a:lnTo>
                      <a:pt x="0" y="31"/>
                    </a:lnTo>
                    <a:lnTo>
                      <a:pt x="34" y="31"/>
                    </a:lnTo>
                    <a:lnTo>
                      <a:pt x="44" y="0"/>
                    </a:lnTo>
                    <a:lnTo>
                      <a:pt x="55" y="31"/>
                    </a:lnTo>
                    <a:lnTo>
                      <a:pt x="89" y="31"/>
                    </a:lnTo>
                    <a:lnTo>
                      <a:pt x="61" y="51"/>
                    </a:lnTo>
                    <a:lnTo>
                      <a:pt x="72" y="82"/>
                    </a:lnTo>
                    <a:lnTo>
                      <a:pt x="44" y="63"/>
                    </a:lnTo>
                    <a:lnTo>
                      <a:pt x="17" y="82"/>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8" name="Freeform 158"/>
              <p:cNvSpPr>
                <a:spLocks/>
              </p:cNvSpPr>
              <p:nvPr/>
            </p:nvSpPr>
            <p:spPr bwMode="auto">
              <a:xfrm>
                <a:off x="372" y="175"/>
                <a:ext cx="91" cy="83"/>
              </a:xfrm>
              <a:custGeom>
                <a:avLst/>
                <a:gdLst>
                  <a:gd name="T0" fmla="*/ 17 w 91"/>
                  <a:gd name="T1" fmla="*/ 82 h 83"/>
                  <a:gd name="T2" fmla="*/ 28 w 91"/>
                  <a:gd name="T3" fmla="*/ 51 h 83"/>
                  <a:gd name="T4" fmla="*/ 0 w 91"/>
                  <a:gd name="T5" fmla="*/ 31 h 83"/>
                  <a:gd name="T6" fmla="*/ 34 w 91"/>
                  <a:gd name="T7" fmla="*/ 31 h 83"/>
                  <a:gd name="T8" fmla="*/ 45 w 91"/>
                  <a:gd name="T9" fmla="*/ 0 h 83"/>
                  <a:gd name="T10" fmla="*/ 56 w 91"/>
                  <a:gd name="T11" fmla="*/ 31 h 83"/>
                  <a:gd name="T12" fmla="*/ 90 w 91"/>
                  <a:gd name="T13" fmla="*/ 31 h 83"/>
                  <a:gd name="T14" fmla="*/ 62 w 91"/>
                  <a:gd name="T15" fmla="*/ 51 h 83"/>
                  <a:gd name="T16" fmla="*/ 73 w 91"/>
                  <a:gd name="T17" fmla="*/ 82 h 83"/>
                  <a:gd name="T18" fmla="*/ 45 w 91"/>
                  <a:gd name="T19" fmla="*/ 63 h 83"/>
                  <a:gd name="T20" fmla="*/ 17 w 91"/>
                  <a:gd name="T21" fmla="*/ 82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3"/>
                  <a:gd name="T35" fmla="*/ 91 w 91"/>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3">
                    <a:moveTo>
                      <a:pt x="17" y="82"/>
                    </a:moveTo>
                    <a:lnTo>
                      <a:pt x="28" y="51"/>
                    </a:lnTo>
                    <a:lnTo>
                      <a:pt x="0" y="31"/>
                    </a:lnTo>
                    <a:lnTo>
                      <a:pt x="34" y="31"/>
                    </a:lnTo>
                    <a:lnTo>
                      <a:pt x="45" y="0"/>
                    </a:lnTo>
                    <a:lnTo>
                      <a:pt x="56" y="31"/>
                    </a:lnTo>
                    <a:lnTo>
                      <a:pt x="90" y="31"/>
                    </a:lnTo>
                    <a:lnTo>
                      <a:pt x="62" y="51"/>
                    </a:lnTo>
                    <a:lnTo>
                      <a:pt x="73" y="82"/>
                    </a:lnTo>
                    <a:lnTo>
                      <a:pt x="45" y="63"/>
                    </a:lnTo>
                    <a:lnTo>
                      <a:pt x="17" y="8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0" name="Group 159"/>
            <p:cNvGrpSpPr>
              <a:grpSpLocks/>
            </p:cNvGrpSpPr>
            <p:nvPr/>
          </p:nvGrpSpPr>
          <p:grpSpPr bwMode="auto">
            <a:xfrm>
              <a:off x="171" y="173"/>
              <a:ext cx="91" cy="85"/>
              <a:chOff x="171" y="173"/>
              <a:chExt cx="91" cy="85"/>
            </a:xfrm>
          </p:grpSpPr>
          <p:sp>
            <p:nvSpPr>
              <p:cNvPr id="125" name="Freeform 160"/>
              <p:cNvSpPr>
                <a:spLocks/>
              </p:cNvSpPr>
              <p:nvPr/>
            </p:nvSpPr>
            <p:spPr bwMode="auto">
              <a:xfrm>
                <a:off x="171" y="173"/>
                <a:ext cx="90" cy="82"/>
              </a:xfrm>
              <a:custGeom>
                <a:avLst/>
                <a:gdLst>
                  <a:gd name="T0" fmla="*/ 17 w 90"/>
                  <a:gd name="T1" fmla="*/ 81 h 82"/>
                  <a:gd name="T2" fmla="*/ 27 w 90"/>
                  <a:gd name="T3" fmla="*/ 50 h 82"/>
                  <a:gd name="T4" fmla="*/ 0 w 90"/>
                  <a:gd name="T5" fmla="*/ 31 h 82"/>
                  <a:gd name="T6" fmla="*/ 34 w 90"/>
                  <a:gd name="T7" fmla="*/ 31 h 82"/>
                  <a:gd name="T8" fmla="*/ 45 w 90"/>
                  <a:gd name="T9" fmla="*/ 0 h 82"/>
                  <a:gd name="T10" fmla="*/ 55 w 90"/>
                  <a:gd name="T11" fmla="*/ 31 h 82"/>
                  <a:gd name="T12" fmla="*/ 89 w 90"/>
                  <a:gd name="T13" fmla="*/ 31 h 82"/>
                  <a:gd name="T14" fmla="*/ 62 w 90"/>
                  <a:gd name="T15" fmla="*/ 50 h 82"/>
                  <a:gd name="T16" fmla="*/ 72 w 90"/>
                  <a:gd name="T17" fmla="*/ 81 h 82"/>
                  <a:gd name="T18" fmla="*/ 45 w 90"/>
                  <a:gd name="T19" fmla="*/ 62 h 82"/>
                  <a:gd name="T20" fmla="*/ 17 w 90"/>
                  <a:gd name="T21" fmla="*/ 81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0"/>
                  <a:gd name="T34" fmla="*/ 0 h 82"/>
                  <a:gd name="T35" fmla="*/ 90 w 90"/>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0" h="82">
                    <a:moveTo>
                      <a:pt x="17" y="81"/>
                    </a:moveTo>
                    <a:lnTo>
                      <a:pt x="27" y="50"/>
                    </a:lnTo>
                    <a:lnTo>
                      <a:pt x="0" y="31"/>
                    </a:lnTo>
                    <a:lnTo>
                      <a:pt x="34" y="31"/>
                    </a:lnTo>
                    <a:lnTo>
                      <a:pt x="45" y="0"/>
                    </a:lnTo>
                    <a:lnTo>
                      <a:pt x="55" y="31"/>
                    </a:lnTo>
                    <a:lnTo>
                      <a:pt x="89" y="31"/>
                    </a:lnTo>
                    <a:lnTo>
                      <a:pt x="62" y="50"/>
                    </a:lnTo>
                    <a:lnTo>
                      <a:pt x="72" y="81"/>
                    </a:lnTo>
                    <a:lnTo>
                      <a:pt x="45" y="62"/>
                    </a:lnTo>
                    <a:lnTo>
                      <a:pt x="17" y="81"/>
                    </a:lnTo>
                  </a:path>
                </a:pathLst>
              </a:custGeom>
              <a:solidFill>
                <a:srgbClr val="FFFFFF"/>
              </a:solidFill>
              <a:ln w="12700" cap="rnd" cmpd="sng">
                <a:noFill/>
                <a:prstDash val="solid"/>
                <a:round/>
                <a:headEnd type="none" w="med" len="med"/>
                <a:tailEnd type="none" w="med" len="med"/>
              </a:ln>
            </p:spPr>
            <p:txBody>
              <a:bodyPr/>
              <a:lstStyle/>
              <a:p>
                <a:endParaRPr lang="en-US" dirty="0"/>
              </a:p>
            </p:txBody>
          </p:sp>
          <p:sp>
            <p:nvSpPr>
              <p:cNvPr id="126" name="Freeform 161"/>
              <p:cNvSpPr>
                <a:spLocks/>
              </p:cNvSpPr>
              <p:nvPr/>
            </p:nvSpPr>
            <p:spPr bwMode="auto">
              <a:xfrm>
                <a:off x="171" y="173"/>
                <a:ext cx="91" cy="85"/>
              </a:xfrm>
              <a:custGeom>
                <a:avLst/>
                <a:gdLst>
                  <a:gd name="T0" fmla="*/ 17 w 91"/>
                  <a:gd name="T1" fmla="*/ 84 h 85"/>
                  <a:gd name="T2" fmla="*/ 28 w 91"/>
                  <a:gd name="T3" fmla="*/ 52 h 85"/>
                  <a:gd name="T4" fmla="*/ 0 w 91"/>
                  <a:gd name="T5" fmla="*/ 32 h 85"/>
                  <a:gd name="T6" fmla="*/ 34 w 91"/>
                  <a:gd name="T7" fmla="*/ 32 h 85"/>
                  <a:gd name="T8" fmla="*/ 45 w 91"/>
                  <a:gd name="T9" fmla="*/ 0 h 85"/>
                  <a:gd name="T10" fmla="*/ 56 w 91"/>
                  <a:gd name="T11" fmla="*/ 32 h 85"/>
                  <a:gd name="T12" fmla="*/ 90 w 91"/>
                  <a:gd name="T13" fmla="*/ 32 h 85"/>
                  <a:gd name="T14" fmla="*/ 62 w 91"/>
                  <a:gd name="T15" fmla="*/ 52 h 85"/>
                  <a:gd name="T16" fmla="*/ 73 w 91"/>
                  <a:gd name="T17" fmla="*/ 84 h 85"/>
                  <a:gd name="T18" fmla="*/ 45 w 91"/>
                  <a:gd name="T19" fmla="*/ 64 h 85"/>
                  <a:gd name="T20" fmla="*/ 17 w 91"/>
                  <a:gd name="T21" fmla="*/ 84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
                  <a:gd name="T34" fmla="*/ 0 h 85"/>
                  <a:gd name="T35" fmla="*/ 91 w 9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 h="85">
                    <a:moveTo>
                      <a:pt x="17" y="84"/>
                    </a:moveTo>
                    <a:lnTo>
                      <a:pt x="28" y="52"/>
                    </a:lnTo>
                    <a:lnTo>
                      <a:pt x="0" y="32"/>
                    </a:lnTo>
                    <a:lnTo>
                      <a:pt x="34" y="32"/>
                    </a:lnTo>
                    <a:lnTo>
                      <a:pt x="45" y="0"/>
                    </a:lnTo>
                    <a:lnTo>
                      <a:pt x="56" y="32"/>
                    </a:lnTo>
                    <a:lnTo>
                      <a:pt x="90" y="32"/>
                    </a:lnTo>
                    <a:lnTo>
                      <a:pt x="62" y="52"/>
                    </a:lnTo>
                    <a:lnTo>
                      <a:pt x="73" y="84"/>
                    </a:lnTo>
                    <a:lnTo>
                      <a:pt x="45" y="64"/>
                    </a:lnTo>
                    <a:lnTo>
                      <a:pt x="17" y="84"/>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sp>
          <p:nvSpPr>
            <p:cNvPr id="101" name="Freeform 162"/>
            <p:cNvSpPr>
              <a:spLocks/>
            </p:cNvSpPr>
            <p:nvPr/>
          </p:nvSpPr>
          <p:spPr bwMode="auto">
            <a:xfrm>
              <a:off x="334" y="389"/>
              <a:ext cx="6" cy="8"/>
            </a:xfrm>
            <a:custGeom>
              <a:avLst/>
              <a:gdLst>
                <a:gd name="T0" fmla="*/ 1 w 6"/>
                <a:gd name="T1" fmla="*/ 2 h 8"/>
                <a:gd name="T2" fmla="*/ 2 w 6"/>
                <a:gd name="T3" fmla="*/ 4 h 8"/>
                <a:gd name="T4" fmla="*/ 2 w 6"/>
                <a:gd name="T5" fmla="*/ 5 h 8"/>
                <a:gd name="T6" fmla="*/ 0 w 6"/>
                <a:gd name="T7" fmla="*/ 7 h 8"/>
                <a:gd name="T8" fmla="*/ 2 w 6"/>
                <a:gd name="T9" fmla="*/ 6 h 8"/>
                <a:gd name="T10" fmla="*/ 4 w 6"/>
                <a:gd name="T11" fmla="*/ 5 h 8"/>
                <a:gd name="T12" fmla="*/ 5 w 6"/>
                <a:gd name="T13" fmla="*/ 2 h 8"/>
                <a:gd name="T14" fmla="*/ 5 w 6"/>
                <a:gd name="T15" fmla="*/ 0 h 8"/>
                <a:gd name="T16" fmla="*/ 3 w 6"/>
                <a:gd name="T17" fmla="*/ 0 h 8"/>
                <a:gd name="T18" fmla="*/ 2 w 6"/>
                <a:gd name="T19" fmla="*/ 1 h 8"/>
                <a:gd name="T20" fmla="*/ 1 w 6"/>
                <a:gd name="T21" fmla="*/ 2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
                <a:gd name="T34" fmla="*/ 0 h 8"/>
                <a:gd name="T35" fmla="*/ 6 w 6"/>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 h="8">
                  <a:moveTo>
                    <a:pt x="1" y="2"/>
                  </a:moveTo>
                  <a:lnTo>
                    <a:pt x="2" y="4"/>
                  </a:lnTo>
                  <a:lnTo>
                    <a:pt x="2" y="5"/>
                  </a:lnTo>
                  <a:lnTo>
                    <a:pt x="0" y="7"/>
                  </a:lnTo>
                  <a:lnTo>
                    <a:pt x="2" y="6"/>
                  </a:lnTo>
                  <a:lnTo>
                    <a:pt x="4" y="5"/>
                  </a:lnTo>
                  <a:lnTo>
                    <a:pt x="5" y="2"/>
                  </a:lnTo>
                  <a:lnTo>
                    <a:pt x="5" y="0"/>
                  </a:lnTo>
                  <a:lnTo>
                    <a:pt x="3" y="0"/>
                  </a:lnTo>
                  <a:lnTo>
                    <a:pt x="2" y="1"/>
                  </a:lnTo>
                  <a:lnTo>
                    <a:pt x="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2" name="Freeform 163"/>
            <p:cNvSpPr>
              <a:spLocks/>
            </p:cNvSpPr>
            <p:nvPr/>
          </p:nvSpPr>
          <p:spPr bwMode="auto">
            <a:xfrm>
              <a:off x="327" y="380"/>
              <a:ext cx="14" cy="11"/>
            </a:xfrm>
            <a:custGeom>
              <a:avLst/>
              <a:gdLst>
                <a:gd name="T0" fmla="*/ 4 w 14"/>
                <a:gd name="T1" fmla="*/ 1 h 11"/>
                <a:gd name="T2" fmla="*/ 5 w 14"/>
                <a:gd name="T3" fmla="*/ 3 h 11"/>
                <a:gd name="T4" fmla="*/ 6 w 14"/>
                <a:gd name="T5" fmla="*/ 4 h 11"/>
                <a:gd name="T6" fmla="*/ 8 w 14"/>
                <a:gd name="T7" fmla="*/ 5 h 11"/>
                <a:gd name="T8" fmla="*/ 10 w 14"/>
                <a:gd name="T9" fmla="*/ 6 h 11"/>
                <a:gd name="T10" fmla="*/ 10 w 14"/>
                <a:gd name="T11" fmla="*/ 6 h 11"/>
                <a:gd name="T12" fmla="*/ 11 w 14"/>
                <a:gd name="T13" fmla="*/ 6 h 11"/>
                <a:gd name="T14" fmla="*/ 12 w 14"/>
                <a:gd name="T15" fmla="*/ 7 h 11"/>
                <a:gd name="T16" fmla="*/ 13 w 14"/>
                <a:gd name="T17" fmla="*/ 9 h 11"/>
                <a:gd name="T18" fmla="*/ 10 w 14"/>
                <a:gd name="T19" fmla="*/ 9 h 11"/>
                <a:gd name="T20" fmla="*/ 10 w 14"/>
                <a:gd name="T21" fmla="*/ 9 h 11"/>
                <a:gd name="T22" fmla="*/ 9 w 14"/>
                <a:gd name="T23" fmla="*/ 10 h 11"/>
                <a:gd name="T24" fmla="*/ 8 w 14"/>
                <a:gd name="T25" fmla="*/ 9 h 11"/>
                <a:gd name="T26" fmla="*/ 8 w 14"/>
                <a:gd name="T27" fmla="*/ 9 h 11"/>
                <a:gd name="T28" fmla="*/ 6 w 14"/>
                <a:gd name="T29" fmla="*/ 7 h 11"/>
                <a:gd name="T30" fmla="*/ 6 w 14"/>
                <a:gd name="T31" fmla="*/ 7 h 11"/>
                <a:gd name="T32" fmla="*/ 4 w 14"/>
                <a:gd name="T33" fmla="*/ 6 h 11"/>
                <a:gd name="T34" fmla="*/ 3 w 14"/>
                <a:gd name="T35" fmla="*/ 5 h 11"/>
                <a:gd name="T36" fmla="*/ 2 w 14"/>
                <a:gd name="T37" fmla="*/ 4 h 11"/>
                <a:gd name="T38" fmla="*/ 0 w 14"/>
                <a:gd name="T39" fmla="*/ 2 h 11"/>
                <a:gd name="T40" fmla="*/ 0 w 14"/>
                <a:gd name="T41" fmla="*/ 1 h 11"/>
                <a:gd name="T42" fmla="*/ 1 w 14"/>
                <a:gd name="T43" fmla="*/ 0 h 11"/>
                <a:gd name="T44" fmla="*/ 2 w 14"/>
                <a:gd name="T45" fmla="*/ 0 h 11"/>
                <a:gd name="T46" fmla="*/ 4 w 14"/>
                <a:gd name="T47" fmla="*/ 1 h 1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11"/>
                <a:gd name="T74" fmla="*/ 14 w 14"/>
                <a:gd name="T75" fmla="*/ 11 h 1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11">
                  <a:moveTo>
                    <a:pt x="4" y="1"/>
                  </a:moveTo>
                  <a:lnTo>
                    <a:pt x="5" y="3"/>
                  </a:lnTo>
                  <a:lnTo>
                    <a:pt x="6" y="4"/>
                  </a:lnTo>
                  <a:lnTo>
                    <a:pt x="8" y="5"/>
                  </a:lnTo>
                  <a:lnTo>
                    <a:pt x="10" y="6"/>
                  </a:lnTo>
                  <a:lnTo>
                    <a:pt x="11" y="6"/>
                  </a:lnTo>
                  <a:lnTo>
                    <a:pt x="12" y="7"/>
                  </a:lnTo>
                  <a:lnTo>
                    <a:pt x="13" y="9"/>
                  </a:lnTo>
                  <a:lnTo>
                    <a:pt x="10" y="9"/>
                  </a:lnTo>
                  <a:lnTo>
                    <a:pt x="9" y="10"/>
                  </a:lnTo>
                  <a:lnTo>
                    <a:pt x="8" y="9"/>
                  </a:lnTo>
                  <a:lnTo>
                    <a:pt x="6" y="7"/>
                  </a:lnTo>
                  <a:lnTo>
                    <a:pt x="4" y="6"/>
                  </a:lnTo>
                  <a:lnTo>
                    <a:pt x="3" y="5"/>
                  </a:lnTo>
                  <a:lnTo>
                    <a:pt x="2" y="4"/>
                  </a:lnTo>
                  <a:lnTo>
                    <a:pt x="0" y="2"/>
                  </a:lnTo>
                  <a:lnTo>
                    <a:pt x="0" y="1"/>
                  </a:lnTo>
                  <a:lnTo>
                    <a:pt x="1" y="0"/>
                  </a:lnTo>
                  <a:lnTo>
                    <a:pt x="2" y="0"/>
                  </a:lnTo>
                  <a:lnTo>
                    <a:pt x="4" y="1"/>
                  </a:lnTo>
                </a:path>
              </a:pathLst>
            </a:custGeom>
            <a:noFill/>
            <a:ln w="12700" cap="rnd" cmpd="sng">
              <a:solidFill>
                <a:srgbClr val="000000"/>
              </a:solidFill>
              <a:prstDash val="solid"/>
              <a:round/>
              <a:headEnd type="none" w="med" len="med"/>
              <a:tailEnd type="none" w="med" len="med"/>
            </a:ln>
          </p:spPr>
          <p:txBody>
            <a:bodyPr/>
            <a:lstStyle/>
            <a:p>
              <a:endParaRPr lang="en-US" dirty="0"/>
            </a:p>
          </p:txBody>
        </p:sp>
        <p:sp>
          <p:nvSpPr>
            <p:cNvPr id="103" name="Freeform 164"/>
            <p:cNvSpPr>
              <a:spLocks/>
            </p:cNvSpPr>
            <p:nvPr/>
          </p:nvSpPr>
          <p:spPr bwMode="auto">
            <a:xfrm>
              <a:off x="285" y="382"/>
              <a:ext cx="32" cy="17"/>
            </a:xfrm>
            <a:custGeom>
              <a:avLst/>
              <a:gdLst>
                <a:gd name="T0" fmla="*/ 21 w 32"/>
                <a:gd name="T1" fmla="*/ 2 h 17"/>
                <a:gd name="T2" fmla="*/ 18 w 32"/>
                <a:gd name="T3" fmla="*/ 1 h 17"/>
                <a:gd name="T4" fmla="*/ 15 w 32"/>
                <a:gd name="T5" fmla="*/ 0 h 17"/>
                <a:gd name="T6" fmla="*/ 9 w 32"/>
                <a:gd name="T7" fmla="*/ 1 h 17"/>
                <a:gd name="T8" fmla="*/ 3 w 32"/>
                <a:gd name="T9" fmla="*/ 1 h 17"/>
                <a:gd name="T10" fmla="*/ 1 w 32"/>
                <a:gd name="T11" fmla="*/ 2 h 17"/>
                <a:gd name="T12" fmla="*/ 0 w 32"/>
                <a:gd name="T13" fmla="*/ 2 h 17"/>
                <a:gd name="T14" fmla="*/ 0 w 32"/>
                <a:gd name="T15" fmla="*/ 4 h 17"/>
                <a:gd name="T16" fmla="*/ 2 w 32"/>
                <a:gd name="T17" fmla="*/ 4 h 17"/>
                <a:gd name="T18" fmla="*/ 3 w 32"/>
                <a:gd name="T19" fmla="*/ 6 h 17"/>
                <a:gd name="T20" fmla="*/ 5 w 32"/>
                <a:gd name="T21" fmla="*/ 5 h 17"/>
                <a:gd name="T22" fmla="*/ 5 w 32"/>
                <a:gd name="T23" fmla="*/ 4 h 17"/>
                <a:gd name="T24" fmla="*/ 11 w 32"/>
                <a:gd name="T25" fmla="*/ 4 h 17"/>
                <a:gd name="T26" fmla="*/ 13 w 32"/>
                <a:gd name="T27" fmla="*/ 4 h 17"/>
                <a:gd name="T28" fmla="*/ 14 w 32"/>
                <a:gd name="T29" fmla="*/ 3 h 17"/>
                <a:gd name="T30" fmla="*/ 15 w 32"/>
                <a:gd name="T31" fmla="*/ 2 h 17"/>
                <a:gd name="T32" fmla="*/ 14 w 32"/>
                <a:gd name="T33" fmla="*/ 8 h 17"/>
                <a:gd name="T34" fmla="*/ 14 w 32"/>
                <a:gd name="T35" fmla="*/ 13 h 17"/>
                <a:gd name="T36" fmla="*/ 15 w 32"/>
                <a:gd name="T37" fmla="*/ 14 h 17"/>
                <a:gd name="T38" fmla="*/ 17 w 32"/>
                <a:gd name="T39" fmla="*/ 14 h 17"/>
                <a:gd name="T40" fmla="*/ 18 w 32"/>
                <a:gd name="T41" fmla="*/ 14 h 17"/>
                <a:gd name="T42" fmla="*/ 19 w 32"/>
                <a:gd name="T43" fmla="*/ 16 h 17"/>
                <a:gd name="T44" fmla="*/ 19 w 32"/>
                <a:gd name="T45" fmla="*/ 16 h 17"/>
                <a:gd name="T46" fmla="*/ 20 w 32"/>
                <a:gd name="T47" fmla="*/ 8 h 17"/>
                <a:gd name="T48" fmla="*/ 20 w 32"/>
                <a:gd name="T49" fmla="*/ 4 h 17"/>
                <a:gd name="T50" fmla="*/ 23 w 32"/>
                <a:gd name="T51" fmla="*/ 7 h 17"/>
                <a:gd name="T52" fmla="*/ 25 w 32"/>
                <a:gd name="T53" fmla="*/ 9 h 17"/>
                <a:gd name="T54" fmla="*/ 26 w 32"/>
                <a:gd name="T55" fmla="*/ 9 h 17"/>
                <a:gd name="T56" fmla="*/ 29 w 32"/>
                <a:gd name="T57" fmla="*/ 8 h 17"/>
                <a:gd name="T58" fmla="*/ 30 w 32"/>
                <a:gd name="T59" fmla="*/ 8 h 17"/>
                <a:gd name="T60" fmla="*/ 31 w 32"/>
                <a:gd name="T61" fmla="*/ 9 h 17"/>
                <a:gd name="T62" fmla="*/ 30 w 32"/>
                <a:gd name="T63" fmla="*/ 8 h 17"/>
                <a:gd name="T64" fmla="*/ 29 w 32"/>
                <a:gd name="T65" fmla="*/ 6 h 17"/>
                <a:gd name="T66" fmla="*/ 28 w 32"/>
                <a:gd name="T67" fmla="*/ 5 h 17"/>
                <a:gd name="T68" fmla="*/ 25 w 32"/>
                <a:gd name="T69" fmla="*/ 2 h 17"/>
                <a:gd name="T70" fmla="*/ 21 w 32"/>
                <a:gd name="T71" fmla="*/ 2 h 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
                <a:gd name="T109" fmla="*/ 0 h 17"/>
                <a:gd name="T110" fmla="*/ 32 w 32"/>
                <a:gd name="T111" fmla="*/ 17 h 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 h="17">
                  <a:moveTo>
                    <a:pt x="21" y="2"/>
                  </a:moveTo>
                  <a:lnTo>
                    <a:pt x="18" y="1"/>
                  </a:lnTo>
                  <a:lnTo>
                    <a:pt x="15" y="0"/>
                  </a:lnTo>
                  <a:lnTo>
                    <a:pt x="9" y="1"/>
                  </a:lnTo>
                  <a:lnTo>
                    <a:pt x="3" y="1"/>
                  </a:lnTo>
                  <a:lnTo>
                    <a:pt x="1" y="2"/>
                  </a:lnTo>
                  <a:lnTo>
                    <a:pt x="0" y="2"/>
                  </a:lnTo>
                  <a:lnTo>
                    <a:pt x="0" y="4"/>
                  </a:lnTo>
                  <a:lnTo>
                    <a:pt x="2" y="4"/>
                  </a:lnTo>
                  <a:lnTo>
                    <a:pt x="3" y="6"/>
                  </a:lnTo>
                  <a:lnTo>
                    <a:pt x="5" y="5"/>
                  </a:lnTo>
                  <a:lnTo>
                    <a:pt x="5" y="4"/>
                  </a:lnTo>
                  <a:lnTo>
                    <a:pt x="11" y="4"/>
                  </a:lnTo>
                  <a:lnTo>
                    <a:pt x="13" y="4"/>
                  </a:lnTo>
                  <a:lnTo>
                    <a:pt x="14" y="3"/>
                  </a:lnTo>
                  <a:lnTo>
                    <a:pt x="15" y="2"/>
                  </a:lnTo>
                  <a:lnTo>
                    <a:pt x="14" y="8"/>
                  </a:lnTo>
                  <a:lnTo>
                    <a:pt x="14" y="13"/>
                  </a:lnTo>
                  <a:lnTo>
                    <a:pt x="15" y="14"/>
                  </a:lnTo>
                  <a:lnTo>
                    <a:pt x="17" y="14"/>
                  </a:lnTo>
                  <a:lnTo>
                    <a:pt x="18" y="14"/>
                  </a:lnTo>
                  <a:lnTo>
                    <a:pt x="19" y="16"/>
                  </a:lnTo>
                  <a:lnTo>
                    <a:pt x="20" y="8"/>
                  </a:lnTo>
                  <a:lnTo>
                    <a:pt x="20" y="4"/>
                  </a:lnTo>
                  <a:lnTo>
                    <a:pt x="23" y="7"/>
                  </a:lnTo>
                  <a:lnTo>
                    <a:pt x="25" y="9"/>
                  </a:lnTo>
                  <a:lnTo>
                    <a:pt x="26" y="9"/>
                  </a:lnTo>
                  <a:lnTo>
                    <a:pt x="29" y="8"/>
                  </a:lnTo>
                  <a:lnTo>
                    <a:pt x="30" y="8"/>
                  </a:lnTo>
                  <a:lnTo>
                    <a:pt x="31" y="9"/>
                  </a:lnTo>
                  <a:lnTo>
                    <a:pt x="30" y="8"/>
                  </a:lnTo>
                  <a:lnTo>
                    <a:pt x="29" y="6"/>
                  </a:lnTo>
                  <a:lnTo>
                    <a:pt x="28" y="5"/>
                  </a:lnTo>
                  <a:lnTo>
                    <a:pt x="25" y="2"/>
                  </a:lnTo>
                  <a:lnTo>
                    <a:pt x="21" y="2"/>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nvGrpSpPr>
            <p:cNvPr id="104" name="Group 165"/>
            <p:cNvGrpSpPr>
              <a:grpSpLocks/>
            </p:cNvGrpSpPr>
            <p:nvPr/>
          </p:nvGrpSpPr>
          <p:grpSpPr bwMode="auto">
            <a:xfrm>
              <a:off x="226" y="481"/>
              <a:ext cx="196" cy="30"/>
              <a:chOff x="226" y="481"/>
              <a:chExt cx="196" cy="30"/>
            </a:xfrm>
          </p:grpSpPr>
          <p:grpSp>
            <p:nvGrpSpPr>
              <p:cNvPr id="107" name="Group 166"/>
              <p:cNvGrpSpPr>
                <a:grpSpLocks/>
              </p:cNvGrpSpPr>
              <p:nvPr/>
            </p:nvGrpSpPr>
            <p:grpSpPr bwMode="auto">
              <a:xfrm>
                <a:off x="226" y="481"/>
                <a:ext cx="68" cy="30"/>
                <a:chOff x="226" y="481"/>
                <a:chExt cx="68" cy="30"/>
              </a:xfrm>
            </p:grpSpPr>
            <p:sp>
              <p:nvSpPr>
                <p:cNvPr id="123" name="Freeform 167"/>
                <p:cNvSpPr>
                  <a:spLocks/>
                </p:cNvSpPr>
                <p:nvPr/>
              </p:nvSpPr>
              <p:spPr bwMode="auto">
                <a:xfrm>
                  <a:off x="226" y="481"/>
                  <a:ext cx="67" cy="29"/>
                </a:xfrm>
                <a:custGeom>
                  <a:avLst/>
                  <a:gdLst>
                    <a:gd name="T0" fmla="*/ 64 w 67"/>
                    <a:gd name="T1" fmla="*/ 28 h 29"/>
                    <a:gd name="T2" fmla="*/ 60 w 67"/>
                    <a:gd name="T3" fmla="*/ 28 h 29"/>
                    <a:gd name="T4" fmla="*/ 53 w 67"/>
                    <a:gd name="T5" fmla="*/ 27 h 29"/>
                    <a:gd name="T6" fmla="*/ 44 w 67"/>
                    <a:gd name="T7" fmla="*/ 23 h 29"/>
                    <a:gd name="T8" fmla="*/ 38 w 67"/>
                    <a:gd name="T9" fmla="*/ 19 h 29"/>
                    <a:gd name="T10" fmla="*/ 36 w 67"/>
                    <a:gd name="T11" fmla="*/ 14 h 29"/>
                    <a:gd name="T12" fmla="*/ 32 w 67"/>
                    <a:gd name="T13" fmla="*/ 9 h 29"/>
                    <a:gd name="T14" fmla="*/ 28 w 67"/>
                    <a:gd name="T15" fmla="*/ 5 h 29"/>
                    <a:gd name="T16" fmla="*/ 21 w 67"/>
                    <a:gd name="T17" fmla="*/ 1 h 29"/>
                    <a:gd name="T18" fmla="*/ 13 w 67"/>
                    <a:gd name="T19" fmla="*/ 3 h 29"/>
                    <a:gd name="T20" fmla="*/ 6 w 67"/>
                    <a:gd name="T21" fmla="*/ 0 h 29"/>
                    <a:gd name="T22" fmla="*/ 2 w 67"/>
                    <a:gd name="T23" fmla="*/ 2 h 29"/>
                    <a:gd name="T24" fmla="*/ 4 w 67"/>
                    <a:gd name="T25" fmla="*/ 1 h 29"/>
                    <a:gd name="T26" fmla="*/ 4 w 67"/>
                    <a:gd name="T27" fmla="*/ 1 h 29"/>
                    <a:gd name="T28" fmla="*/ 0 w 67"/>
                    <a:gd name="T29" fmla="*/ 5 h 29"/>
                    <a:gd name="T30" fmla="*/ 2 w 67"/>
                    <a:gd name="T31" fmla="*/ 9 h 29"/>
                    <a:gd name="T32" fmla="*/ 5 w 67"/>
                    <a:gd name="T33" fmla="*/ 14 h 29"/>
                    <a:gd name="T34" fmla="*/ 9 w 67"/>
                    <a:gd name="T35" fmla="*/ 19 h 29"/>
                    <a:gd name="T36" fmla="*/ 16 w 67"/>
                    <a:gd name="T37" fmla="*/ 24 h 29"/>
                    <a:gd name="T38" fmla="*/ 20 w 67"/>
                    <a:gd name="T39" fmla="*/ 26 h 29"/>
                    <a:gd name="T40" fmla="*/ 25 w 67"/>
                    <a:gd name="T41" fmla="*/ 27 h 29"/>
                    <a:gd name="T42" fmla="*/ 32 w 67"/>
                    <a:gd name="T43" fmla="*/ 28 h 29"/>
                    <a:gd name="T44" fmla="*/ 39 w 67"/>
                    <a:gd name="T45" fmla="*/ 27 h 29"/>
                    <a:gd name="T46" fmla="*/ 66 w 67"/>
                    <a:gd name="T47" fmla="*/ 28 h 29"/>
                    <a:gd name="T48" fmla="*/ 64 w 67"/>
                    <a:gd name="T49" fmla="*/ 28 h 2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7"/>
                    <a:gd name="T76" fmla="*/ 0 h 29"/>
                    <a:gd name="T77" fmla="*/ 67 w 67"/>
                    <a:gd name="T78" fmla="*/ 29 h 2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7" h="29">
                      <a:moveTo>
                        <a:pt x="64" y="28"/>
                      </a:moveTo>
                      <a:lnTo>
                        <a:pt x="60" y="28"/>
                      </a:lnTo>
                      <a:lnTo>
                        <a:pt x="53" y="27"/>
                      </a:lnTo>
                      <a:lnTo>
                        <a:pt x="44" y="23"/>
                      </a:lnTo>
                      <a:lnTo>
                        <a:pt x="38" y="19"/>
                      </a:lnTo>
                      <a:lnTo>
                        <a:pt x="36" y="14"/>
                      </a:lnTo>
                      <a:lnTo>
                        <a:pt x="32" y="9"/>
                      </a:lnTo>
                      <a:lnTo>
                        <a:pt x="28" y="5"/>
                      </a:lnTo>
                      <a:lnTo>
                        <a:pt x="21" y="1"/>
                      </a:lnTo>
                      <a:lnTo>
                        <a:pt x="13" y="3"/>
                      </a:lnTo>
                      <a:lnTo>
                        <a:pt x="6" y="0"/>
                      </a:lnTo>
                      <a:lnTo>
                        <a:pt x="2" y="2"/>
                      </a:lnTo>
                      <a:lnTo>
                        <a:pt x="4" y="1"/>
                      </a:lnTo>
                      <a:lnTo>
                        <a:pt x="0" y="5"/>
                      </a:lnTo>
                      <a:lnTo>
                        <a:pt x="2" y="9"/>
                      </a:lnTo>
                      <a:lnTo>
                        <a:pt x="5" y="14"/>
                      </a:lnTo>
                      <a:lnTo>
                        <a:pt x="9" y="19"/>
                      </a:lnTo>
                      <a:lnTo>
                        <a:pt x="16" y="24"/>
                      </a:lnTo>
                      <a:lnTo>
                        <a:pt x="20" y="26"/>
                      </a:lnTo>
                      <a:lnTo>
                        <a:pt x="25" y="27"/>
                      </a:lnTo>
                      <a:lnTo>
                        <a:pt x="32" y="28"/>
                      </a:lnTo>
                      <a:lnTo>
                        <a:pt x="39" y="27"/>
                      </a:lnTo>
                      <a:lnTo>
                        <a:pt x="66" y="28"/>
                      </a:lnTo>
                      <a:lnTo>
                        <a:pt x="64" y="28"/>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4" name="Freeform 168"/>
                <p:cNvSpPr>
                  <a:spLocks/>
                </p:cNvSpPr>
                <p:nvPr/>
              </p:nvSpPr>
              <p:spPr bwMode="auto">
                <a:xfrm>
                  <a:off x="226" y="481"/>
                  <a:ext cx="68" cy="30"/>
                </a:xfrm>
                <a:custGeom>
                  <a:avLst/>
                  <a:gdLst>
                    <a:gd name="T0" fmla="*/ 65 w 68"/>
                    <a:gd name="T1" fmla="*/ 29 h 30"/>
                    <a:gd name="T2" fmla="*/ 61 w 68"/>
                    <a:gd name="T3" fmla="*/ 29 h 30"/>
                    <a:gd name="T4" fmla="*/ 54 w 68"/>
                    <a:gd name="T5" fmla="*/ 28 h 30"/>
                    <a:gd name="T6" fmla="*/ 44 w 68"/>
                    <a:gd name="T7" fmla="*/ 24 h 30"/>
                    <a:gd name="T8" fmla="*/ 39 w 68"/>
                    <a:gd name="T9" fmla="*/ 19 h 30"/>
                    <a:gd name="T10" fmla="*/ 36 w 68"/>
                    <a:gd name="T11" fmla="*/ 15 h 30"/>
                    <a:gd name="T12" fmla="*/ 33 w 68"/>
                    <a:gd name="T13" fmla="*/ 10 h 30"/>
                    <a:gd name="T14" fmla="*/ 28 w 68"/>
                    <a:gd name="T15" fmla="*/ 5 h 30"/>
                    <a:gd name="T16" fmla="*/ 21 w 68"/>
                    <a:gd name="T17" fmla="*/ 1 h 30"/>
                    <a:gd name="T18" fmla="*/ 14 w 68"/>
                    <a:gd name="T19" fmla="*/ 3 h 30"/>
                    <a:gd name="T20" fmla="*/ 6 w 68"/>
                    <a:gd name="T21" fmla="*/ 0 h 30"/>
                    <a:gd name="T22" fmla="*/ 2 w 68"/>
                    <a:gd name="T23" fmla="*/ 2 h 30"/>
                    <a:gd name="T24" fmla="*/ 4 w 68"/>
                    <a:gd name="T25" fmla="*/ 1 h 30"/>
                    <a:gd name="T26" fmla="*/ 4 w 68"/>
                    <a:gd name="T27" fmla="*/ 1 h 30"/>
                    <a:gd name="T28" fmla="*/ 0 w 68"/>
                    <a:gd name="T29" fmla="*/ 5 h 30"/>
                    <a:gd name="T30" fmla="*/ 2 w 68"/>
                    <a:gd name="T31" fmla="*/ 9 h 30"/>
                    <a:gd name="T32" fmla="*/ 5 w 68"/>
                    <a:gd name="T33" fmla="*/ 15 h 30"/>
                    <a:gd name="T34" fmla="*/ 9 w 68"/>
                    <a:gd name="T35" fmla="*/ 20 h 30"/>
                    <a:gd name="T36" fmla="*/ 16 w 68"/>
                    <a:gd name="T37" fmla="*/ 25 h 30"/>
                    <a:gd name="T38" fmla="*/ 20 w 68"/>
                    <a:gd name="T39" fmla="*/ 27 h 30"/>
                    <a:gd name="T40" fmla="*/ 26 w 68"/>
                    <a:gd name="T41" fmla="*/ 28 h 30"/>
                    <a:gd name="T42" fmla="*/ 33 w 68"/>
                    <a:gd name="T43" fmla="*/ 29 h 30"/>
                    <a:gd name="T44" fmla="*/ 39 w 68"/>
                    <a:gd name="T45" fmla="*/ 28 h 30"/>
                    <a:gd name="T46" fmla="*/ 67 w 68"/>
                    <a:gd name="T47" fmla="*/ 29 h 3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8"/>
                    <a:gd name="T73" fmla="*/ 0 h 30"/>
                    <a:gd name="T74" fmla="*/ 68 w 68"/>
                    <a:gd name="T75" fmla="*/ 30 h 3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8" h="30">
                      <a:moveTo>
                        <a:pt x="65" y="29"/>
                      </a:moveTo>
                      <a:lnTo>
                        <a:pt x="61" y="29"/>
                      </a:lnTo>
                      <a:lnTo>
                        <a:pt x="54" y="28"/>
                      </a:lnTo>
                      <a:lnTo>
                        <a:pt x="44" y="24"/>
                      </a:lnTo>
                      <a:lnTo>
                        <a:pt x="39" y="19"/>
                      </a:lnTo>
                      <a:lnTo>
                        <a:pt x="36" y="15"/>
                      </a:lnTo>
                      <a:lnTo>
                        <a:pt x="33" y="10"/>
                      </a:lnTo>
                      <a:lnTo>
                        <a:pt x="28" y="5"/>
                      </a:lnTo>
                      <a:lnTo>
                        <a:pt x="21" y="1"/>
                      </a:lnTo>
                      <a:lnTo>
                        <a:pt x="14" y="3"/>
                      </a:lnTo>
                      <a:lnTo>
                        <a:pt x="6" y="0"/>
                      </a:lnTo>
                      <a:lnTo>
                        <a:pt x="2" y="2"/>
                      </a:lnTo>
                      <a:lnTo>
                        <a:pt x="4" y="1"/>
                      </a:lnTo>
                      <a:lnTo>
                        <a:pt x="0" y="5"/>
                      </a:lnTo>
                      <a:lnTo>
                        <a:pt x="2" y="9"/>
                      </a:lnTo>
                      <a:lnTo>
                        <a:pt x="5" y="15"/>
                      </a:lnTo>
                      <a:lnTo>
                        <a:pt x="9" y="20"/>
                      </a:lnTo>
                      <a:lnTo>
                        <a:pt x="16" y="25"/>
                      </a:lnTo>
                      <a:lnTo>
                        <a:pt x="20" y="27"/>
                      </a:lnTo>
                      <a:lnTo>
                        <a:pt x="26" y="28"/>
                      </a:lnTo>
                      <a:lnTo>
                        <a:pt x="33" y="29"/>
                      </a:lnTo>
                      <a:lnTo>
                        <a:pt x="39" y="28"/>
                      </a:lnTo>
                      <a:lnTo>
                        <a:pt x="67" y="29"/>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08" name="Group 169"/>
              <p:cNvGrpSpPr>
                <a:grpSpLocks/>
              </p:cNvGrpSpPr>
              <p:nvPr/>
            </p:nvGrpSpPr>
            <p:grpSpPr bwMode="auto">
              <a:xfrm>
                <a:off x="244" y="482"/>
                <a:ext cx="83" cy="29"/>
                <a:chOff x="244" y="482"/>
                <a:chExt cx="83" cy="29"/>
              </a:xfrm>
            </p:grpSpPr>
            <p:sp>
              <p:nvSpPr>
                <p:cNvPr id="121" name="Freeform 170"/>
                <p:cNvSpPr>
                  <a:spLocks/>
                </p:cNvSpPr>
                <p:nvPr/>
              </p:nvSpPr>
              <p:spPr bwMode="auto">
                <a:xfrm>
                  <a:off x="244" y="482"/>
                  <a:ext cx="81" cy="28"/>
                </a:xfrm>
                <a:custGeom>
                  <a:avLst/>
                  <a:gdLst>
                    <a:gd name="T0" fmla="*/ 80 w 81"/>
                    <a:gd name="T1" fmla="*/ 27 h 28"/>
                    <a:gd name="T2" fmla="*/ 72 w 81"/>
                    <a:gd name="T3" fmla="*/ 27 h 28"/>
                    <a:gd name="T4" fmla="*/ 65 w 81"/>
                    <a:gd name="T5" fmla="*/ 26 h 28"/>
                    <a:gd name="T6" fmla="*/ 56 w 81"/>
                    <a:gd name="T7" fmla="*/ 23 h 28"/>
                    <a:gd name="T8" fmla="*/ 51 w 81"/>
                    <a:gd name="T9" fmla="*/ 18 h 28"/>
                    <a:gd name="T10" fmla="*/ 48 w 81"/>
                    <a:gd name="T11" fmla="*/ 14 h 28"/>
                    <a:gd name="T12" fmla="*/ 45 w 81"/>
                    <a:gd name="T13" fmla="*/ 9 h 28"/>
                    <a:gd name="T14" fmla="*/ 39 w 81"/>
                    <a:gd name="T15" fmla="*/ 4 h 28"/>
                    <a:gd name="T16" fmla="*/ 30 w 81"/>
                    <a:gd name="T17" fmla="*/ 1 h 28"/>
                    <a:gd name="T18" fmla="*/ 26 w 81"/>
                    <a:gd name="T19" fmla="*/ 0 h 28"/>
                    <a:gd name="T20" fmla="*/ 19 w 81"/>
                    <a:gd name="T21" fmla="*/ 2 h 28"/>
                    <a:gd name="T22" fmla="*/ 0 w 81"/>
                    <a:gd name="T23" fmla="*/ 0 h 28"/>
                    <a:gd name="T24" fmla="*/ 1 w 81"/>
                    <a:gd name="T25" fmla="*/ 1 h 28"/>
                    <a:gd name="T26" fmla="*/ 3 w 81"/>
                    <a:gd name="T27" fmla="*/ 1 h 28"/>
                    <a:gd name="T28" fmla="*/ 11 w 81"/>
                    <a:gd name="T29" fmla="*/ 4 h 28"/>
                    <a:gd name="T30" fmla="*/ 15 w 81"/>
                    <a:gd name="T31" fmla="*/ 8 h 28"/>
                    <a:gd name="T32" fmla="*/ 19 w 81"/>
                    <a:gd name="T33" fmla="*/ 14 h 28"/>
                    <a:gd name="T34" fmla="*/ 23 w 81"/>
                    <a:gd name="T35" fmla="*/ 18 h 28"/>
                    <a:gd name="T36" fmla="*/ 29 w 81"/>
                    <a:gd name="T37" fmla="*/ 23 h 28"/>
                    <a:gd name="T38" fmla="*/ 33 w 81"/>
                    <a:gd name="T39" fmla="*/ 25 h 28"/>
                    <a:gd name="T40" fmla="*/ 38 w 81"/>
                    <a:gd name="T41" fmla="*/ 26 h 28"/>
                    <a:gd name="T42" fmla="*/ 45 w 81"/>
                    <a:gd name="T43" fmla="*/ 27 h 28"/>
                    <a:gd name="T44" fmla="*/ 52 w 81"/>
                    <a:gd name="T45" fmla="*/ 26 h 28"/>
                    <a:gd name="T46" fmla="*/ 80 w 81"/>
                    <a:gd name="T47" fmla="*/ 27 h 2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8"/>
                    <a:gd name="T74" fmla="*/ 81 w 81"/>
                    <a:gd name="T75" fmla="*/ 28 h 2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8">
                      <a:moveTo>
                        <a:pt x="80" y="27"/>
                      </a:moveTo>
                      <a:lnTo>
                        <a:pt x="72" y="27"/>
                      </a:lnTo>
                      <a:lnTo>
                        <a:pt x="65" y="26"/>
                      </a:lnTo>
                      <a:lnTo>
                        <a:pt x="56" y="23"/>
                      </a:lnTo>
                      <a:lnTo>
                        <a:pt x="51" y="18"/>
                      </a:lnTo>
                      <a:lnTo>
                        <a:pt x="48" y="14"/>
                      </a:lnTo>
                      <a:lnTo>
                        <a:pt x="45" y="9"/>
                      </a:lnTo>
                      <a:lnTo>
                        <a:pt x="39" y="4"/>
                      </a:lnTo>
                      <a:lnTo>
                        <a:pt x="30" y="1"/>
                      </a:lnTo>
                      <a:lnTo>
                        <a:pt x="26" y="0"/>
                      </a:lnTo>
                      <a:lnTo>
                        <a:pt x="19" y="2"/>
                      </a:lnTo>
                      <a:lnTo>
                        <a:pt x="0" y="0"/>
                      </a:lnTo>
                      <a:lnTo>
                        <a:pt x="1" y="1"/>
                      </a:lnTo>
                      <a:lnTo>
                        <a:pt x="3" y="1"/>
                      </a:lnTo>
                      <a:lnTo>
                        <a:pt x="11" y="4"/>
                      </a:lnTo>
                      <a:lnTo>
                        <a:pt x="15" y="8"/>
                      </a:lnTo>
                      <a:lnTo>
                        <a:pt x="19" y="14"/>
                      </a:lnTo>
                      <a:lnTo>
                        <a:pt x="23" y="18"/>
                      </a:lnTo>
                      <a:lnTo>
                        <a:pt x="29" y="23"/>
                      </a:lnTo>
                      <a:lnTo>
                        <a:pt x="33" y="25"/>
                      </a:lnTo>
                      <a:lnTo>
                        <a:pt x="38" y="26"/>
                      </a:lnTo>
                      <a:lnTo>
                        <a:pt x="45" y="27"/>
                      </a:lnTo>
                      <a:lnTo>
                        <a:pt x="52" y="26"/>
                      </a:lnTo>
                      <a:lnTo>
                        <a:pt x="80"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22" name="Freeform 171"/>
                <p:cNvSpPr>
                  <a:spLocks/>
                </p:cNvSpPr>
                <p:nvPr/>
              </p:nvSpPr>
              <p:spPr bwMode="auto">
                <a:xfrm>
                  <a:off x="244" y="482"/>
                  <a:ext cx="83" cy="29"/>
                </a:xfrm>
                <a:custGeom>
                  <a:avLst/>
                  <a:gdLst>
                    <a:gd name="T0" fmla="*/ 82 w 83"/>
                    <a:gd name="T1" fmla="*/ 28 h 29"/>
                    <a:gd name="T2" fmla="*/ 74 w 83"/>
                    <a:gd name="T3" fmla="*/ 28 h 29"/>
                    <a:gd name="T4" fmla="*/ 67 w 83"/>
                    <a:gd name="T5" fmla="*/ 27 h 29"/>
                    <a:gd name="T6" fmla="*/ 58 w 83"/>
                    <a:gd name="T7" fmla="*/ 24 h 29"/>
                    <a:gd name="T8" fmla="*/ 53 w 83"/>
                    <a:gd name="T9" fmla="*/ 19 h 29"/>
                    <a:gd name="T10" fmla="*/ 49 w 83"/>
                    <a:gd name="T11" fmla="*/ 14 h 29"/>
                    <a:gd name="T12" fmla="*/ 46 w 83"/>
                    <a:gd name="T13" fmla="*/ 10 h 29"/>
                    <a:gd name="T14" fmla="*/ 40 w 83"/>
                    <a:gd name="T15" fmla="*/ 4 h 29"/>
                    <a:gd name="T16" fmla="*/ 31 w 83"/>
                    <a:gd name="T17" fmla="*/ 1 h 29"/>
                    <a:gd name="T18" fmla="*/ 26 w 83"/>
                    <a:gd name="T19" fmla="*/ 0 h 29"/>
                    <a:gd name="T20" fmla="*/ 19 w 83"/>
                    <a:gd name="T21" fmla="*/ 2 h 29"/>
                    <a:gd name="T22" fmla="*/ 0 w 83"/>
                    <a:gd name="T23" fmla="*/ 1 h 29"/>
                    <a:gd name="T24" fmla="*/ 1 w 83"/>
                    <a:gd name="T25" fmla="*/ 1 h 29"/>
                    <a:gd name="T26" fmla="*/ 3 w 83"/>
                    <a:gd name="T27" fmla="*/ 1 h 29"/>
                    <a:gd name="T28" fmla="*/ 11 w 83"/>
                    <a:gd name="T29" fmla="*/ 4 h 29"/>
                    <a:gd name="T30" fmla="*/ 16 w 83"/>
                    <a:gd name="T31" fmla="*/ 9 h 29"/>
                    <a:gd name="T32" fmla="*/ 19 w 83"/>
                    <a:gd name="T33" fmla="*/ 14 h 29"/>
                    <a:gd name="T34" fmla="*/ 23 w 83"/>
                    <a:gd name="T35" fmla="*/ 19 h 29"/>
                    <a:gd name="T36" fmla="*/ 29 w 83"/>
                    <a:gd name="T37" fmla="*/ 24 h 29"/>
                    <a:gd name="T38" fmla="*/ 34 w 83"/>
                    <a:gd name="T39" fmla="*/ 25 h 29"/>
                    <a:gd name="T40" fmla="*/ 39 w 83"/>
                    <a:gd name="T41" fmla="*/ 27 h 29"/>
                    <a:gd name="T42" fmla="*/ 46 w 83"/>
                    <a:gd name="T43" fmla="*/ 28 h 29"/>
                    <a:gd name="T44" fmla="*/ 54 w 83"/>
                    <a:gd name="T45" fmla="*/ 27 h 29"/>
                    <a:gd name="T46" fmla="*/ 82 w 83"/>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3"/>
                    <a:gd name="T73" fmla="*/ 0 h 29"/>
                    <a:gd name="T74" fmla="*/ 83 w 83"/>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3" h="29">
                      <a:moveTo>
                        <a:pt x="82" y="28"/>
                      </a:moveTo>
                      <a:lnTo>
                        <a:pt x="74" y="28"/>
                      </a:lnTo>
                      <a:lnTo>
                        <a:pt x="67" y="27"/>
                      </a:lnTo>
                      <a:lnTo>
                        <a:pt x="58" y="24"/>
                      </a:lnTo>
                      <a:lnTo>
                        <a:pt x="53" y="19"/>
                      </a:lnTo>
                      <a:lnTo>
                        <a:pt x="49" y="14"/>
                      </a:lnTo>
                      <a:lnTo>
                        <a:pt x="46" y="10"/>
                      </a:lnTo>
                      <a:lnTo>
                        <a:pt x="40" y="4"/>
                      </a:lnTo>
                      <a:lnTo>
                        <a:pt x="31" y="1"/>
                      </a:lnTo>
                      <a:lnTo>
                        <a:pt x="26" y="0"/>
                      </a:lnTo>
                      <a:lnTo>
                        <a:pt x="19" y="2"/>
                      </a:lnTo>
                      <a:lnTo>
                        <a:pt x="0" y="1"/>
                      </a:lnTo>
                      <a:lnTo>
                        <a:pt x="1" y="1"/>
                      </a:lnTo>
                      <a:lnTo>
                        <a:pt x="3" y="1"/>
                      </a:lnTo>
                      <a:lnTo>
                        <a:pt x="11" y="4"/>
                      </a:lnTo>
                      <a:lnTo>
                        <a:pt x="16" y="9"/>
                      </a:lnTo>
                      <a:lnTo>
                        <a:pt x="19" y="14"/>
                      </a:lnTo>
                      <a:lnTo>
                        <a:pt x="23" y="19"/>
                      </a:lnTo>
                      <a:lnTo>
                        <a:pt x="29" y="24"/>
                      </a:lnTo>
                      <a:lnTo>
                        <a:pt x="34" y="25"/>
                      </a:lnTo>
                      <a:lnTo>
                        <a:pt x="39" y="27"/>
                      </a:lnTo>
                      <a:lnTo>
                        <a:pt x="46" y="28"/>
                      </a:lnTo>
                      <a:lnTo>
                        <a:pt x="54" y="27"/>
                      </a:lnTo>
                      <a:lnTo>
                        <a:pt x="82"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09" name="Group 172"/>
              <p:cNvGrpSpPr>
                <a:grpSpLocks/>
              </p:cNvGrpSpPr>
              <p:nvPr/>
            </p:nvGrpSpPr>
            <p:grpSpPr bwMode="auto">
              <a:xfrm>
                <a:off x="271" y="482"/>
                <a:ext cx="81" cy="29"/>
                <a:chOff x="271" y="482"/>
                <a:chExt cx="81" cy="29"/>
              </a:xfrm>
            </p:grpSpPr>
            <p:sp>
              <p:nvSpPr>
                <p:cNvPr id="119" name="Freeform 173"/>
                <p:cNvSpPr>
                  <a:spLocks/>
                </p:cNvSpPr>
                <p:nvPr/>
              </p:nvSpPr>
              <p:spPr bwMode="auto">
                <a:xfrm>
                  <a:off x="271" y="482"/>
                  <a:ext cx="80" cy="28"/>
                </a:xfrm>
                <a:custGeom>
                  <a:avLst/>
                  <a:gdLst>
                    <a:gd name="T0" fmla="*/ 79 w 80"/>
                    <a:gd name="T1" fmla="*/ 27 h 28"/>
                    <a:gd name="T2" fmla="*/ 75 w 80"/>
                    <a:gd name="T3" fmla="*/ 27 h 28"/>
                    <a:gd name="T4" fmla="*/ 69 w 80"/>
                    <a:gd name="T5" fmla="*/ 26 h 28"/>
                    <a:gd name="T6" fmla="*/ 59 w 80"/>
                    <a:gd name="T7" fmla="*/ 22 h 28"/>
                    <a:gd name="T8" fmla="*/ 55 w 80"/>
                    <a:gd name="T9" fmla="*/ 19 h 28"/>
                    <a:gd name="T10" fmla="*/ 51 w 80"/>
                    <a:gd name="T11" fmla="*/ 14 h 28"/>
                    <a:gd name="T12" fmla="*/ 48 w 80"/>
                    <a:gd name="T13" fmla="*/ 9 h 28"/>
                    <a:gd name="T14" fmla="*/ 43 w 80"/>
                    <a:gd name="T15" fmla="*/ 4 h 28"/>
                    <a:gd name="T16" fmla="*/ 34 w 80"/>
                    <a:gd name="T17" fmla="*/ 1 h 28"/>
                    <a:gd name="T18" fmla="*/ 29 w 80"/>
                    <a:gd name="T19" fmla="*/ 0 h 28"/>
                    <a:gd name="T20" fmla="*/ 24 w 80"/>
                    <a:gd name="T21" fmla="*/ 2 h 28"/>
                    <a:gd name="T22" fmla="*/ 0 w 80"/>
                    <a:gd name="T23" fmla="*/ 0 h 28"/>
                    <a:gd name="T24" fmla="*/ 3 w 80"/>
                    <a:gd name="T25" fmla="*/ 0 h 28"/>
                    <a:gd name="T26" fmla="*/ 8 w 80"/>
                    <a:gd name="T27" fmla="*/ 1 h 28"/>
                    <a:gd name="T28" fmla="*/ 15 w 80"/>
                    <a:gd name="T29" fmla="*/ 4 h 28"/>
                    <a:gd name="T30" fmla="*/ 19 w 80"/>
                    <a:gd name="T31" fmla="*/ 8 h 28"/>
                    <a:gd name="T32" fmla="*/ 23 w 80"/>
                    <a:gd name="T33" fmla="*/ 14 h 28"/>
                    <a:gd name="T34" fmla="*/ 27 w 80"/>
                    <a:gd name="T35" fmla="*/ 18 h 28"/>
                    <a:gd name="T36" fmla="*/ 33 w 80"/>
                    <a:gd name="T37" fmla="*/ 23 h 28"/>
                    <a:gd name="T38" fmla="*/ 37 w 80"/>
                    <a:gd name="T39" fmla="*/ 25 h 28"/>
                    <a:gd name="T40" fmla="*/ 42 w 80"/>
                    <a:gd name="T41" fmla="*/ 26 h 28"/>
                    <a:gd name="T42" fmla="*/ 49 w 80"/>
                    <a:gd name="T43" fmla="*/ 27 h 28"/>
                    <a:gd name="T44" fmla="*/ 57 w 80"/>
                    <a:gd name="T45" fmla="*/ 27 h 28"/>
                    <a:gd name="T46" fmla="*/ 78 w 80"/>
                    <a:gd name="T47" fmla="*/ 27 h 28"/>
                    <a:gd name="T48" fmla="*/ 79 w 80"/>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0"/>
                    <a:gd name="T76" fmla="*/ 0 h 28"/>
                    <a:gd name="T77" fmla="*/ 80 w 80"/>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0" h="28">
                      <a:moveTo>
                        <a:pt x="79" y="27"/>
                      </a:moveTo>
                      <a:lnTo>
                        <a:pt x="75" y="27"/>
                      </a:lnTo>
                      <a:lnTo>
                        <a:pt x="69" y="26"/>
                      </a:lnTo>
                      <a:lnTo>
                        <a:pt x="59" y="22"/>
                      </a:lnTo>
                      <a:lnTo>
                        <a:pt x="55" y="19"/>
                      </a:lnTo>
                      <a:lnTo>
                        <a:pt x="51" y="14"/>
                      </a:lnTo>
                      <a:lnTo>
                        <a:pt x="48" y="9"/>
                      </a:lnTo>
                      <a:lnTo>
                        <a:pt x="43" y="4"/>
                      </a:lnTo>
                      <a:lnTo>
                        <a:pt x="34" y="1"/>
                      </a:lnTo>
                      <a:lnTo>
                        <a:pt x="29" y="0"/>
                      </a:lnTo>
                      <a:lnTo>
                        <a:pt x="24" y="2"/>
                      </a:lnTo>
                      <a:lnTo>
                        <a:pt x="0" y="0"/>
                      </a:lnTo>
                      <a:lnTo>
                        <a:pt x="3" y="0"/>
                      </a:lnTo>
                      <a:lnTo>
                        <a:pt x="8" y="1"/>
                      </a:lnTo>
                      <a:lnTo>
                        <a:pt x="15" y="4"/>
                      </a:lnTo>
                      <a:lnTo>
                        <a:pt x="19" y="8"/>
                      </a:lnTo>
                      <a:lnTo>
                        <a:pt x="23" y="14"/>
                      </a:lnTo>
                      <a:lnTo>
                        <a:pt x="27" y="18"/>
                      </a:lnTo>
                      <a:lnTo>
                        <a:pt x="33" y="23"/>
                      </a:lnTo>
                      <a:lnTo>
                        <a:pt x="37" y="25"/>
                      </a:lnTo>
                      <a:lnTo>
                        <a:pt x="42" y="26"/>
                      </a:lnTo>
                      <a:lnTo>
                        <a:pt x="49" y="27"/>
                      </a:lnTo>
                      <a:lnTo>
                        <a:pt x="57" y="27"/>
                      </a:lnTo>
                      <a:lnTo>
                        <a:pt x="78" y="27"/>
                      </a:lnTo>
                      <a:lnTo>
                        <a:pt x="79"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20" name="Freeform 174"/>
                <p:cNvSpPr>
                  <a:spLocks/>
                </p:cNvSpPr>
                <p:nvPr/>
              </p:nvSpPr>
              <p:spPr bwMode="auto">
                <a:xfrm>
                  <a:off x="271" y="482"/>
                  <a:ext cx="81" cy="29"/>
                </a:xfrm>
                <a:custGeom>
                  <a:avLst/>
                  <a:gdLst>
                    <a:gd name="T0" fmla="*/ 80 w 81"/>
                    <a:gd name="T1" fmla="*/ 27 h 29"/>
                    <a:gd name="T2" fmla="*/ 76 w 81"/>
                    <a:gd name="T3" fmla="*/ 28 h 29"/>
                    <a:gd name="T4" fmla="*/ 70 w 81"/>
                    <a:gd name="T5" fmla="*/ 27 h 29"/>
                    <a:gd name="T6" fmla="*/ 60 w 81"/>
                    <a:gd name="T7" fmla="*/ 23 h 29"/>
                    <a:gd name="T8" fmla="*/ 56 w 81"/>
                    <a:gd name="T9" fmla="*/ 19 h 29"/>
                    <a:gd name="T10" fmla="*/ 52 w 81"/>
                    <a:gd name="T11" fmla="*/ 15 h 29"/>
                    <a:gd name="T12" fmla="*/ 49 w 81"/>
                    <a:gd name="T13" fmla="*/ 9 h 29"/>
                    <a:gd name="T14" fmla="*/ 43 w 81"/>
                    <a:gd name="T15" fmla="*/ 4 h 29"/>
                    <a:gd name="T16" fmla="*/ 35 w 81"/>
                    <a:gd name="T17" fmla="*/ 1 h 29"/>
                    <a:gd name="T18" fmla="*/ 30 w 81"/>
                    <a:gd name="T19" fmla="*/ 0 h 29"/>
                    <a:gd name="T20" fmla="*/ 24 w 81"/>
                    <a:gd name="T21" fmla="*/ 2 h 29"/>
                    <a:gd name="T22" fmla="*/ 0 w 81"/>
                    <a:gd name="T23" fmla="*/ 0 h 29"/>
                    <a:gd name="T24" fmla="*/ 3 w 81"/>
                    <a:gd name="T25" fmla="*/ 0 h 29"/>
                    <a:gd name="T26" fmla="*/ 8 w 81"/>
                    <a:gd name="T27" fmla="*/ 1 h 29"/>
                    <a:gd name="T28" fmla="*/ 15 w 81"/>
                    <a:gd name="T29" fmla="*/ 4 h 29"/>
                    <a:gd name="T30" fmla="*/ 20 w 81"/>
                    <a:gd name="T31" fmla="*/ 9 h 29"/>
                    <a:gd name="T32" fmla="*/ 23 w 81"/>
                    <a:gd name="T33" fmla="*/ 14 h 29"/>
                    <a:gd name="T34" fmla="*/ 27 w 81"/>
                    <a:gd name="T35" fmla="*/ 19 h 29"/>
                    <a:gd name="T36" fmla="*/ 33 w 81"/>
                    <a:gd name="T37" fmla="*/ 24 h 29"/>
                    <a:gd name="T38" fmla="*/ 37 w 81"/>
                    <a:gd name="T39" fmla="*/ 25 h 29"/>
                    <a:gd name="T40" fmla="*/ 42 w 81"/>
                    <a:gd name="T41" fmla="*/ 27 h 29"/>
                    <a:gd name="T42" fmla="*/ 49 w 81"/>
                    <a:gd name="T43" fmla="*/ 28 h 29"/>
                    <a:gd name="T44" fmla="*/ 57 w 81"/>
                    <a:gd name="T45" fmla="*/ 28 h 29"/>
                    <a:gd name="T46" fmla="*/ 79 w 81"/>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1"/>
                    <a:gd name="T73" fmla="*/ 0 h 29"/>
                    <a:gd name="T74" fmla="*/ 81 w 81"/>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1" h="29">
                      <a:moveTo>
                        <a:pt x="80" y="27"/>
                      </a:moveTo>
                      <a:lnTo>
                        <a:pt x="76" y="28"/>
                      </a:lnTo>
                      <a:lnTo>
                        <a:pt x="70" y="27"/>
                      </a:lnTo>
                      <a:lnTo>
                        <a:pt x="60" y="23"/>
                      </a:lnTo>
                      <a:lnTo>
                        <a:pt x="56" y="19"/>
                      </a:lnTo>
                      <a:lnTo>
                        <a:pt x="52" y="15"/>
                      </a:lnTo>
                      <a:lnTo>
                        <a:pt x="49" y="9"/>
                      </a:lnTo>
                      <a:lnTo>
                        <a:pt x="43" y="4"/>
                      </a:lnTo>
                      <a:lnTo>
                        <a:pt x="35" y="1"/>
                      </a:lnTo>
                      <a:lnTo>
                        <a:pt x="30" y="0"/>
                      </a:lnTo>
                      <a:lnTo>
                        <a:pt x="24" y="2"/>
                      </a:lnTo>
                      <a:lnTo>
                        <a:pt x="0" y="0"/>
                      </a:lnTo>
                      <a:lnTo>
                        <a:pt x="3" y="0"/>
                      </a:lnTo>
                      <a:lnTo>
                        <a:pt x="8" y="1"/>
                      </a:lnTo>
                      <a:lnTo>
                        <a:pt x="15" y="4"/>
                      </a:lnTo>
                      <a:lnTo>
                        <a:pt x="20" y="9"/>
                      </a:lnTo>
                      <a:lnTo>
                        <a:pt x="23" y="14"/>
                      </a:lnTo>
                      <a:lnTo>
                        <a:pt x="27" y="19"/>
                      </a:lnTo>
                      <a:lnTo>
                        <a:pt x="33" y="24"/>
                      </a:lnTo>
                      <a:lnTo>
                        <a:pt x="37" y="25"/>
                      </a:lnTo>
                      <a:lnTo>
                        <a:pt x="42" y="27"/>
                      </a:lnTo>
                      <a:lnTo>
                        <a:pt x="49" y="28"/>
                      </a:lnTo>
                      <a:lnTo>
                        <a:pt x="57" y="28"/>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0" name="Group 175"/>
              <p:cNvGrpSpPr>
                <a:grpSpLocks/>
              </p:cNvGrpSpPr>
              <p:nvPr/>
            </p:nvGrpSpPr>
            <p:grpSpPr bwMode="auto">
              <a:xfrm>
                <a:off x="300" y="482"/>
                <a:ext cx="87" cy="29"/>
                <a:chOff x="300" y="482"/>
                <a:chExt cx="87" cy="29"/>
              </a:xfrm>
            </p:grpSpPr>
            <p:sp>
              <p:nvSpPr>
                <p:cNvPr id="117" name="Freeform 176"/>
                <p:cNvSpPr>
                  <a:spLocks/>
                </p:cNvSpPr>
                <p:nvPr/>
              </p:nvSpPr>
              <p:spPr bwMode="auto">
                <a:xfrm>
                  <a:off x="300" y="482"/>
                  <a:ext cx="86" cy="28"/>
                </a:xfrm>
                <a:custGeom>
                  <a:avLst/>
                  <a:gdLst>
                    <a:gd name="T0" fmla="*/ 85 w 86"/>
                    <a:gd name="T1" fmla="*/ 27 h 28"/>
                    <a:gd name="T2" fmla="*/ 78 w 86"/>
                    <a:gd name="T3" fmla="*/ 27 h 28"/>
                    <a:gd name="T4" fmla="*/ 71 w 86"/>
                    <a:gd name="T5" fmla="*/ 26 h 28"/>
                    <a:gd name="T6" fmla="*/ 61 w 86"/>
                    <a:gd name="T7" fmla="*/ 22 h 28"/>
                    <a:gd name="T8" fmla="*/ 56 w 86"/>
                    <a:gd name="T9" fmla="*/ 18 h 28"/>
                    <a:gd name="T10" fmla="*/ 52 w 86"/>
                    <a:gd name="T11" fmla="*/ 14 h 28"/>
                    <a:gd name="T12" fmla="*/ 49 w 86"/>
                    <a:gd name="T13" fmla="*/ 9 h 28"/>
                    <a:gd name="T14" fmla="*/ 44 w 86"/>
                    <a:gd name="T15" fmla="*/ 4 h 28"/>
                    <a:gd name="T16" fmla="*/ 36 w 86"/>
                    <a:gd name="T17" fmla="*/ 1 h 28"/>
                    <a:gd name="T18" fmla="*/ 30 w 86"/>
                    <a:gd name="T19" fmla="*/ 0 h 28"/>
                    <a:gd name="T20" fmla="*/ 24 w 86"/>
                    <a:gd name="T21" fmla="*/ 1 h 28"/>
                    <a:gd name="T22" fmla="*/ 0 w 86"/>
                    <a:gd name="T23" fmla="*/ 0 h 28"/>
                    <a:gd name="T24" fmla="*/ 3 w 86"/>
                    <a:gd name="T25" fmla="*/ 0 h 28"/>
                    <a:gd name="T26" fmla="*/ 8 w 86"/>
                    <a:gd name="T27" fmla="*/ 1 h 28"/>
                    <a:gd name="T28" fmla="*/ 15 w 86"/>
                    <a:gd name="T29" fmla="*/ 4 h 28"/>
                    <a:gd name="T30" fmla="*/ 20 w 86"/>
                    <a:gd name="T31" fmla="*/ 8 h 28"/>
                    <a:gd name="T32" fmla="*/ 23 w 86"/>
                    <a:gd name="T33" fmla="*/ 14 h 28"/>
                    <a:gd name="T34" fmla="*/ 28 w 86"/>
                    <a:gd name="T35" fmla="*/ 18 h 28"/>
                    <a:gd name="T36" fmla="*/ 34 w 86"/>
                    <a:gd name="T37" fmla="*/ 23 h 28"/>
                    <a:gd name="T38" fmla="*/ 38 w 86"/>
                    <a:gd name="T39" fmla="*/ 25 h 28"/>
                    <a:gd name="T40" fmla="*/ 43 w 86"/>
                    <a:gd name="T41" fmla="*/ 26 h 28"/>
                    <a:gd name="T42" fmla="*/ 50 w 86"/>
                    <a:gd name="T43" fmla="*/ 27 h 28"/>
                    <a:gd name="T44" fmla="*/ 56 w 86"/>
                    <a:gd name="T45" fmla="*/ 26 h 28"/>
                    <a:gd name="T46" fmla="*/ 82 w 86"/>
                    <a:gd name="T47" fmla="*/ 27 h 28"/>
                    <a:gd name="T48" fmla="*/ 85 w 86"/>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86"/>
                    <a:gd name="T76" fmla="*/ 0 h 28"/>
                    <a:gd name="T77" fmla="*/ 86 w 8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86" h="28">
                      <a:moveTo>
                        <a:pt x="85" y="27"/>
                      </a:moveTo>
                      <a:lnTo>
                        <a:pt x="78" y="27"/>
                      </a:lnTo>
                      <a:lnTo>
                        <a:pt x="71" y="26"/>
                      </a:lnTo>
                      <a:lnTo>
                        <a:pt x="61" y="22"/>
                      </a:lnTo>
                      <a:lnTo>
                        <a:pt x="56" y="18"/>
                      </a:lnTo>
                      <a:lnTo>
                        <a:pt x="52" y="14"/>
                      </a:lnTo>
                      <a:lnTo>
                        <a:pt x="49" y="9"/>
                      </a:lnTo>
                      <a:lnTo>
                        <a:pt x="44" y="4"/>
                      </a:lnTo>
                      <a:lnTo>
                        <a:pt x="36" y="1"/>
                      </a:lnTo>
                      <a:lnTo>
                        <a:pt x="30" y="0"/>
                      </a:lnTo>
                      <a:lnTo>
                        <a:pt x="24" y="1"/>
                      </a:lnTo>
                      <a:lnTo>
                        <a:pt x="0" y="0"/>
                      </a:lnTo>
                      <a:lnTo>
                        <a:pt x="3" y="0"/>
                      </a:lnTo>
                      <a:lnTo>
                        <a:pt x="8" y="1"/>
                      </a:lnTo>
                      <a:lnTo>
                        <a:pt x="15" y="4"/>
                      </a:lnTo>
                      <a:lnTo>
                        <a:pt x="20" y="8"/>
                      </a:lnTo>
                      <a:lnTo>
                        <a:pt x="23" y="14"/>
                      </a:lnTo>
                      <a:lnTo>
                        <a:pt x="28" y="18"/>
                      </a:lnTo>
                      <a:lnTo>
                        <a:pt x="34" y="23"/>
                      </a:lnTo>
                      <a:lnTo>
                        <a:pt x="38" y="25"/>
                      </a:lnTo>
                      <a:lnTo>
                        <a:pt x="43" y="26"/>
                      </a:lnTo>
                      <a:lnTo>
                        <a:pt x="50" y="27"/>
                      </a:lnTo>
                      <a:lnTo>
                        <a:pt x="56" y="26"/>
                      </a:lnTo>
                      <a:lnTo>
                        <a:pt x="82" y="27"/>
                      </a:lnTo>
                      <a:lnTo>
                        <a:pt x="85" y="27"/>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8" name="Freeform 177"/>
                <p:cNvSpPr>
                  <a:spLocks/>
                </p:cNvSpPr>
                <p:nvPr/>
              </p:nvSpPr>
              <p:spPr bwMode="auto">
                <a:xfrm>
                  <a:off x="300" y="482"/>
                  <a:ext cx="87" cy="29"/>
                </a:xfrm>
                <a:custGeom>
                  <a:avLst/>
                  <a:gdLst>
                    <a:gd name="T0" fmla="*/ 86 w 87"/>
                    <a:gd name="T1" fmla="*/ 27 h 29"/>
                    <a:gd name="T2" fmla="*/ 78 w 87"/>
                    <a:gd name="T3" fmla="*/ 28 h 29"/>
                    <a:gd name="T4" fmla="*/ 72 w 87"/>
                    <a:gd name="T5" fmla="*/ 27 h 29"/>
                    <a:gd name="T6" fmla="*/ 62 w 87"/>
                    <a:gd name="T7" fmla="*/ 23 h 29"/>
                    <a:gd name="T8" fmla="*/ 56 w 87"/>
                    <a:gd name="T9" fmla="*/ 19 h 29"/>
                    <a:gd name="T10" fmla="*/ 53 w 87"/>
                    <a:gd name="T11" fmla="*/ 14 h 29"/>
                    <a:gd name="T12" fmla="*/ 50 w 87"/>
                    <a:gd name="T13" fmla="*/ 9 h 29"/>
                    <a:gd name="T14" fmla="*/ 44 w 87"/>
                    <a:gd name="T15" fmla="*/ 4 h 29"/>
                    <a:gd name="T16" fmla="*/ 36 w 87"/>
                    <a:gd name="T17" fmla="*/ 1 h 29"/>
                    <a:gd name="T18" fmla="*/ 31 w 87"/>
                    <a:gd name="T19" fmla="*/ 0 h 29"/>
                    <a:gd name="T20" fmla="*/ 24 w 87"/>
                    <a:gd name="T21" fmla="*/ 1 h 29"/>
                    <a:gd name="T22" fmla="*/ 0 w 87"/>
                    <a:gd name="T23" fmla="*/ 0 h 29"/>
                    <a:gd name="T24" fmla="*/ 3 w 87"/>
                    <a:gd name="T25" fmla="*/ 0 h 29"/>
                    <a:gd name="T26" fmla="*/ 8 w 87"/>
                    <a:gd name="T27" fmla="*/ 1 h 29"/>
                    <a:gd name="T28" fmla="*/ 15 w 87"/>
                    <a:gd name="T29" fmla="*/ 4 h 29"/>
                    <a:gd name="T30" fmla="*/ 20 w 87"/>
                    <a:gd name="T31" fmla="*/ 9 h 29"/>
                    <a:gd name="T32" fmla="*/ 24 w 87"/>
                    <a:gd name="T33" fmla="*/ 14 h 29"/>
                    <a:gd name="T34" fmla="*/ 28 w 87"/>
                    <a:gd name="T35" fmla="*/ 19 h 29"/>
                    <a:gd name="T36" fmla="*/ 34 w 87"/>
                    <a:gd name="T37" fmla="*/ 24 h 29"/>
                    <a:gd name="T38" fmla="*/ 39 w 87"/>
                    <a:gd name="T39" fmla="*/ 26 h 29"/>
                    <a:gd name="T40" fmla="*/ 44 w 87"/>
                    <a:gd name="T41" fmla="*/ 27 h 29"/>
                    <a:gd name="T42" fmla="*/ 51 w 87"/>
                    <a:gd name="T43" fmla="*/ 28 h 29"/>
                    <a:gd name="T44" fmla="*/ 57 w 87"/>
                    <a:gd name="T45" fmla="*/ 27 h 29"/>
                    <a:gd name="T46" fmla="*/ 83 w 87"/>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7"/>
                    <a:gd name="T73" fmla="*/ 0 h 29"/>
                    <a:gd name="T74" fmla="*/ 87 w 87"/>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7" h="29">
                      <a:moveTo>
                        <a:pt x="86" y="27"/>
                      </a:moveTo>
                      <a:lnTo>
                        <a:pt x="78" y="28"/>
                      </a:lnTo>
                      <a:lnTo>
                        <a:pt x="72" y="27"/>
                      </a:lnTo>
                      <a:lnTo>
                        <a:pt x="62" y="23"/>
                      </a:lnTo>
                      <a:lnTo>
                        <a:pt x="56" y="19"/>
                      </a:lnTo>
                      <a:lnTo>
                        <a:pt x="53" y="14"/>
                      </a:lnTo>
                      <a:lnTo>
                        <a:pt x="50" y="9"/>
                      </a:lnTo>
                      <a:lnTo>
                        <a:pt x="44" y="4"/>
                      </a:lnTo>
                      <a:lnTo>
                        <a:pt x="36" y="1"/>
                      </a:lnTo>
                      <a:lnTo>
                        <a:pt x="31" y="0"/>
                      </a:lnTo>
                      <a:lnTo>
                        <a:pt x="24" y="1"/>
                      </a:lnTo>
                      <a:lnTo>
                        <a:pt x="0" y="0"/>
                      </a:lnTo>
                      <a:lnTo>
                        <a:pt x="3" y="0"/>
                      </a:lnTo>
                      <a:lnTo>
                        <a:pt x="8" y="1"/>
                      </a:lnTo>
                      <a:lnTo>
                        <a:pt x="15" y="4"/>
                      </a:lnTo>
                      <a:lnTo>
                        <a:pt x="20" y="9"/>
                      </a:lnTo>
                      <a:lnTo>
                        <a:pt x="24" y="14"/>
                      </a:lnTo>
                      <a:lnTo>
                        <a:pt x="28" y="19"/>
                      </a:lnTo>
                      <a:lnTo>
                        <a:pt x="34" y="24"/>
                      </a:lnTo>
                      <a:lnTo>
                        <a:pt x="39" y="26"/>
                      </a:lnTo>
                      <a:lnTo>
                        <a:pt x="44" y="27"/>
                      </a:lnTo>
                      <a:lnTo>
                        <a:pt x="51" y="28"/>
                      </a:lnTo>
                      <a:lnTo>
                        <a:pt x="57" y="27"/>
                      </a:lnTo>
                      <a:lnTo>
                        <a:pt x="83" y="28"/>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nvGrpSpPr>
              <p:cNvPr id="111" name="Group 178"/>
              <p:cNvGrpSpPr>
                <a:grpSpLocks/>
              </p:cNvGrpSpPr>
              <p:nvPr/>
            </p:nvGrpSpPr>
            <p:grpSpPr bwMode="auto">
              <a:xfrm>
                <a:off x="334" y="482"/>
                <a:ext cx="80" cy="29"/>
                <a:chOff x="334" y="482"/>
                <a:chExt cx="80" cy="29"/>
              </a:xfrm>
            </p:grpSpPr>
            <p:sp>
              <p:nvSpPr>
                <p:cNvPr id="115" name="Freeform 179"/>
                <p:cNvSpPr>
                  <a:spLocks/>
                </p:cNvSpPr>
                <p:nvPr/>
              </p:nvSpPr>
              <p:spPr bwMode="auto">
                <a:xfrm>
                  <a:off x="334" y="482"/>
                  <a:ext cx="79" cy="28"/>
                </a:xfrm>
                <a:custGeom>
                  <a:avLst/>
                  <a:gdLst>
                    <a:gd name="T0" fmla="*/ 75 w 79"/>
                    <a:gd name="T1" fmla="*/ 27 h 28"/>
                    <a:gd name="T2" fmla="*/ 72 w 79"/>
                    <a:gd name="T3" fmla="*/ 27 h 28"/>
                    <a:gd name="T4" fmla="*/ 68 w 79"/>
                    <a:gd name="T5" fmla="*/ 26 h 28"/>
                    <a:gd name="T6" fmla="*/ 58 w 79"/>
                    <a:gd name="T7" fmla="*/ 22 h 28"/>
                    <a:gd name="T8" fmla="*/ 54 w 79"/>
                    <a:gd name="T9" fmla="*/ 19 h 28"/>
                    <a:gd name="T10" fmla="*/ 51 w 79"/>
                    <a:gd name="T11" fmla="*/ 14 h 28"/>
                    <a:gd name="T12" fmla="*/ 47 w 79"/>
                    <a:gd name="T13" fmla="*/ 9 h 28"/>
                    <a:gd name="T14" fmla="*/ 41 w 79"/>
                    <a:gd name="T15" fmla="*/ 4 h 28"/>
                    <a:gd name="T16" fmla="*/ 34 w 79"/>
                    <a:gd name="T17" fmla="*/ 1 h 28"/>
                    <a:gd name="T18" fmla="*/ 29 w 79"/>
                    <a:gd name="T19" fmla="*/ 0 h 28"/>
                    <a:gd name="T20" fmla="*/ 23 w 79"/>
                    <a:gd name="T21" fmla="*/ 2 h 28"/>
                    <a:gd name="T22" fmla="*/ 0 w 79"/>
                    <a:gd name="T23" fmla="*/ 0 h 28"/>
                    <a:gd name="T24" fmla="*/ 2 w 79"/>
                    <a:gd name="T25" fmla="*/ 0 h 28"/>
                    <a:gd name="T26" fmla="*/ 7 w 79"/>
                    <a:gd name="T27" fmla="*/ 1 h 28"/>
                    <a:gd name="T28" fmla="*/ 14 w 79"/>
                    <a:gd name="T29" fmla="*/ 4 h 28"/>
                    <a:gd name="T30" fmla="*/ 19 w 79"/>
                    <a:gd name="T31" fmla="*/ 8 h 28"/>
                    <a:gd name="T32" fmla="*/ 22 w 79"/>
                    <a:gd name="T33" fmla="*/ 14 h 28"/>
                    <a:gd name="T34" fmla="*/ 26 w 79"/>
                    <a:gd name="T35" fmla="*/ 18 h 28"/>
                    <a:gd name="T36" fmla="*/ 32 w 79"/>
                    <a:gd name="T37" fmla="*/ 23 h 28"/>
                    <a:gd name="T38" fmla="*/ 36 w 79"/>
                    <a:gd name="T39" fmla="*/ 25 h 28"/>
                    <a:gd name="T40" fmla="*/ 41 w 79"/>
                    <a:gd name="T41" fmla="*/ 26 h 28"/>
                    <a:gd name="T42" fmla="*/ 48 w 79"/>
                    <a:gd name="T43" fmla="*/ 27 h 28"/>
                    <a:gd name="T44" fmla="*/ 54 w 79"/>
                    <a:gd name="T45" fmla="*/ 26 h 28"/>
                    <a:gd name="T46" fmla="*/ 78 w 79"/>
                    <a:gd name="T47" fmla="*/ 27 h 28"/>
                    <a:gd name="T48" fmla="*/ 75 w 79"/>
                    <a:gd name="T49" fmla="*/ 27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9"/>
                    <a:gd name="T76" fmla="*/ 0 h 28"/>
                    <a:gd name="T77" fmla="*/ 79 w 79"/>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9" h="28">
                      <a:moveTo>
                        <a:pt x="75" y="27"/>
                      </a:moveTo>
                      <a:lnTo>
                        <a:pt x="72" y="27"/>
                      </a:lnTo>
                      <a:lnTo>
                        <a:pt x="68" y="26"/>
                      </a:lnTo>
                      <a:lnTo>
                        <a:pt x="58" y="22"/>
                      </a:lnTo>
                      <a:lnTo>
                        <a:pt x="54" y="19"/>
                      </a:lnTo>
                      <a:lnTo>
                        <a:pt x="51" y="14"/>
                      </a:lnTo>
                      <a:lnTo>
                        <a:pt x="47" y="9"/>
                      </a:lnTo>
                      <a:lnTo>
                        <a:pt x="41" y="4"/>
                      </a:lnTo>
                      <a:lnTo>
                        <a:pt x="34" y="1"/>
                      </a:lnTo>
                      <a:lnTo>
                        <a:pt x="29" y="0"/>
                      </a:lnTo>
                      <a:lnTo>
                        <a:pt x="23" y="2"/>
                      </a:lnTo>
                      <a:lnTo>
                        <a:pt x="0" y="0"/>
                      </a:lnTo>
                      <a:lnTo>
                        <a:pt x="2" y="0"/>
                      </a:lnTo>
                      <a:lnTo>
                        <a:pt x="7" y="1"/>
                      </a:lnTo>
                      <a:lnTo>
                        <a:pt x="14" y="4"/>
                      </a:lnTo>
                      <a:lnTo>
                        <a:pt x="19" y="8"/>
                      </a:lnTo>
                      <a:lnTo>
                        <a:pt x="22" y="14"/>
                      </a:lnTo>
                      <a:lnTo>
                        <a:pt x="26" y="18"/>
                      </a:lnTo>
                      <a:lnTo>
                        <a:pt x="32" y="23"/>
                      </a:lnTo>
                      <a:lnTo>
                        <a:pt x="36" y="25"/>
                      </a:lnTo>
                      <a:lnTo>
                        <a:pt x="41" y="26"/>
                      </a:lnTo>
                      <a:lnTo>
                        <a:pt x="48" y="27"/>
                      </a:lnTo>
                      <a:lnTo>
                        <a:pt x="54" y="26"/>
                      </a:lnTo>
                      <a:lnTo>
                        <a:pt x="78" y="27"/>
                      </a:lnTo>
                      <a:lnTo>
                        <a:pt x="75" y="27"/>
                      </a:lnTo>
                    </a:path>
                  </a:pathLst>
                </a:custGeom>
                <a:solidFill>
                  <a:srgbClr val="FE9B03"/>
                </a:solidFill>
                <a:ln w="12700" cap="rnd" cmpd="sng">
                  <a:noFill/>
                  <a:prstDash val="solid"/>
                  <a:round/>
                  <a:headEnd type="none" w="med" len="med"/>
                  <a:tailEnd type="none" w="med" len="med"/>
                </a:ln>
              </p:spPr>
              <p:txBody>
                <a:bodyPr/>
                <a:lstStyle/>
                <a:p>
                  <a:endParaRPr lang="en-US" dirty="0"/>
                </a:p>
              </p:txBody>
            </p:sp>
            <p:sp>
              <p:nvSpPr>
                <p:cNvPr id="116" name="Freeform 180"/>
                <p:cNvSpPr>
                  <a:spLocks/>
                </p:cNvSpPr>
                <p:nvPr/>
              </p:nvSpPr>
              <p:spPr bwMode="auto">
                <a:xfrm>
                  <a:off x="334" y="482"/>
                  <a:ext cx="80" cy="29"/>
                </a:xfrm>
                <a:custGeom>
                  <a:avLst/>
                  <a:gdLst>
                    <a:gd name="T0" fmla="*/ 76 w 80"/>
                    <a:gd name="T1" fmla="*/ 28 h 29"/>
                    <a:gd name="T2" fmla="*/ 72 w 80"/>
                    <a:gd name="T3" fmla="*/ 27 h 29"/>
                    <a:gd name="T4" fmla="*/ 68 w 80"/>
                    <a:gd name="T5" fmla="*/ 27 h 29"/>
                    <a:gd name="T6" fmla="*/ 59 w 80"/>
                    <a:gd name="T7" fmla="*/ 23 h 29"/>
                    <a:gd name="T8" fmla="*/ 54 w 80"/>
                    <a:gd name="T9" fmla="*/ 19 h 29"/>
                    <a:gd name="T10" fmla="*/ 51 w 80"/>
                    <a:gd name="T11" fmla="*/ 14 h 29"/>
                    <a:gd name="T12" fmla="*/ 48 w 80"/>
                    <a:gd name="T13" fmla="*/ 9 h 29"/>
                    <a:gd name="T14" fmla="*/ 42 w 80"/>
                    <a:gd name="T15" fmla="*/ 4 h 29"/>
                    <a:gd name="T16" fmla="*/ 34 w 80"/>
                    <a:gd name="T17" fmla="*/ 1 h 29"/>
                    <a:gd name="T18" fmla="*/ 29 w 80"/>
                    <a:gd name="T19" fmla="*/ 0 h 29"/>
                    <a:gd name="T20" fmla="*/ 23 w 80"/>
                    <a:gd name="T21" fmla="*/ 2 h 29"/>
                    <a:gd name="T22" fmla="*/ 0 w 80"/>
                    <a:gd name="T23" fmla="*/ 0 h 29"/>
                    <a:gd name="T24" fmla="*/ 2 w 80"/>
                    <a:gd name="T25" fmla="*/ 0 h 29"/>
                    <a:gd name="T26" fmla="*/ 7 w 80"/>
                    <a:gd name="T27" fmla="*/ 1 h 29"/>
                    <a:gd name="T28" fmla="*/ 14 w 80"/>
                    <a:gd name="T29" fmla="*/ 4 h 29"/>
                    <a:gd name="T30" fmla="*/ 19 w 80"/>
                    <a:gd name="T31" fmla="*/ 9 h 29"/>
                    <a:gd name="T32" fmla="*/ 22 w 80"/>
                    <a:gd name="T33" fmla="*/ 14 h 29"/>
                    <a:gd name="T34" fmla="*/ 26 w 80"/>
                    <a:gd name="T35" fmla="*/ 19 h 29"/>
                    <a:gd name="T36" fmla="*/ 32 w 80"/>
                    <a:gd name="T37" fmla="*/ 24 h 29"/>
                    <a:gd name="T38" fmla="*/ 37 w 80"/>
                    <a:gd name="T39" fmla="*/ 25 h 29"/>
                    <a:gd name="T40" fmla="*/ 42 w 80"/>
                    <a:gd name="T41" fmla="*/ 27 h 29"/>
                    <a:gd name="T42" fmla="*/ 48 w 80"/>
                    <a:gd name="T43" fmla="*/ 28 h 29"/>
                    <a:gd name="T44" fmla="*/ 54 w 80"/>
                    <a:gd name="T45" fmla="*/ 27 h 29"/>
                    <a:gd name="T46" fmla="*/ 79 w 80"/>
                    <a:gd name="T47" fmla="*/ 28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29"/>
                    <a:gd name="T74" fmla="*/ 80 w 80"/>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29">
                      <a:moveTo>
                        <a:pt x="76" y="28"/>
                      </a:moveTo>
                      <a:lnTo>
                        <a:pt x="72" y="27"/>
                      </a:lnTo>
                      <a:lnTo>
                        <a:pt x="68" y="27"/>
                      </a:lnTo>
                      <a:lnTo>
                        <a:pt x="59" y="23"/>
                      </a:lnTo>
                      <a:lnTo>
                        <a:pt x="54" y="19"/>
                      </a:lnTo>
                      <a:lnTo>
                        <a:pt x="51" y="14"/>
                      </a:lnTo>
                      <a:lnTo>
                        <a:pt x="48" y="9"/>
                      </a:lnTo>
                      <a:lnTo>
                        <a:pt x="42" y="4"/>
                      </a:lnTo>
                      <a:lnTo>
                        <a:pt x="34" y="1"/>
                      </a:lnTo>
                      <a:lnTo>
                        <a:pt x="29" y="0"/>
                      </a:lnTo>
                      <a:lnTo>
                        <a:pt x="23" y="2"/>
                      </a:lnTo>
                      <a:lnTo>
                        <a:pt x="0" y="0"/>
                      </a:lnTo>
                      <a:lnTo>
                        <a:pt x="2" y="0"/>
                      </a:lnTo>
                      <a:lnTo>
                        <a:pt x="7" y="1"/>
                      </a:lnTo>
                      <a:lnTo>
                        <a:pt x="14" y="4"/>
                      </a:lnTo>
                      <a:lnTo>
                        <a:pt x="19" y="9"/>
                      </a:lnTo>
                      <a:lnTo>
                        <a:pt x="22" y="14"/>
                      </a:lnTo>
                      <a:lnTo>
                        <a:pt x="26" y="19"/>
                      </a:lnTo>
                      <a:lnTo>
                        <a:pt x="32" y="24"/>
                      </a:lnTo>
                      <a:lnTo>
                        <a:pt x="37" y="25"/>
                      </a:lnTo>
                      <a:lnTo>
                        <a:pt x="42" y="27"/>
                      </a:lnTo>
                      <a:lnTo>
                        <a:pt x="48" y="28"/>
                      </a:lnTo>
                      <a:lnTo>
                        <a:pt x="54" y="27"/>
                      </a:lnTo>
                      <a:lnTo>
                        <a:pt x="79" y="28"/>
                      </a:lnTo>
                    </a:path>
                  </a:pathLst>
                </a:custGeom>
                <a:noFill/>
                <a:ln w="12700" cap="rnd" cmpd="sng">
                  <a:solidFill>
                    <a:srgbClr val="000000"/>
                  </a:solidFill>
                  <a:prstDash val="solid"/>
                  <a:round/>
                  <a:headEnd type="none" w="med" len="med"/>
                  <a:tailEnd type="none" w="med" len="med"/>
                </a:ln>
              </p:spPr>
              <p:txBody>
                <a:bodyPr/>
                <a:lstStyle/>
                <a:p>
                  <a:endParaRPr lang="en-US" dirty="0"/>
                </a:p>
              </p:txBody>
            </p:sp>
          </p:grpSp>
          <p:grpSp>
            <p:nvGrpSpPr>
              <p:cNvPr id="112" name="Group 181"/>
              <p:cNvGrpSpPr>
                <a:grpSpLocks/>
              </p:cNvGrpSpPr>
              <p:nvPr/>
            </p:nvGrpSpPr>
            <p:grpSpPr bwMode="auto">
              <a:xfrm>
                <a:off x="363" y="482"/>
                <a:ext cx="59" cy="29"/>
                <a:chOff x="363" y="482"/>
                <a:chExt cx="59" cy="29"/>
              </a:xfrm>
            </p:grpSpPr>
            <p:sp>
              <p:nvSpPr>
                <p:cNvPr id="113" name="Freeform 182"/>
                <p:cNvSpPr>
                  <a:spLocks/>
                </p:cNvSpPr>
                <p:nvPr/>
              </p:nvSpPr>
              <p:spPr bwMode="auto">
                <a:xfrm>
                  <a:off x="363" y="482"/>
                  <a:ext cx="56" cy="28"/>
                </a:xfrm>
                <a:custGeom>
                  <a:avLst/>
                  <a:gdLst>
                    <a:gd name="T0" fmla="*/ 55 w 56"/>
                    <a:gd name="T1" fmla="*/ 26 h 28"/>
                    <a:gd name="T2" fmla="*/ 55 w 56"/>
                    <a:gd name="T3" fmla="*/ 24 h 28"/>
                    <a:gd name="T4" fmla="*/ 55 w 56"/>
                    <a:gd name="T5" fmla="*/ 22 h 28"/>
                    <a:gd name="T6" fmla="*/ 55 w 56"/>
                    <a:gd name="T7" fmla="*/ 20 h 28"/>
                    <a:gd name="T8" fmla="*/ 54 w 56"/>
                    <a:gd name="T9" fmla="*/ 18 h 28"/>
                    <a:gd name="T10" fmla="*/ 50 w 56"/>
                    <a:gd name="T11" fmla="*/ 14 h 28"/>
                    <a:gd name="T12" fmla="*/ 46 w 56"/>
                    <a:gd name="T13" fmla="*/ 8 h 28"/>
                    <a:gd name="T14" fmla="*/ 42 w 56"/>
                    <a:gd name="T15" fmla="*/ 4 h 28"/>
                    <a:gd name="T16" fmla="*/ 35 w 56"/>
                    <a:gd name="T17" fmla="*/ 1 h 28"/>
                    <a:gd name="T18" fmla="*/ 29 w 56"/>
                    <a:gd name="T19" fmla="*/ 0 h 28"/>
                    <a:gd name="T20" fmla="*/ 23 w 56"/>
                    <a:gd name="T21" fmla="*/ 2 h 28"/>
                    <a:gd name="T22" fmla="*/ 0 w 56"/>
                    <a:gd name="T23" fmla="*/ 0 h 28"/>
                    <a:gd name="T24" fmla="*/ 2 w 56"/>
                    <a:gd name="T25" fmla="*/ 0 h 28"/>
                    <a:gd name="T26" fmla="*/ 7 w 56"/>
                    <a:gd name="T27" fmla="*/ 1 h 28"/>
                    <a:gd name="T28" fmla="*/ 15 w 56"/>
                    <a:gd name="T29" fmla="*/ 4 h 28"/>
                    <a:gd name="T30" fmla="*/ 19 w 56"/>
                    <a:gd name="T31" fmla="*/ 8 h 28"/>
                    <a:gd name="T32" fmla="*/ 22 w 56"/>
                    <a:gd name="T33" fmla="*/ 14 h 28"/>
                    <a:gd name="T34" fmla="*/ 27 w 56"/>
                    <a:gd name="T35" fmla="*/ 18 h 28"/>
                    <a:gd name="T36" fmla="*/ 33 w 56"/>
                    <a:gd name="T37" fmla="*/ 23 h 28"/>
                    <a:gd name="T38" fmla="*/ 37 w 56"/>
                    <a:gd name="T39" fmla="*/ 25 h 28"/>
                    <a:gd name="T40" fmla="*/ 42 w 56"/>
                    <a:gd name="T41" fmla="*/ 26 h 28"/>
                    <a:gd name="T42" fmla="*/ 49 w 56"/>
                    <a:gd name="T43" fmla="*/ 27 h 28"/>
                    <a:gd name="T44" fmla="*/ 54 w 56"/>
                    <a:gd name="T45" fmla="*/ 27 h 28"/>
                    <a:gd name="T46" fmla="*/ 55 w 56"/>
                    <a:gd name="T47" fmla="*/ 26 h 28"/>
                    <a:gd name="T48" fmla="*/ 55 w 56"/>
                    <a:gd name="T49" fmla="*/ 26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6"/>
                    <a:gd name="T76" fmla="*/ 0 h 28"/>
                    <a:gd name="T77" fmla="*/ 56 w 56"/>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6" h="28">
                      <a:moveTo>
                        <a:pt x="55" y="26"/>
                      </a:moveTo>
                      <a:lnTo>
                        <a:pt x="55" y="24"/>
                      </a:lnTo>
                      <a:lnTo>
                        <a:pt x="55" y="22"/>
                      </a:lnTo>
                      <a:lnTo>
                        <a:pt x="55" y="20"/>
                      </a:lnTo>
                      <a:lnTo>
                        <a:pt x="54" y="18"/>
                      </a:lnTo>
                      <a:lnTo>
                        <a:pt x="50" y="14"/>
                      </a:lnTo>
                      <a:lnTo>
                        <a:pt x="46" y="8"/>
                      </a:lnTo>
                      <a:lnTo>
                        <a:pt x="42" y="4"/>
                      </a:lnTo>
                      <a:lnTo>
                        <a:pt x="35" y="1"/>
                      </a:lnTo>
                      <a:lnTo>
                        <a:pt x="29" y="0"/>
                      </a:lnTo>
                      <a:lnTo>
                        <a:pt x="23" y="2"/>
                      </a:lnTo>
                      <a:lnTo>
                        <a:pt x="0" y="0"/>
                      </a:lnTo>
                      <a:lnTo>
                        <a:pt x="2" y="0"/>
                      </a:lnTo>
                      <a:lnTo>
                        <a:pt x="7" y="1"/>
                      </a:lnTo>
                      <a:lnTo>
                        <a:pt x="15" y="4"/>
                      </a:lnTo>
                      <a:lnTo>
                        <a:pt x="19" y="8"/>
                      </a:lnTo>
                      <a:lnTo>
                        <a:pt x="22" y="14"/>
                      </a:lnTo>
                      <a:lnTo>
                        <a:pt x="27" y="18"/>
                      </a:lnTo>
                      <a:lnTo>
                        <a:pt x="33" y="23"/>
                      </a:lnTo>
                      <a:lnTo>
                        <a:pt x="37" y="25"/>
                      </a:lnTo>
                      <a:lnTo>
                        <a:pt x="42" y="26"/>
                      </a:lnTo>
                      <a:lnTo>
                        <a:pt x="49" y="27"/>
                      </a:lnTo>
                      <a:lnTo>
                        <a:pt x="54" y="27"/>
                      </a:lnTo>
                      <a:lnTo>
                        <a:pt x="55" y="26"/>
                      </a:lnTo>
                    </a:path>
                  </a:pathLst>
                </a:custGeom>
                <a:solidFill>
                  <a:srgbClr val="618FFD"/>
                </a:solidFill>
                <a:ln w="12700" cap="rnd" cmpd="sng">
                  <a:noFill/>
                  <a:prstDash val="solid"/>
                  <a:round/>
                  <a:headEnd type="none" w="med" len="med"/>
                  <a:tailEnd type="none" w="med" len="med"/>
                </a:ln>
              </p:spPr>
              <p:txBody>
                <a:bodyPr/>
                <a:lstStyle/>
                <a:p>
                  <a:endParaRPr lang="en-US" dirty="0"/>
                </a:p>
              </p:txBody>
            </p:sp>
            <p:sp>
              <p:nvSpPr>
                <p:cNvPr id="114" name="Freeform 183"/>
                <p:cNvSpPr>
                  <a:spLocks/>
                </p:cNvSpPr>
                <p:nvPr/>
              </p:nvSpPr>
              <p:spPr bwMode="auto">
                <a:xfrm>
                  <a:off x="363" y="482"/>
                  <a:ext cx="59" cy="29"/>
                </a:xfrm>
                <a:custGeom>
                  <a:avLst/>
                  <a:gdLst>
                    <a:gd name="T0" fmla="*/ 58 w 59"/>
                    <a:gd name="T1" fmla="*/ 26 h 29"/>
                    <a:gd name="T2" fmla="*/ 58 w 59"/>
                    <a:gd name="T3" fmla="*/ 25 h 29"/>
                    <a:gd name="T4" fmla="*/ 58 w 59"/>
                    <a:gd name="T5" fmla="*/ 23 h 29"/>
                    <a:gd name="T6" fmla="*/ 58 w 59"/>
                    <a:gd name="T7" fmla="*/ 21 h 29"/>
                    <a:gd name="T8" fmla="*/ 57 w 59"/>
                    <a:gd name="T9" fmla="*/ 19 h 29"/>
                    <a:gd name="T10" fmla="*/ 53 w 59"/>
                    <a:gd name="T11" fmla="*/ 14 h 29"/>
                    <a:gd name="T12" fmla="*/ 49 w 59"/>
                    <a:gd name="T13" fmla="*/ 9 h 29"/>
                    <a:gd name="T14" fmla="*/ 44 w 59"/>
                    <a:gd name="T15" fmla="*/ 4 h 29"/>
                    <a:gd name="T16" fmla="*/ 36 w 59"/>
                    <a:gd name="T17" fmla="*/ 1 h 29"/>
                    <a:gd name="T18" fmla="*/ 31 w 59"/>
                    <a:gd name="T19" fmla="*/ 0 h 29"/>
                    <a:gd name="T20" fmla="*/ 25 w 59"/>
                    <a:gd name="T21" fmla="*/ 2 h 29"/>
                    <a:gd name="T22" fmla="*/ 0 w 59"/>
                    <a:gd name="T23" fmla="*/ 0 h 29"/>
                    <a:gd name="T24" fmla="*/ 3 w 59"/>
                    <a:gd name="T25" fmla="*/ 0 h 29"/>
                    <a:gd name="T26" fmla="*/ 8 w 59"/>
                    <a:gd name="T27" fmla="*/ 1 h 29"/>
                    <a:gd name="T28" fmla="*/ 15 w 59"/>
                    <a:gd name="T29" fmla="*/ 4 h 29"/>
                    <a:gd name="T30" fmla="*/ 20 w 59"/>
                    <a:gd name="T31" fmla="*/ 9 h 29"/>
                    <a:gd name="T32" fmla="*/ 24 w 59"/>
                    <a:gd name="T33" fmla="*/ 14 h 29"/>
                    <a:gd name="T34" fmla="*/ 28 w 59"/>
                    <a:gd name="T35" fmla="*/ 19 h 29"/>
                    <a:gd name="T36" fmla="*/ 35 w 59"/>
                    <a:gd name="T37" fmla="*/ 24 h 29"/>
                    <a:gd name="T38" fmla="*/ 39 w 59"/>
                    <a:gd name="T39" fmla="*/ 26 h 29"/>
                    <a:gd name="T40" fmla="*/ 45 w 59"/>
                    <a:gd name="T41" fmla="*/ 27 h 29"/>
                    <a:gd name="T42" fmla="*/ 52 w 59"/>
                    <a:gd name="T43" fmla="*/ 28 h 29"/>
                    <a:gd name="T44" fmla="*/ 57 w 59"/>
                    <a:gd name="T45" fmla="*/ 28 h 29"/>
                    <a:gd name="T46" fmla="*/ 58 w 59"/>
                    <a:gd name="T47" fmla="*/ 27 h 2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29"/>
                    <a:gd name="T74" fmla="*/ 59 w 59"/>
                    <a:gd name="T75" fmla="*/ 29 h 2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29">
                      <a:moveTo>
                        <a:pt x="58" y="26"/>
                      </a:moveTo>
                      <a:lnTo>
                        <a:pt x="58" y="25"/>
                      </a:lnTo>
                      <a:lnTo>
                        <a:pt x="58" y="23"/>
                      </a:lnTo>
                      <a:lnTo>
                        <a:pt x="58" y="21"/>
                      </a:lnTo>
                      <a:lnTo>
                        <a:pt x="57" y="19"/>
                      </a:lnTo>
                      <a:lnTo>
                        <a:pt x="53" y="14"/>
                      </a:lnTo>
                      <a:lnTo>
                        <a:pt x="49" y="9"/>
                      </a:lnTo>
                      <a:lnTo>
                        <a:pt x="44" y="4"/>
                      </a:lnTo>
                      <a:lnTo>
                        <a:pt x="36" y="1"/>
                      </a:lnTo>
                      <a:lnTo>
                        <a:pt x="31" y="0"/>
                      </a:lnTo>
                      <a:lnTo>
                        <a:pt x="25" y="2"/>
                      </a:lnTo>
                      <a:lnTo>
                        <a:pt x="0" y="0"/>
                      </a:lnTo>
                      <a:lnTo>
                        <a:pt x="3" y="0"/>
                      </a:lnTo>
                      <a:lnTo>
                        <a:pt x="8" y="1"/>
                      </a:lnTo>
                      <a:lnTo>
                        <a:pt x="15" y="4"/>
                      </a:lnTo>
                      <a:lnTo>
                        <a:pt x="20" y="9"/>
                      </a:lnTo>
                      <a:lnTo>
                        <a:pt x="24" y="14"/>
                      </a:lnTo>
                      <a:lnTo>
                        <a:pt x="28" y="19"/>
                      </a:lnTo>
                      <a:lnTo>
                        <a:pt x="35" y="24"/>
                      </a:lnTo>
                      <a:lnTo>
                        <a:pt x="39" y="26"/>
                      </a:lnTo>
                      <a:lnTo>
                        <a:pt x="45" y="27"/>
                      </a:lnTo>
                      <a:lnTo>
                        <a:pt x="52" y="28"/>
                      </a:lnTo>
                      <a:lnTo>
                        <a:pt x="57" y="28"/>
                      </a:lnTo>
                      <a:lnTo>
                        <a:pt x="58" y="27"/>
                      </a:lnTo>
                    </a:path>
                  </a:pathLst>
                </a:custGeom>
                <a:noFill/>
                <a:ln w="12700" cap="rnd" cmpd="sng">
                  <a:solidFill>
                    <a:srgbClr val="00279F"/>
                  </a:solidFill>
                  <a:prstDash val="solid"/>
                  <a:round/>
                  <a:headEnd type="none" w="med" len="med"/>
                  <a:tailEnd type="none" w="med" len="med"/>
                </a:ln>
              </p:spPr>
              <p:txBody>
                <a:bodyPr/>
                <a:lstStyle/>
                <a:p>
                  <a:endParaRPr lang="en-US" dirty="0"/>
                </a:p>
              </p:txBody>
            </p:sp>
          </p:grpSp>
        </p:grpSp>
        <p:sp>
          <p:nvSpPr>
            <p:cNvPr id="105" name="Freeform 184"/>
            <p:cNvSpPr>
              <a:spLocks/>
            </p:cNvSpPr>
            <p:nvPr/>
          </p:nvSpPr>
          <p:spPr bwMode="auto">
            <a:xfrm>
              <a:off x="270" y="574"/>
              <a:ext cx="24" cy="29"/>
            </a:xfrm>
            <a:custGeom>
              <a:avLst/>
              <a:gdLst>
                <a:gd name="T0" fmla="*/ 14 w 24"/>
                <a:gd name="T1" fmla="*/ 0 h 29"/>
                <a:gd name="T2" fmla="*/ 3 w 24"/>
                <a:gd name="T3" fmla="*/ 21 h 29"/>
                <a:gd name="T4" fmla="*/ 2 w 24"/>
                <a:gd name="T5" fmla="*/ 23 h 29"/>
                <a:gd name="T6" fmla="*/ 0 w 24"/>
                <a:gd name="T7" fmla="*/ 24 h 29"/>
                <a:gd name="T8" fmla="*/ 0 w 24"/>
                <a:gd name="T9" fmla="*/ 24 h 29"/>
                <a:gd name="T10" fmla="*/ 6 w 24"/>
                <a:gd name="T11" fmla="*/ 25 h 29"/>
                <a:gd name="T12" fmla="*/ 7 w 24"/>
                <a:gd name="T13" fmla="*/ 25 h 29"/>
                <a:gd name="T14" fmla="*/ 5 w 24"/>
                <a:gd name="T15" fmla="*/ 24 h 29"/>
                <a:gd name="T16" fmla="*/ 5 w 24"/>
                <a:gd name="T17" fmla="*/ 24 h 29"/>
                <a:gd name="T18" fmla="*/ 5 w 24"/>
                <a:gd name="T19" fmla="*/ 21 h 29"/>
                <a:gd name="T20" fmla="*/ 7 w 24"/>
                <a:gd name="T21" fmla="*/ 17 h 29"/>
                <a:gd name="T22" fmla="*/ 16 w 24"/>
                <a:gd name="T23" fmla="*/ 18 h 29"/>
                <a:gd name="T24" fmla="*/ 17 w 24"/>
                <a:gd name="T25" fmla="*/ 23 h 29"/>
                <a:gd name="T26" fmla="*/ 17 w 24"/>
                <a:gd name="T27" fmla="*/ 25 h 29"/>
                <a:gd name="T28" fmla="*/ 15 w 24"/>
                <a:gd name="T29" fmla="*/ 26 h 29"/>
                <a:gd name="T30" fmla="*/ 15 w 24"/>
                <a:gd name="T31" fmla="*/ 27 h 29"/>
                <a:gd name="T32" fmla="*/ 23 w 24"/>
                <a:gd name="T33" fmla="*/ 28 h 29"/>
                <a:gd name="T34" fmla="*/ 23 w 24"/>
                <a:gd name="T35" fmla="*/ 27 h 29"/>
                <a:gd name="T36" fmla="*/ 22 w 24"/>
                <a:gd name="T37" fmla="*/ 27 h 29"/>
                <a:gd name="T38" fmla="*/ 21 w 24"/>
                <a:gd name="T39" fmla="*/ 26 h 29"/>
                <a:gd name="T40" fmla="*/ 20 w 24"/>
                <a:gd name="T41" fmla="*/ 24 h 29"/>
                <a:gd name="T42" fmla="*/ 15 w 24"/>
                <a:gd name="T43" fmla="*/ 0 h 29"/>
                <a:gd name="T44" fmla="*/ 14 w 24"/>
                <a:gd name="T45" fmla="*/ 0 h 29"/>
                <a:gd name="T46" fmla="*/ 8 w 24"/>
                <a:gd name="T47" fmla="*/ 15 h 29"/>
                <a:gd name="T48" fmla="*/ 12 w 24"/>
                <a:gd name="T49" fmla="*/ 6 h 29"/>
                <a:gd name="T50" fmla="*/ 15 w 24"/>
                <a:gd name="T51" fmla="*/ 16 h 29"/>
                <a:gd name="T52" fmla="*/ 8 w 24"/>
                <a:gd name="T53" fmla="*/ 15 h 29"/>
                <a:gd name="T54" fmla="*/ 14 w 24"/>
                <a:gd name="T55" fmla="*/ 0 h 2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4"/>
                <a:gd name="T85" fmla="*/ 0 h 29"/>
                <a:gd name="T86" fmla="*/ 24 w 24"/>
                <a:gd name="T87" fmla="*/ 29 h 2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4" h="29">
                  <a:moveTo>
                    <a:pt x="14" y="0"/>
                  </a:moveTo>
                  <a:lnTo>
                    <a:pt x="3" y="21"/>
                  </a:lnTo>
                  <a:lnTo>
                    <a:pt x="2" y="23"/>
                  </a:lnTo>
                  <a:lnTo>
                    <a:pt x="0" y="24"/>
                  </a:lnTo>
                  <a:lnTo>
                    <a:pt x="6" y="25"/>
                  </a:lnTo>
                  <a:lnTo>
                    <a:pt x="7" y="25"/>
                  </a:lnTo>
                  <a:lnTo>
                    <a:pt x="5" y="24"/>
                  </a:lnTo>
                  <a:lnTo>
                    <a:pt x="5" y="21"/>
                  </a:lnTo>
                  <a:lnTo>
                    <a:pt x="7" y="17"/>
                  </a:lnTo>
                  <a:lnTo>
                    <a:pt x="16" y="18"/>
                  </a:lnTo>
                  <a:lnTo>
                    <a:pt x="17" y="23"/>
                  </a:lnTo>
                  <a:lnTo>
                    <a:pt x="17" y="25"/>
                  </a:lnTo>
                  <a:lnTo>
                    <a:pt x="15" y="26"/>
                  </a:lnTo>
                  <a:lnTo>
                    <a:pt x="15" y="27"/>
                  </a:lnTo>
                  <a:lnTo>
                    <a:pt x="23" y="28"/>
                  </a:lnTo>
                  <a:lnTo>
                    <a:pt x="23" y="27"/>
                  </a:lnTo>
                  <a:lnTo>
                    <a:pt x="22" y="27"/>
                  </a:lnTo>
                  <a:lnTo>
                    <a:pt x="21" y="26"/>
                  </a:lnTo>
                  <a:lnTo>
                    <a:pt x="20" y="24"/>
                  </a:lnTo>
                  <a:lnTo>
                    <a:pt x="15" y="0"/>
                  </a:lnTo>
                  <a:lnTo>
                    <a:pt x="14" y="0"/>
                  </a:lnTo>
                  <a:lnTo>
                    <a:pt x="8" y="15"/>
                  </a:lnTo>
                  <a:lnTo>
                    <a:pt x="12" y="6"/>
                  </a:lnTo>
                  <a:lnTo>
                    <a:pt x="15" y="16"/>
                  </a:lnTo>
                  <a:lnTo>
                    <a:pt x="8" y="15"/>
                  </a:lnTo>
                  <a:lnTo>
                    <a:pt x="14" y="0"/>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sp>
          <p:nvSpPr>
            <p:cNvPr id="106" name="Freeform 185"/>
            <p:cNvSpPr>
              <a:spLocks/>
            </p:cNvSpPr>
            <p:nvPr/>
          </p:nvSpPr>
          <p:spPr bwMode="auto">
            <a:xfrm>
              <a:off x="298" y="575"/>
              <a:ext cx="24" cy="29"/>
            </a:xfrm>
            <a:custGeom>
              <a:avLst/>
              <a:gdLst>
                <a:gd name="T0" fmla="*/ 4 w 24"/>
                <a:gd name="T1" fmla="*/ 5 h 29"/>
                <a:gd name="T2" fmla="*/ 3 w 24"/>
                <a:gd name="T3" fmla="*/ 23 h 29"/>
                <a:gd name="T4" fmla="*/ 3 w 24"/>
                <a:gd name="T5" fmla="*/ 26 h 29"/>
                <a:gd name="T6" fmla="*/ 2 w 24"/>
                <a:gd name="T7" fmla="*/ 26 h 29"/>
                <a:gd name="T8" fmla="*/ 0 w 24"/>
                <a:gd name="T9" fmla="*/ 27 h 29"/>
                <a:gd name="T10" fmla="*/ 0 w 24"/>
                <a:gd name="T11" fmla="*/ 27 h 29"/>
                <a:gd name="T12" fmla="*/ 10 w 24"/>
                <a:gd name="T13" fmla="*/ 27 h 29"/>
                <a:gd name="T14" fmla="*/ 10 w 24"/>
                <a:gd name="T15" fmla="*/ 27 h 29"/>
                <a:gd name="T16" fmla="*/ 8 w 24"/>
                <a:gd name="T17" fmla="*/ 27 h 29"/>
                <a:gd name="T18" fmla="*/ 7 w 24"/>
                <a:gd name="T19" fmla="*/ 26 h 29"/>
                <a:gd name="T20" fmla="*/ 7 w 24"/>
                <a:gd name="T21" fmla="*/ 23 h 29"/>
                <a:gd name="T22" fmla="*/ 7 w 24"/>
                <a:gd name="T23" fmla="*/ 15 h 29"/>
                <a:gd name="T24" fmla="*/ 9 w 24"/>
                <a:gd name="T25" fmla="*/ 15 h 29"/>
                <a:gd name="T26" fmla="*/ 17 w 24"/>
                <a:gd name="T27" fmla="*/ 28 h 29"/>
                <a:gd name="T28" fmla="*/ 23 w 24"/>
                <a:gd name="T29" fmla="*/ 28 h 29"/>
                <a:gd name="T30" fmla="*/ 23 w 24"/>
                <a:gd name="T31" fmla="*/ 27 h 29"/>
                <a:gd name="T32" fmla="*/ 21 w 24"/>
                <a:gd name="T33" fmla="*/ 26 h 29"/>
                <a:gd name="T34" fmla="*/ 19 w 24"/>
                <a:gd name="T35" fmla="*/ 23 h 29"/>
                <a:gd name="T36" fmla="*/ 13 w 24"/>
                <a:gd name="T37" fmla="*/ 15 h 29"/>
                <a:gd name="T38" fmla="*/ 16 w 24"/>
                <a:gd name="T39" fmla="*/ 14 h 29"/>
                <a:gd name="T40" fmla="*/ 18 w 24"/>
                <a:gd name="T41" fmla="*/ 13 h 29"/>
                <a:gd name="T42" fmla="*/ 19 w 24"/>
                <a:gd name="T43" fmla="*/ 11 h 29"/>
                <a:gd name="T44" fmla="*/ 19 w 24"/>
                <a:gd name="T45" fmla="*/ 8 h 29"/>
                <a:gd name="T46" fmla="*/ 19 w 24"/>
                <a:gd name="T47" fmla="*/ 6 h 29"/>
                <a:gd name="T48" fmla="*/ 19 w 24"/>
                <a:gd name="T49" fmla="*/ 4 h 29"/>
                <a:gd name="T50" fmla="*/ 18 w 24"/>
                <a:gd name="T51" fmla="*/ 3 h 29"/>
                <a:gd name="T52" fmla="*/ 17 w 24"/>
                <a:gd name="T53" fmla="*/ 2 h 29"/>
                <a:gd name="T54" fmla="*/ 14 w 24"/>
                <a:gd name="T55" fmla="*/ 1 h 29"/>
                <a:gd name="T56" fmla="*/ 11 w 24"/>
                <a:gd name="T57" fmla="*/ 1 h 29"/>
                <a:gd name="T58" fmla="*/ 1 w 24"/>
                <a:gd name="T59" fmla="*/ 0 h 29"/>
                <a:gd name="T60" fmla="*/ 1 w 24"/>
                <a:gd name="T61" fmla="*/ 1 h 29"/>
                <a:gd name="T62" fmla="*/ 2 w 24"/>
                <a:gd name="T63" fmla="*/ 1 h 29"/>
                <a:gd name="T64" fmla="*/ 3 w 24"/>
                <a:gd name="T65" fmla="*/ 2 h 29"/>
                <a:gd name="T66" fmla="*/ 4 w 24"/>
                <a:gd name="T67" fmla="*/ 3 h 29"/>
                <a:gd name="T68" fmla="*/ 4 w 24"/>
                <a:gd name="T69" fmla="*/ 5 h 29"/>
                <a:gd name="T70" fmla="*/ 7 w 24"/>
                <a:gd name="T71" fmla="*/ 13 h 29"/>
                <a:gd name="T72" fmla="*/ 7 w 24"/>
                <a:gd name="T73" fmla="*/ 3 h 29"/>
                <a:gd name="T74" fmla="*/ 8 w 24"/>
                <a:gd name="T75" fmla="*/ 2 h 29"/>
                <a:gd name="T76" fmla="*/ 10 w 24"/>
                <a:gd name="T77" fmla="*/ 2 h 29"/>
                <a:gd name="T78" fmla="*/ 10 w 24"/>
                <a:gd name="T79" fmla="*/ 2 h 29"/>
                <a:gd name="T80" fmla="*/ 12 w 24"/>
                <a:gd name="T81" fmla="*/ 2 h 29"/>
                <a:gd name="T82" fmla="*/ 14 w 24"/>
                <a:gd name="T83" fmla="*/ 3 h 29"/>
                <a:gd name="T84" fmla="*/ 15 w 24"/>
                <a:gd name="T85" fmla="*/ 5 h 29"/>
                <a:gd name="T86" fmla="*/ 16 w 24"/>
                <a:gd name="T87" fmla="*/ 8 h 29"/>
                <a:gd name="T88" fmla="*/ 15 w 24"/>
                <a:gd name="T89" fmla="*/ 11 h 29"/>
                <a:gd name="T90" fmla="*/ 13 w 24"/>
                <a:gd name="T91" fmla="*/ 13 h 29"/>
                <a:gd name="T92" fmla="*/ 10 w 24"/>
                <a:gd name="T93" fmla="*/ 13 h 29"/>
                <a:gd name="T94" fmla="*/ 7 w 24"/>
                <a:gd name="T95" fmla="*/ 13 h 29"/>
                <a:gd name="T96" fmla="*/ 4 w 24"/>
                <a:gd name="T97" fmla="*/ 5 h 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
                <a:gd name="T148" fmla="*/ 0 h 29"/>
                <a:gd name="T149" fmla="*/ 24 w 24"/>
                <a:gd name="T150" fmla="*/ 29 h 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 h="29">
                  <a:moveTo>
                    <a:pt x="4" y="5"/>
                  </a:moveTo>
                  <a:lnTo>
                    <a:pt x="3" y="23"/>
                  </a:lnTo>
                  <a:lnTo>
                    <a:pt x="3" y="26"/>
                  </a:lnTo>
                  <a:lnTo>
                    <a:pt x="2" y="26"/>
                  </a:lnTo>
                  <a:lnTo>
                    <a:pt x="0" y="27"/>
                  </a:lnTo>
                  <a:lnTo>
                    <a:pt x="10" y="27"/>
                  </a:lnTo>
                  <a:lnTo>
                    <a:pt x="8" y="27"/>
                  </a:lnTo>
                  <a:lnTo>
                    <a:pt x="7" y="26"/>
                  </a:lnTo>
                  <a:lnTo>
                    <a:pt x="7" y="23"/>
                  </a:lnTo>
                  <a:lnTo>
                    <a:pt x="7" y="15"/>
                  </a:lnTo>
                  <a:lnTo>
                    <a:pt x="9" y="15"/>
                  </a:lnTo>
                  <a:lnTo>
                    <a:pt x="17" y="28"/>
                  </a:lnTo>
                  <a:lnTo>
                    <a:pt x="23" y="28"/>
                  </a:lnTo>
                  <a:lnTo>
                    <a:pt x="23" y="27"/>
                  </a:lnTo>
                  <a:lnTo>
                    <a:pt x="21" y="26"/>
                  </a:lnTo>
                  <a:lnTo>
                    <a:pt x="19" y="23"/>
                  </a:lnTo>
                  <a:lnTo>
                    <a:pt x="13" y="15"/>
                  </a:lnTo>
                  <a:lnTo>
                    <a:pt x="16" y="14"/>
                  </a:lnTo>
                  <a:lnTo>
                    <a:pt x="18" y="13"/>
                  </a:lnTo>
                  <a:lnTo>
                    <a:pt x="19" y="11"/>
                  </a:lnTo>
                  <a:lnTo>
                    <a:pt x="19" y="8"/>
                  </a:lnTo>
                  <a:lnTo>
                    <a:pt x="19" y="6"/>
                  </a:lnTo>
                  <a:lnTo>
                    <a:pt x="19" y="4"/>
                  </a:lnTo>
                  <a:lnTo>
                    <a:pt x="18" y="3"/>
                  </a:lnTo>
                  <a:lnTo>
                    <a:pt x="17" y="2"/>
                  </a:lnTo>
                  <a:lnTo>
                    <a:pt x="14" y="1"/>
                  </a:lnTo>
                  <a:lnTo>
                    <a:pt x="11" y="1"/>
                  </a:lnTo>
                  <a:lnTo>
                    <a:pt x="1" y="0"/>
                  </a:lnTo>
                  <a:lnTo>
                    <a:pt x="1" y="1"/>
                  </a:lnTo>
                  <a:lnTo>
                    <a:pt x="2" y="1"/>
                  </a:lnTo>
                  <a:lnTo>
                    <a:pt x="3" y="2"/>
                  </a:lnTo>
                  <a:lnTo>
                    <a:pt x="4" y="3"/>
                  </a:lnTo>
                  <a:lnTo>
                    <a:pt x="4" y="5"/>
                  </a:lnTo>
                  <a:lnTo>
                    <a:pt x="7" y="13"/>
                  </a:lnTo>
                  <a:lnTo>
                    <a:pt x="7" y="3"/>
                  </a:lnTo>
                  <a:lnTo>
                    <a:pt x="8" y="2"/>
                  </a:lnTo>
                  <a:lnTo>
                    <a:pt x="10" y="2"/>
                  </a:lnTo>
                  <a:lnTo>
                    <a:pt x="12" y="2"/>
                  </a:lnTo>
                  <a:lnTo>
                    <a:pt x="14" y="3"/>
                  </a:lnTo>
                  <a:lnTo>
                    <a:pt x="15" y="5"/>
                  </a:lnTo>
                  <a:lnTo>
                    <a:pt x="16" y="8"/>
                  </a:lnTo>
                  <a:lnTo>
                    <a:pt x="15" y="11"/>
                  </a:lnTo>
                  <a:lnTo>
                    <a:pt x="13" y="13"/>
                  </a:lnTo>
                  <a:lnTo>
                    <a:pt x="10" y="13"/>
                  </a:lnTo>
                  <a:lnTo>
                    <a:pt x="7" y="13"/>
                  </a:lnTo>
                  <a:lnTo>
                    <a:pt x="4" y="5"/>
                  </a:lnTo>
                </a:path>
              </a:pathLst>
            </a:custGeom>
            <a:solidFill>
              <a:srgbClr val="000000"/>
            </a:solidFill>
            <a:ln w="12700" cap="rnd" cmpd="sng">
              <a:solidFill>
                <a:srgbClr val="00279F"/>
              </a:solidFill>
              <a:prstDash val="solid"/>
              <a:round/>
              <a:headEnd type="none" w="med" len="med"/>
              <a:tailEnd type="none" w="med" len="med"/>
            </a:ln>
          </p:spPr>
          <p:txBody>
            <a:bodyPr/>
            <a:lstStyle/>
            <a:p>
              <a:endParaRPr lang="en-US" dirty="0"/>
            </a:p>
          </p:txBody>
        </p:sp>
      </p:grpSp>
      <p:sp>
        <p:nvSpPr>
          <p:cNvPr id="197" name="Rectangle 186"/>
          <p:cNvSpPr>
            <a:spLocks noChangeArrowheads="1"/>
          </p:cNvSpPr>
          <p:nvPr/>
        </p:nvSpPr>
        <p:spPr bwMode="auto">
          <a:xfrm flipV="1">
            <a:off x="1676400" y="3048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8" name="Rectangle 186"/>
          <p:cNvSpPr>
            <a:spLocks noChangeArrowheads="1"/>
          </p:cNvSpPr>
          <p:nvPr/>
        </p:nvSpPr>
        <p:spPr bwMode="auto">
          <a:xfrm flipV="1">
            <a:off x="1676400" y="990600"/>
            <a:ext cx="6172200" cy="76200"/>
          </a:xfrm>
          <a:prstGeom prst="rect">
            <a:avLst/>
          </a:prstGeom>
          <a:solidFill>
            <a:schemeClr val="tx2"/>
          </a:solidFill>
          <a:ln w="12700">
            <a:solidFill>
              <a:schemeClr val="tx2"/>
            </a:solidFill>
            <a:miter lim="800000"/>
            <a:headEnd/>
            <a:tailEnd/>
          </a:ln>
        </p:spPr>
        <p:txBody>
          <a:bodyPr rot="10800000" wrap="none" anchor="ctr"/>
          <a:lstStyle/>
          <a:p>
            <a:pPr algn="ctr"/>
            <a:endParaRPr lang="en-US" dirty="0"/>
          </a:p>
        </p:txBody>
      </p:sp>
      <p:sp>
        <p:nvSpPr>
          <p:cNvPr id="199" name="Rectangle 3"/>
          <p:cNvSpPr>
            <a:spLocks noChangeArrowheads="1"/>
          </p:cNvSpPr>
          <p:nvPr/>
        </p:nvSpPr>
        <p:spPr bwMode="auto">
          <a:xfrm>
            <a:off x="1447800" y="381001"/>
            <a:ext cx="6172200" cy="533400"/>
          </a:xfrm>
          <a:prstGeom prst="rect">
            <a:avLst/>
          </a:prstGeom>
          <a:noFill/>
          <a:ln w="9525">
            <a:noFill/>
            <a:miter lim="800000"/>
            <a:headEnd/>
            <a:tailEnd/>
          </a:ln>
        </p:spPr>
        <p:txBody>
          <a:bodyPr/>
          <a:lstStyle/>
          <a:p>
            <a:pPr algn="ctr"/>
            <a:r>
              <a:rPr lang="en-US" sz="2400" b="1" dirty="0" smtClean="0"/>
              <a:t>AFMIS Raw Subsistence Training</a:t>
            </a:r>
            <a:endParaRPr lang="en-US" sz="2400" b="1" dirty="0"/>
          </a:p>
        </p:txBody>
      </p:sp>
      <p:cxnSp>
        <p:nvCxnSpPr>
          <p:cNvPr id="201" name="Straight Connector 200"/>
          <p:cNvCxnSpPr/>
          <p:nvPr/>
        </p:nvCxnSpPr>
        <p:spPr>
          <a:xfrm>
            <a:off x="0" y="1524000"/>
            <a:ext cx="9144000" cy="0"/>
          </a:xfrm>
          <a:prstGeom prst="line">
            <a:avLst/>
          </a:prstGeom>
        </p:spPr>
        <p:style>
          <a:lnRef idx="1">
            <a:schemeClr val="accent1"/>
          </a:lnRef>
          <a:fillRef idx="0">
            <a:schemeClr val="accent1"/>
          </a:fillRef>
          <a:effectRef idx="0">
            <a:schemeClr val="accent1"/>
          </a:effectRef>
          <a:fontRef idx="minor">
            <a:schemeClr val="tx1"/>
          </a:fontRef>
        </p:style>
      </p:cxnSp>
      <p:pic>
        <p:nvPicPr>
          <p:cNvPr id="1027" name="Picture 3" descr="D:\Users\nakia.dukes\Desktop\ORDER.PNG"/>
          <p:cNvPicPr>
            <a:picLocks noChangeAspect="1" noChangeArrowheads="1"/>
          </p:cNvPicPr>
          <p:nvPr/>
        </p:nvPicPr>
        <p:blipFill>
          <a:blip r:embed="rId5" cstate="print"/>
          <a:srcRect/>
          <a:stretch>
            <a:fillRect/>
          </a:stretch>
        </p:blipFill>
        <p:spPr bwMode="auto">
          <a:xfrm>
            <a:off x="3048000" y="3200400"/>
            <a:ext cx="5867400" cy="1828800"/>
          </a:xfrm>
          <a:prstGeom prst="rect">
            <a:avLst/>
          </a:prstGeom>
          <a:noFill/>
          <a:ln w="19050">
            <a:solidFill>
              <a:schemeClr val="bg2">
                <a:lumMod val="25000"/>
              </a:schemeClr>
            </a:solidFill>
          </a:ln>
        </p:spPr>
      </p:pic>
      <p:cxnSp>
        <p:nvCxnSpPr>
          <p:cNvPr id="202" name="Straight Arrow Connector 201"/>
          <p:cNvCxnSpPr/>
          <p:nvPr/>
        </p:nvCxnSpPr>
        <p:spPr>
          <a:xfrm>
            <a:off x="2514600" y="2743200"/>
            <a:ext cx="2590800" cy="13716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205" name="Straight Arrow Connector 204"/>
          <p:cNvCxnSpPr/>
          <p:nvPr/>
        </p:nvCxnSpPr>
        <p:spPr>
          <a:xfrm flipV="1">
            <a:off x="2743200" y="2057400"/>
            <a:ext cx="2590800" cy="228600"/>
          </a:xfrm>
          <a:prstGeom prst="straightConnector1">
            <a:avLst/>
          </a:prstGeom>
          <a:ln w="12700">
            <a:solidFill>
              <a:srgbClr val="FF0000"/>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xmlns="" val="3275957137"/>
      </p:ext>
    </p:extLst>
  </p:cSld>
  <p:clrMapOvr>
    <a:masterClrMapping/>
  </p:clrMapOvr>
  <p:transition spd="med">
    <p:fade/>
  </p:transition>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3046</TotalTime>
  <Words>2576</Words>
  <Application>Microsoft Office PowerPoint</Application>
  <PresentationFormat>On-screen Show (4:3)</PresentationFormat>
  <Paragraphs>700</Paragraphs>
  <Slides>50</Slides>
  <Notes>3</Notes>
  <HiddenSlides>0</HiddenSlides>
  <MMClips>0</MMClips>
  <ScaleCrop>false</ScaleCrop>
  <HeadingPairs>
    <vt:vector size="4" baseType="variant">
      <vt:variant>
        <vt:lpstr>Theme</vt:lpstr>
      </vt:variant>
      <vt:variant>
        <vt:i4>1</vt:i4>
      </vt:variant>
      <vt:variant>
        <vt:lpstr>Slide Titles</vt:lpstr>
      </vt:variant>
      <vt:variant>
        <vt:i4>50</vt:i4>
      </vt:variant>
    </vt:vector>
  </HeadingPairs>
  <TitlesOfParts>
    <vt:vector size="51" baseType="lpstr">
      <vt:lpstr>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lpstr>Slide 30</vt:lpstr>
      <vt:lpstr>Slide 31</vt:lpstr>
      <vt:lpstr>Slide 32</vt:lpstr>
      <vt:lpstr>Slide 33</vt:lpstr>
      <vt:lpstr>Slide 34</vt:lpstr>
      <vt:lpstr>Slide 35</vt:lpstr>
      <vt:lpstr>Slide 36</vt:lpstr>
      <vt:lpstr>Slide 37</vt:lpstr>
      <vt:lpstr>Slide 38</vt:lpstr>
      <vt:lpstr>Slide 39</vt:lpstr>
      <vt:lpstr>Slide 40</vt:lpstr>
      <vt:lpstr>Slide 41</vt:lpstr>
      <vt:lpstr>Slide 42</vt:lpstr>
      <vt:lpstr>Slide 43</vt:lpstr>
      <vt:lpstr>Slide 44</vt:lpstr>
      <vt:lpstr>Slide 45</vt:lpstr>
      <vt:lpstr>Slide 46</vt:lpstr>
      <vt:lpstr>Slide 47</vt:lpstr>
      <vt:lpstr>Slide 48</vt:lpstr>
      <vt:lpstr>Slide 49</vt:lpstr>
      <vt:lpstr>Slide 50</vt:lpstr>
    </vt:vector>
  </TitlesOfParts>
  <Company>United States Army</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brendan.jones</dc:creator>
  <cp:lastModifiedBy>nakia.dukes</cp:lastModifiedBy>
  <cp:revision>320</cp:revision>
  <dcterms:created xsi:type="dcterms:W3CDTF">2013-11-26T19:07:25Z</dcterms:created>
  <dcterms:modified xsi:type="dcterms:W3CDTF">2015-04-06T14:30:15Z</dcterms:modified>
</cp:coreProperties>
</file>