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9" r:id="rId7"/>
    <p:sldId id="261" r:id="rId8"/>
    <p:sldId id="260" r:id="rId9"/>
    <p:sldId id="262" r:id="rId10"/>
    <p:sldId id="264" r:id="rId11"/>
    <p:sldId id="271" r:id="rId12"/>
    <p:sldId id="268" r:id="rId13"/>
    <p:sldId id="269" r:id="rId14"/>
    <p:sldId id="270" r:id="rId15"/>
    <p:sldId id="266" r:id="rId16"/>
    <p:sldId id="267" r:id="rId17"/>
    <p:sldId id="273" r:id="rId18"/>
    <p:sldId id="274" r:id="rId19"/>
    <p:sldId id="275" r:id="rId20"/>
    <p:sldId id="276" r:id="rId21"/>
    <p:sldId id="278" r:id="rId22"/>
    <p:sldId id="279" r:id="rId23"/>
    <p:sldId id="277" r:id="rId24"/>
    <p:sldId id="280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4" r:id="rId34"/>
    <p:sldId id="297" r:id="rId35"/>
    <p:sldId id="298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199" autoAdjust="0"/>
  </p:normalViewPr>
  <p:slideViewPr>
    <p:cSldViewPr>
      <p:cViewPr varScale="1">
        <p:scale>
          <a:sx n="37" d="100"/>
          <a:sy n="37" d="100"/>
        </p:scale>
        <p:origin x="2048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6849-72B0-453A-B0B0-106639B12FC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40269-2A0F-4B59-9C6B-BE4AE004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mil/tricarebriefing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ricare.mil/publications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findaprovid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cost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lconnect.dmdc.osd.mil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lconnect.dmdc.osd.mil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yaccess.dmdc.osd.mil/dsaccess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lifeevent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tricare.mil/" TargetMode="External"/><Relationship Id="rId4" Type="http://schemas.openxmlformats.org/officeDocument/2006/relationships/hyperlink" Target="http://www.tricare.mil/openseason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selec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prim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-overseas.com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ricare.mil/pointofservice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milconnect.dmdc.osd.mil/" TargetMode="External"/><Relationship Id="rId4" Type="http://schemas.openxmlformats.org/officeDocument/2006/relationships/hyperlink" Target="http://www.tricare.mil/subscriptions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usfhp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sfhp.com/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cost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ricare.mil/forms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a.gov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edicare.gov/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tf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form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ilitaryrx.express-scripts.com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militaryrx.express-scripts.com/find-pharmacy" TargetMode="External"/><Relationship Id="rId4" Type="http://schemas.openxmlformats.org/officeDocument/2006/relationships/hyperlink" Target="http://www.tricare.mil/militarypharmacy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efeds.com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efeds.com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efeds.com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lconnect.dmdc.osd.mil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ricare.mil/deer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ps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ty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lifeevent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marR="55244" indent="-1143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127000" algn="l"/>
              </a:tabLst>
            </a:pPr>
            <a:r>
              <a:rPr lang="en-US" sz="1050" b="1" dirty="0" smtClean="0">
                <a:latin typeface="Times New Roman"/>
                <a:cs typeface="Times New Roman"/>
              </a:rPr>
              <a:t>ATTENTION PRESENTER: </a:t>
            </a:r>
            <a:r>
              <a:rPr lang="en-US" sz="1050" dirty="0" smtClean="0">
                <a:latin typeface="Times New Roman"/>
                <a:cs typeface="Times New Roman"/>
              </a:rPr>
              <a:t>To ensure </a:t>
            </a:r>
            <a:r>
              <a:rPr lang="en-US" sz="1050" spc="-5" dirty="0" smtClean="0">
                <a:latin typeface="Times New Roman"/>
                <a:cs typeface="Times New Roman"/>
              </a:rPr>
              <a:t>that </a:t>
            </a:r>
            <a:r>
              <a:rPr lang="en-US" sz="1050" dirty="0" smtClean="0">
                <a:latin typeface="Times New Roman"/>
                <a:cs typeface="Times New Roman"/>
              </a:rPr>
              <a:t>those using TRICARE get </a:t>
            </a:r>
            <a:r>
              <a:rPr lang="en-US" sz="1050" spc="-5" dirty="0" smtClean="0">
                <a:latin typeface="Times New Roman"/>
                <a:cs typeface="Times New Roman"/>
              </a:rPr>
              <a:t>the most up-to-date information </a:t>
            </a:r>
            <a:r>
              <a:rPr lang="en-US" sz="1050" spc="-25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about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their health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benefit, </a:t>
            </a:r>
            <a:r>
              <a:rPr lang="en-US" sz="1050" dirty="0" smtClean="0">
                <a:latin typeface="Times New Roman"/>
                <a:cs typeface="Times New Roman"/>
              </a:rPr>
              <a:t>go</a:t>
            </a:r>
            <a:r>
              <a:rPr lang="en-US" sz="1050" spc="-5" dirty="0" smtClean="0">
                <a:latin typeface="Times New Roman"/>
                <a:cs typeface="Times New Roman"/>
              </a:rPr>
              <a:t> to</a:t>
            </a:r>
            <a:r>
              <a:rPr lang="en-US" sz="1050" spc="1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05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www.health.mil/tricarebriefings</a:t>
            </a:r>
            <a:r>
              <a:rPr lang="en-US" sz="1050" b="1" spc="-30" dirty="0" smtClean="0">
                <a:solidFill>
                  <a:srgbClr val="3333C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for</a:t>
            </a:r>
            <a:r>
              <a:rPr lang="en-US" sz="1050" spc="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the latest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version</a:t>
            </a:r>
            <a:r>
              <a:rPr lang="en-US" sz="1050" spc="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of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this briefing </a:t>
            </a:r>
            <a:r>
              <a:rPr lang="en-US" sz="1050" dirty="0" smtClean="0">
                <a:latin typeface="Times New Roman"/>
                <a:cs typeface="Times New Roman"/>
              </a:rPr>
              <a:t> before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each</a:t>
            </a:r>
            <a:r>
              <a:rPr lang="en-US" sz="1050" spc="-2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presentation.</a:t>
            </a:r>
            <a:r>
              <a:rPr lang="en-US" sz="1050" spc="-2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Briefings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are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continuously</a:t>
            </a:r>
            <a:r>
              <a:rPr lang="en-US" sz="1050" spc="-2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updated</a:t>
            </a:r>
            <a:r>
              <a:rPr lang="en-US" sz="1050" spc="-2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as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benefit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changes</a:t>
            </a:r>
            <a:r>
              <a:rPr lang="en-US" sz="1050" spc="-3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occur.</a:t>
            </a:r>
          </a:p>
          <a:p>
            <a:pPr marL="128270" indent="-116205">
              <a:lnSpc>
                <a:spcPct val="100000"/>
              </a:lnSpc>
              <a:spcBef>
                <a:spcPts val="695"/>
              </a:spcBef>
              <a:buFont typeface="Times New Roman"/>
              <a:buChar char="•"/>
              <a:tabLst>
                <a:tab pos="128905" algn="l"/>
              </a:tabLst>
            </a:pPr>
            <a:r>
              <a:rPr lang="en-US" sz="1050" b="1" dirty="0" smtClean="0">
                <a:latin typeface="Times New Roman"/>
                <a:cs typeface="Times New Roman"/>
              </a:rPr>
              <a:t>Pre</a:t>
            </a:r>
            <a:r>
              <a:rPr lang="en-US" sz="1050" b="1" spc="-10" dirty="0" smtClean="0">
                <a:latin typeface="Times New Roman"/>
                <a:cs typeface="Times New Roman"/>
              </a:rPr>
              <a:t>s</a:t>
            </a:r>
            <a:r>
              <a:rPr lang="en-US" sz="1050" b="1" dirty="0" smtClean="0">
                <a:latin typeface="Times New Roman"/>
                <a:cs typeface="Times New Roman"/>
              </a:rPr>
              <a:t>en</a:t>
            </a:r>
            <a:r>
              <a:rPr lang="en-US" sz="1050" b="1" spc="-10" dirty="0" smtClean="0">
                <a:latin typeface="Times New Roman"/>
                <a:cs typeface="Times New Roman"/>
              </a:rPr>
              <a:t>t</a:t>
            </a:r>
            <a:r>
              <a:rPr lang="en-US" sz="1050" b="1" dirty="0" smtClean="0">
                <a:latin typeface="Times New Roman"/>
                <a:cs typeface="Times New Roman"/>
              </a:rPr>
              <a:t>er</a:t>
            </a:r>
            <a:r>
              <a:rPr lang="en-US" sz="1050" b="1" spc="-40" dirty="0" smtClean="0">
                <a:latin typeface="Times New Roman"/>
                <a:cs typeface="Times New Roman"/>
              </a:rPr>
              <a:t> </a:t>
            </a:r>
            <a:r>
              <a:rPr lang="en-US" sz="1050" b="1" spc="5" dirty="0" smtClean="0">
                <a:latin typeface="Times New Roman"/>
                <a:cs typeface="Times New Roman"/>
              </a:rPr>
              <a:t>T</a:t>
            </a:r>
            <a:r>
              <a:rPr lang="en-US" sz="1050" b="1" spc="-5" dirty="0" smtClean="0">
                <a:latin typeface="Times New Roman"/>
                <a:cs typeface="Times New Roman"/>
              </a:rPr>
              <a:t>i</a:t>
            </a:r>
            <a:r>
              <a:rPr lang="en-US" sz="1050" b="1" dirty="0" smtClean="0">
                <a:latin typeface="Times New Roman"/>
                <a:cs typeface="Times New Roman"/>
              </a:rPr>
              <a:t>p</a:t>
            </a:r>
            <a:r>
              <a:rPr lang="en-US" sz="1050" b="1" spc="-5" dirty="0" smtClean="0">
                <a:latin typeface="Times New Roman"/>
                <a:cs typeface="Times New Roman"/>
              </a:rPr>
              <a:t>s</a:t>
            </a:r>
            <a:r>
              <a:rPr lang="en-US" sz="1050" b="1" dirty="0" smtClean="0">
                <a:latin typeface="Times New Roman"/>
                <a:cs typeface="Times New Roman"/>
              </a:rPr>
              <a:t>:</a:t>
            </a:r>
            <a:endParaRPr lang="en-US" sz="105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050" spc="-5" dirty="0" smtClean="0">
                <a:latin typeface="Times New Roman"/>
                <a:cs typeface="Times New Roman"/>
              </a:rPr>
              <a:t>Review the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briefing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with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notes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prior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to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your</a:t>
            </a:r>
            <a:r>
              <a:rPr lang="en-US" sz="1050" spc="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presentation.</a:t>
            </a:r>
            <a:endParaRPr lang="en-US" sz="105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195"/>
              </a:spcBef>
              <a:buChar char="–"/>
              <a:tabLst>
                <a:tab pos="360680" algn="l"/>
              </a:tabLst>
            </a:pPr>
            <a:r>
              <a:rPr lang="en-US" sz="1050" spc="-5" dirty="0" smtClean="0">
                <a:latin typeface="Times New Roman"/>
                <a:cs typeface="Times New Roman"/>
              </a:rPr>
              <a:t>Remove</a:t>
            </a:r>
            <a:r>
              <a:rPr lang="en-US" sz="1050" spc="-2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any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slides that</a:t>
            </a:r>
            <a:r>
              <a:rPr lang="en-US" sz="1050" spc="-2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don’t</a:t>
            </a:r>
            <a:r>
              <a:rPr lang="en-US" sz="1050" spc="-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apply</a:t>
            </a:r>
            <a:r>
              <a:rPr lang="en-US" sz="1050" spc="-2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to</a:t>
            </a:r>
            <a:r>
              <a:rPr lang="en-US" sz="105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your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audience.</a:t>
            </a:r>
          </a:p>
          <a:p>
            <a:pPr marL="360045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050" spc="-5" dirty="0" smtClean="0">
                <a:latin typeface="Times New Roman"/>
                <a:cs typeface="Times New Roman"/>
              </a:rPr>
              <a:t>Review the </a:t>
            </a:r>
            <a:r>
              <a:rPr lang="en-US" sz="1050" i="1" dirty="0" smtClean="0">
                <a:latin typeface="Times New Roman"/>
                <a:cs typeface="Times New Roman"/>
              </a:rPr>
              <a:t>Other</a:t>
            </a:r>
            <a:r>
              <a:rPr lang="en-US" sz="1050" i="1" spc="-10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Important</a:t>
            </a:r>
            <a:r>
              <a:rPr lang="en-US" sz="1050" i="1" spc="-10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Information</a:t>
            </a:r>
            <a:r>
              <a:rPr lang="en-US" sz="1050" i="1" spc="-1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briefing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slides</a:t>
            </a:r>
            <a:r>
              <a:rPr lang="en-US" sz="1050" dirty="0" smtClean="0">
                <a:latin typeface="Times New Roman"/>
                <a:cs typeface="Times New Roman"/>
              </a:rPr>
              <a:t> and</a:t>
            </a:r>
            <a:r>
              <a:rPr lang="en-US" sz="1050" spc="-5" dirty="0" smtClean="0">
                <a:latin typeface="Times New Roman"/>
                <a:cs typeface="Times New Roman"/>
              </a:rPr>
              <a:t> the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Costs</a:t>
            </a:r>
            <a:r>
              <a:rPr lang="en-US" sz="1050" i="1" spc="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briefing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slides </a:t>
            </a:r>
            <a:r>
              <a:rPr lang="en-US" sz="1050" dirty="0" smtClean="0">
                <a:latin typeface="Times New Roman"/>
                <a:cs typeface="Times New Roman"/>
              </a:rPr>
              <a:t>at</a:t>
            </a:r>
          </a:p>
          <a:p>
            <a:pPr marL="360045">
              <a:lnSpc>
                <a:spcPct val="100000"/>
              </a:lnSpc>
            </a:pPr>
            <a:r>
              <a:rPr lang="en-US" sz="105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www.health.mil/tricarebriefings</a:t>
            </a:r>
            <a:r>
              <a:rPr lang="en-US" sz="1050" b="1" spc="-5" dirty="0" smtClean="0">
                <a:solidFill>
                  <a:srgbClr val="3333C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to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identify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any </a:t>
            </a:r>
            <a:r>
              <a:rPr lang="en-US" sz="1050" spc="-5" dirty="0" smtClean="0">
                <a:latin typeface="Times New Roman"/>
                <a:cs typeface="Times New Roman"/>
              </a:rPr>
              <a:t>additional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slides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to</a:t>
            </a:r>
            <a:r>
              <a:rPr lang="en-US" sz="1050" spc="1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include in</a:t>
            </a:r>
            <a:r>
              <a:rPr lang="en-US" sz="1050" spc="2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your</a:t>
            </a:r>
            <a:r>
              <a:rPr lang="en-US" sz="1050" spc="2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presentation.</a:t>
            </a:r>
            <a:endParaRPr lang="en-US" sz="105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200"/>
              </a:spcBef>
              <a:buChar char="–"/>
              <a:tabLst>
                <a:tab pos="360680" algn="l"/>
              </a:tabLst>
            </a:pPr>
            <a:r>
              <a:rPr lang="en-US" sz="1050" spc="-5" dirty="0" smtClean="0">
                <a:latin typeface="Times New Roman"/>
                <a:cs typeface="Times New Roman"/>
              </a:rPr>
              <a:t>Launch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the briefing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in</a:t>
            </a:r>
            <a:r>
              <a:rPr lang="en-US" sz="1050" spc="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“slide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show”</a:t>
            </a:r>
            <a:r>
              <a:rPr lang="en-US" sz="1050" spc="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setting </a:t>
            </a:r>
            <a:r>
              <a:rPr lang="en-US" sz="1050" dirty="0" smtClean="0">
                <a:latin typeface="Times New Roman"/>
                <a:cs typeface="Times New Roman"/>
              </a:rPr>
              <a:t>for </a:t>
            </a:r>
            <a:r>
              <a:rPr lang="en-US" sz="1050" spc="-5" dirty="0" smtClean="0">
                <a:latin typeface="Times New Roman"/>
                <a:cs typeface="Times New Roman"/>
              </a:rPr>
              <a:t>your</a:t>
            </a:r>
            <a:r>
              <a:rPr lang="en-US" sz="1050" spc="1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presentation.</a:t>
            </a:r>
            <a:endParaRPr lang="en-US" sz="105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132080" algn="l"/>
              </a:tabLst>
            </a:pPr>
            <a:r>
              <a:rPr lang="en-US" sz="1050" b="1" spc="-5" dirty="0" smtClean="0">
                <a:latin typeface="Times New Roman"/>
                <a:cs typeface="Times New Roman"/>
              </a:rPr>
              <a:t>Estimated</a:t>
            </a:r>
            <a:r>
              <a:rPr lang="en-US" sz="1050" b="1" spc="-10" dirty="0" smtClean="0">
                <a:latin typeface="Times New Roman"/>
                <a:cs typeface="Times New Roman"/>
              </a:rPr>
              <a:t> </a:t>
            </a:r>
            <a:r>
              <a:rPr lang="en-US" sz="1050" b="1" dirty="0" smtClean="0">
                <a:latin typeface="Times New Roman"/>
                <a:cs typeface="Times New Roman"/>
              </a:rPr>
              <a:t>Briefing</a:t>
            </a:r>
            <a:r>
              <a:rPr lang="en-US" sz="1050" b="1" spc="-40" dirty="0" smtClean="0">
                <a:latin typeface="Times New Roman"/>
                <a:cs typeface="Times New Roman"/>
              </a:rPr>
              <a:t> </a:t>
            </a:r>
            <a:r>
              <a:rPr lang="en-US" sz="1050" b="1" spc="-5" dirty="0" smtClean="0">
                <a:latin typeface="Times New Roman"/>
                <a:cs typeface="Times New Roman"/>
              </a:rPr>
              <a:t>Time:</a:t>
            </a:r>
            <a:r>
              <a:rPr lang="en-US" sz="1050" b="1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45</a:t>
            </a:r>
            <a:r>
              <a:rPr lang="en-US" sz="1050" spc="-2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minutes</a:t>
            </a:r>
            <a:endParaRPr lang="en-US" sz="105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Font typeface="Times New Roman"/>
              <a:buChar char="•"/>
              <a:tabLst>
                <a:tab pos="132080" algn="l"/>
              </a:tabLst>
            </a:pPr>
            <a:r>
              <a:rPr lang="en-US" sz="1050" b="1" dirty="0" smtClean="0">
                <a:latin typeface="Times New Roman"/>
                <a:cs typeface="Times New Roman"/>
              </a:rPr>
              <a:t>Target</a:t>
            </a:r>
            <a:r>
              <a:rPr lang="en-US" sz="1050" b="1" spc="-25" dirty="0" smtClean="0">
                <a:latin typeface="Times New Roman"/>
                <a:cs typeface="Times New Roman"/>
              </a:rPr>
              <a:t> </a:t>
            </a:r>
            <a:r>
              <a:rPr lang="en-US" sz="1050" b="1" dirty="0" smtClean="0">
                <a:latin typeface="Times New Roman"/>
                <a:cs typeface="Times New Roman"/>
              </a:rPr>
              <a:t>Audience:</a:t>
            </a:r>
            <a:r>
              <a:rPr lang="en-US" sz="1050" b="1" spc="-2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Members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of </a:t>
            </a:r>
            <a:r>
              <a:rPr lang="en-US" sz="1050" spc="-5" dirty="0" smtClean="0">
                <a:latin typeface="Times New Roman"/>
                <a:cs typeface="Times New Roman"/>
              </a:rPr>
              <a:t>the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National</a:t>
            </a:r>
            <a:r>
              <a:rPr lang="en-US" sz="1050" spc="-2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Guard</a:t>
            </a:r>
            <a:r>
              <a:rPr lang="en-US" sz="1050" spc="-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and</a:t>
            </a:r>
            <a:r>
              <a:rPr lang="en-US" sz="1050" spc="-2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Reserve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during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retirement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and</a:t>
            </a:r>
            <a:r>
              <a:rPr lang="en-US" sz="1050" spc="-5" dirty="0" smtClean="0">
                <a:latin typeface="Times New Roman"/>
                <a:cs typeface="Times New Roman"/>
              </a:rPr>
              <a:t> their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families</a:t>
            </a:r>
            <a:endParaRPr lang="en-US" sz="1050" dirty="0" smtClean="0">
              <a:latin typeface="Times New Roman"/>
              <a:cs typeface="Times New Roman"/>
            </a:endParaRPr>
          </a:p>
          <a:p>
            <a:pPr marL="131445" marR="12700" indent="-119380">
              <a:lnSpc>
                <a:spcPct val="100000"/>
              </a:lnSpc>
              <a:spcBef>
                <a:spcPts val="705"/>
              </a:spcBef>
              <a:buFont typeface="Times New Roman"/>
              <a:buChar char="•"/>
              <a:tabLst>
                <a:tab pos="132080" algn="l"/>
              </a:tabLst>
            </a:pPr>
            <a:r>
              <a:rPr lang="en-US" sz="1050" b="1" dirty="0" smtClean="0">
                <a:latin typeface="Times New Roman"/>
                <a:cs typeface="Times New Roman"/>
              </a:rPr>
              <a:t>TRICARE Resources: </a:t>
            </a:r>
            <a:r>
              <a:rPr lang="en-US" sz="1050" dirty="0" smtClean="0">
                <a:latin typeface="Times New Roman"/>
                <a:cs typeface="Times New Roman"/>
              </a:rPr>
              <a:t>Go </a:t>
            </a:r>
            <a:r>
              <a:rPr lang="en-US" sz="1050" spc="-5" dirty="0" smtClean="0">
                <a:latin typeface="Times New Roman"/>
                <a:cs typeface="Times New Roman"/>
              </a:rPr>
              <a:t>to</a:t>
            </a:r>
            <a:r>
              <a:rPr lang="en-US" sz="1050" spc="-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05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4"/>
              </a:rPr>
              <a:t>www.tricare.mil/publications</a:t>
            </a:r>
            <a:r>
              <a:rPr lang="en-US" sz="1050" b="1" spc="-5" dirty="0" smtClean="0">
                <a:solidFill>
                  <a:srgbClr val="3333CC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to view, print, </a:t>
            </a:r>
            <a:r>
              <a:rPr lang="en-US" sz="1050" dirty="0" smtClean="0">
                <a:latin typeface="Times New Roman"/>
                <a:cs typeface="Times New Roman"/>
              </a:rPr>
              <a:t>or download copies of 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TRICARE</a:t>
            </a:r>
            <a:r>
              <a:rPr lang="en-US" sz="1050" spc="-3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educational</a:t>
            </a:r>
            <a:r>
              <a:rPr lang="en-US" sz="1050" spc="-4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materials.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Suggested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resources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include: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TRICARE</a:t>
            </a:r>
            <a:r>
              <a:rPr lang="en-US" sz="1050" i="1" spc="-45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Choices</a:t>
            </a:r>
            <a:r>
              <a:rPr lang="en-US" sz="1050" i="1" spc="-25" dirty="0" smtClean="0">
                <a:latin typeface="Times New Roman"/>
                <a:cs typeface="Times New Roman"/>
              </a:rPr>
              <a:t> </a:t>
            </a:r>
            <a:r>
              <a:rPr lang="en-US" sz="1050" i="1" spc="-5" dirty="0" smtClean="0">
                <a:latin typeface="Times New Roman"/>
                <a:cs typeface="Times New Roman"/>
              </a:rPr>
              <a:t>for </a:t>
            </a:r>
            <a:r>
              <a:rPr lang="en-US" sz="1050" i="1" dirty="0" smtClean="0">
                <a:latin typeface="Times New Roman"/>
                <a:cs typeface="Times New Roman"/>
              </a:rPr>
              <a:t>National</a:t>
            </a:r>
            <a:r>
              <a:rPr lang="en-US" sz="1050" i="1" spc="-25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Guard</a:t>
            </a:r>
            <a:r>
              <a:rPr lang="en-US" sz="1050" i="1" spc="-10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and </a:t>
            </a:r>
            <a:r>
              <a:rPr lang="en-US" sz="1050" i="1" spc="-250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Reserve Handbook</a:t>
            </a:r>
            <a:r>
              <a:rPr lang="en-US" sz="1050" dirty="0" smtClean="0">
                <a:latin typeface="Times New Roman"/>
                <a:cs typeface="Times New Roman"/>
              </a:rPr>
              <a:t>, </a:t>
            </a:r>
            <a:r>
              <a:rPr lang="en-US" sz="1050" i="1" dirty="0" smtClean="0">
                <a:latin typeface="Times New Roman"/>
                <a:cs typeface="Times New Roman"/>
              </a:rPr>
              <a:t>TRICARE </a:t>
            </a:r>
            <a:r>
              <a:rPr lang="en-US" sz="1050" i="1" spc="-5" dirty="0" smtClean="0">
                <a:latin typeface="Times New Roman"/>
                <a:cs typeface="Times New Roman"/>
              </a:rPr>
              <a:t>Retiring </a:t>
            </a:r>
            <a:r>
              <a:rPr lang="en-US" sz="1050" i="1" dirty="0" smtClean="0">
                <a:latin typeface="Times New Roman"/>
                <a:cs typeface="Times New Roman"/>
              </a:rPr>
              <a:t>from the National Guard or Reserve Brochure</a:t>
            </a:r>
            <a:r>
              <a:rPr lang="en-US" sz="1050" dirty="0" smtClean="0">
                <a:latin typeface="Times New Roman"/>
                <a:cs typeface="Times New Roman"/>
              </a:rPr>
              <a:t>, </a:t>
            </a:r>
            <a:r>
              <a:rPr lang="en-US" sz="1050" i="1" dirty="0" smtClean="0">
                <a:latin typeface="Times New Roman"/>
                <a:cs typeface="Times New Roman"/>
              </a:rPr>
              <a:t>TRICARE Plans </a:t>
            </a:r>
            <a:r>
              <a:rPr lang="en-US" sz="1050" i="1" spc="5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Overview</a:t>
            </a:r>
            <a:r>
              <a:rPr lang="en-US" sz="1050" dirty="0" smtClean="0">
                <a:latin typeface="Times New Roman"/>
                <a:cs typeface="Times New Roman"/>
              </a:rPr>
              <a:t>,</a:t>
            </a:r>
            <a:r>
              <a:rPr lang="en-US" sz="1050" spc="-35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TRICARE</a:t>
            </a:r>
            <a:r>
              <a:rPr lang="en-US" sz="1050" i="1" spc="-45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Dental</a:t>
            </a:r>
            <a:r>
              <a:rPr lang="en-US" sz="1050" i="1" spc="-30" dirty="0" smtClean="0">
                <a:latin typeface="Times New Roman"/>
                <a:cs typeface="Times New Roman"/>
              </a:rPr>
              <a:t> </a:t>
            </a:r>
            <a:r>
              <a:rPr lang="en-US" sz="1050" i="1" spc="-5" dirty="0" smtClean="0">
                <a:latin typeface="Times New Roman"/>
                <a:cs typeface="Times New Roman"/>
              </a:rPr>
              <a:t>Options</a:t>
            </a:r>
            <a:r>
              <a:rPr lang="en-US" sz="1050" i="1" spc="-15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Fact</a:t>
            </a:r>
            <a:r>
              <a:rPr lang="en-US" sz="1050" i="1" spc="-10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Sheet,</a:t>
            </a:r>
            <a:r>
              <a:rPr lang="en-US" sz="1050" i="1" spc="-25" dirty="0" smtClean="0">
                <a:latin typeface="Times New Roman"/>
                <a:cs typeface="Times New Roman"/>
              </a:rPr>
              <a:t> </a:t>
            </a:r>
            <a:r>
              <a:rPr lang="en-US" sz="1050" i="1" spc="5" dirty="0" smtClean="0">
                <a:latin typeface="Times New Roman"/>
                <a:cs typeface="Times New Roman"/>
              </a:rPr>
              <a:t>an</a:t>
            </a:r>
            <a:r>
              <a:rPr lang="en-US" sz="1050" spc="5" dirty="0" smtClean="0">
                <a:latin typeface="Times New Roman"/>
                <a:cs typeface="Times New Roman"/>
              </a:rPr>
              <a:t>d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TRICARE</a:t>
            </a:r>
            <a:r>
              <a:rPr lang="en-US" sz="1050" i="1" spc="-40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Costs</a:t>
            </a:r>
            <a:r>
              <a:rPr lang="en-US" sz="1050" i="1" spc="-10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and Fees</a:t>
            </a:r>
            <a:r>
              <a:rPr lang="en-US" sz="1050" i="1" spc="-25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Fact</a:t>
            </a:r>
            <a:r>
              <a:rPr lang="en-US" sz="1050" i="1" spc="-30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Sheet.</a:t>
            </a:r>
            <a:endParaRPr lang="en-US" sz="105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132080" algn="l"/>
              </a:tabLst>
            </a:pPr>
            <a:r>
              <a:rPr lang="en-US" sz="1050" b="1" dirty="0" smtClean="0">
                <a:latin typeface="Times New Roman"/>
                <a:cs typeface="Times New Roman"/>
              </a:rPr>
              <a:t>Briefing</a:t>
            </a:r>
            <a:r>
              <a:rPr lang="en-US" sz="1050" b="1" spc="-55" dirty="0" smtClean="0">
                <a:latin typeface="Times New Roman"/>
                <a:cs typeface="Times New Roman"/>
              </a:rPr>
              <a:t> </a:t>
            </a:r>
            <a:r>
              <a:rPr lang="en-US" sz="1050" b="1" spc="-5" dirty="0" smtClean="0">
                <a:latin typeface="Times New Roman"/>
                <a:cs typeface="Times New Roman"/>
              </a:rPr>
              <a:t>Objectives:</a:t>
            </a:r>
            <a:endParaRPr lang="en-US" sz="1050" dirty="0" smtClean="0">
              <a:latin typeface="Times New Roman"/>
              <a:cs typeface="Times New Roman"/>
            </a:endParaRPr>
          </a:p>
          <a:p>
            <a:pPr marL="361315" lvl="1" indent="-116205">
              <a:lnSpc>
                <a:spcPct val="100000"/>
              </a:lnSpc>
              <a:spcBef>
                <a:spcPts val="204"/>
              </a:spcBef>
              <a:buChar char="–"/>
              <a:tabLst>
                <a:tab pos="361950" algn="l"/>
              </a:tabLst>
            </a:pPr>
            <a:r>
              <a:rPr lang="en-US" sz="1050" spc="-5" dirty="0" smtClean="0">
                <a:latin typeface="Times New Roman"/>
                <a:cs typeface="Times New Roman"/>
              </a:rPr>
              <a:t>Increase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awareness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of TRICARE</a:t>
            </a:r>
            <a:r>
              <a:rPr lang="en-US" sz="1050" spc="-4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benefits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for </a:t>
            </a:r>
            <a:r>
              <a:rPr lang="en-US" sz="1050" spc="-5" dirty="0" smtClean="0">
                <a:latin typeface="Times New Roman"/>
                <a:cs typeface="Times New Roman"/>
              </a:rPr>
              <a:t>retired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National</a:t>
            </a:r>
            <a:r>
              <a:rPr lang="en-US" sz="1050" spc="-2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Guard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and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Reserve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members.</a:t>
            </a:r>
            <a:endParaRPr lang="en-US" sz="1050" dirty="0" smtClean="0">
              <a:latin typeface="Times New Roman"/>
              <a:cs typeface="Times New Roman"/>
            </a:endParaRPr>
          </a:p>
          <a:p>
            <a:pPr marL="361315" lvl="1" indent="-116205">
              <a:lnSpc>
                <a:spcPct val="100000"/>
              </a:lnSpc>
              <a:spcBef>
                <a:spcPts val="190"/>
              </a:spcBef>
              <a:buChar char="–"/>
              <a:tabLst>
                <a:tab pos="361950" algn="l"/>
              </a:tabLst>
            </a:pPr>
            <a:r>
              <a:rPr lang="en-US" sz="1050" dirty="0" smtClean="0">
                <a:latin typeface="Times New Roman"/>
                <a:cs typeface="Times New Roman"/>
              </a:rPr>
              <a:t>Educate</a:t>
            </a:r>
            <a:r>
              <a:rPr lang="en-US" sz="1050" spc="-3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beneficiaries</a:t>
            </a:r>
            <a:r>
              <a:rPr lang="en-US" sz="1050" spc="-2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on</a:t>
            </a:r>
            <a:r>
              <a:rPr lang="en-US" sz="1050" spc="-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coverage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options available</a:t>
            </a:r>
            <a:r>
              <a:rPr lang="en-US" sz="1050" spc="-2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as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they</a:t>
            </a:r>
            <a:r>
              <a:rPr lang="en-US" sz="1050" spc="-5" dirty="0" smtClean="0">
                <a:latin typeface="Times New Roman"/>
                <a:cs typeface="Times New Roman"/>
              </a:rPr>
              <a:t> transition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throughout</a:t>
            </a:r>
            <a:r>
              <a:rPr lang="en-US" sz="1050" spc="-2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retirement.</a:t>
            </a:r>
            <a:endParaRPr lang="en-US" sz="1050" dirty="0" smtClean="0">
              <a:latin typeface="Times New Roman"/>
              <a:cs typeface="Times New Roman"/>
            </a:endParaRPr>
          </a:p>
          <a:p>
            <a:pPr marL="361315" lvl="1" indent="-116205">
              <a:lnSpc>
                <a:spcPct val="100000"/>
              </a:lnSpc>
              <a:spcBef>
                <a:spcPts val="204"/>
              </a:spcBef>
              <a:buChar char="–"/>
              <a:tabLst>
                <a:tab pos="361950" algn="l"/>
              </a:tabLst>
            </a:pPr>
            <a:r>
              <a:rPr lang="en-US" sz="1050" spc="-5" dirty="0" smtClean="0">
                <a:latin typeface="Times New Roman"/>
                <a:cs typeface="Times New Roman"/>
              </a:rPr>
              <a:t>Inform</a:t>
            </a:r>
            <a:r>
              <a:rPr lang="en-US" sz="1050" spc="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beneficiaries</a:t>
            </a:r>
            <a:r>
              <a:rPr lang="en-US" sz="1050" spc="-3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of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the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necessary</a:t>
            </a:r>
            <a:r>
              <a:rPr lang="en-US" sz="1050" spc="-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steps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for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accessing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the </a:t>
            </a:r>
            <a:r>
              <a:rPr lang="en-US" sz="1050" dirty="0" smtClean="0">
                <a:latin typeface="Times New Roman"/>
                <a:cs typeface="Times New Roman"/>
              </a:rPr>
              <a:t>TRICARE</a:t>
            </a:r>
            <a:r>
              <a:rPr lang="en-US" sz="1050" spc="-3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benefit.</a:t>
            </a:r>
            <a:endParaRPr lang="en-US" sz="1050" dirty="0" smtClean="0">
              <a:latin typeface="Times New Roman"/>
              <a:cs typeface="Times New Roman"/>
            </a:endParaRPr>
          </a:p>
          <a:p>
            <a:pPr marL="128270" marR="5080" lvl="0" indent="-116205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128905" algn="l"/>
              </a:tabLst>
              <a:defRPr/>
            </a:pPr>
            <a:r>
              <a:rPr lang="en-US" sz="1050" b="1" dirty="0" smtClean="0">
                <a:latin typeface="Times New Roman"/>
                <a:cs typeface="Times New Roman"/>
              </a:rPr>
              <a:t>Optional Presenter </a:t>
            </a:r>
            <a:r>
              <a:rPr lang="en-US" sz="1050" b="1" spc="-5" dirty="0" smtClean="0">
                <a:latin typeface="Times New Roman"/>
                <a:cs typeface="Times New Roman"/>
              </a:rPr>
              <a:t>Comments: </a:t>
            </a:r>
            <a:r>
              <a:rPr lang="en-US" sz="1050" spc="-5" dirty="0" smtClean="0">
                <a:latin typeface="Times New Roman"/>
                <a:cs typeface="Times New Roman"/>
              </a:rPr>
              <a:t>Welcome to the </a:t>
            </a:r>
            <a:r>
              <a:rPr lang="en-US" sz="1050" i="1" dirty="0" smtClean="0">
                <a:latin typeface="Times New Roman"/>
                <a:cs typeface="Times New Roman"/>
              </a:rPr>
              <a:t>TRICARE Benefits/Programs </a:t>
            </a:r>
            <a:r>
              <a:rPr lang="en-US" sz="1050" i="1" spc="-5" dirty="0" smtClean="0">
                <a:latin typeface="Times New Roman"/>
                <a:cs typeface="Times New Roman"/>
              </a:rPr>
              <a:t>for </a:t>
            </a:r>
            <a:r>
              <a:rPr lang="en-US" sz="1050" i="1" dirty="0" smtClean="0">
                <a:latin typeface="Times New Roman"/>
                <a:cs typeface="Times New Roman"/>
              </a:rPr>
              <a:t>National Guard and </a:t>
            </a:r>
            <a:r>
              <a:rPr lang="en-US" sz="1050" i="1" spc="5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Reserve</a:t>
            </a:r>
            <a:r>
              <a:rPr lang="en-US" sz="1050" i="1" spc="-20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Members</a:t>
            </a:r>
            <a:r>
              <a:rPr lang="en-US" sz="1050" i="1" spc="-5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during</a:t>
            </a:r>
            <a:r>
              <a:rPr lang="en-US" sz="1050" i="1" spc="-10" dirty="0" smtClean="0">
                <a:latin typeface="Times New Roman"/>
                <a:cs typeface="Times New Roman"/>
              </a:rPr>
              <a:t> </a:t>
            </a:r>
            <a:r>
              <a:rPr lang="en-US" sz="1050" i="1" dirty="0" smtClean="0">
                <a:latin typeface="Times New Roman"/>
                <a:cs typeface="Times New Roman"/>
              </a:rPr>
              <a:t>Retirement</a:t>
            </a:r>
            <a:r>
              <a:rPr lang="en-US" sz="1050" i="1" spc="-3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briefing.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The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goal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of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today’s</a:t>
            </a:r>
            <a:r>
              <a:rPr lang="en-US" sz="1050" spc="1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presentation</a:t>
            </a:r>
            <a:r>
              <a:rPr lang="en-US" sz="1050" spc="-2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is</a:t>
            </a:r>
            <a:r>
              <a:rPr lang="en-US" sz="1050" spc="1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to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explain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how </a:t>
            </a:r>
            <a:r>
              <a:rPr lang="en-US" sz="1050" spc="-5" dirty="0" smtClean="0">
                <a:latin typeface="Times New Roman"/>
                <a:cs typeface="Times New Roman"/>
              </a:rPr>
              <a:t>to </a:t>
            </a:r>
            <a:r>
              <a:rPr lang="en-US" sz="1050" dirty="0" smtClean="0">
                <a:latin typeface="Times New Roman"/>
                <a:cs typeface="Times New Roman"/>
              </a:rPr>
              <a:t>use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the </a:t>
            </a:r>
            <a:r>
              <a:rPr lang="en-US" sz="1050" dirty="0" smtClean="0">
                <a:latin typeface="Times New Roman"/>
                <a:cs typeface="Times New Roman"/>
              </a:rPr>
              <a:t>TRICARE</a:t>
            </a:r>
            <a:r>
              <a:rPr lang="en-US" sz="1050" spc="-30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benefit</a:t>
            </a:r>
            <a:r>
              <a:rPr lang="en-US" sz="1050" spc="-2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after</a:t>
            </a:r>
            <a:r>
              <a:rPr lang="en-US" sz="1050" spc="5" dirty="0" smtClean="0">
                <a:latin typeface="Times New Roman"/>
                <a:cs typeface="Times New Roman"/>
              </a:rPr>
              <a:t> </a:t>
            </a:r>
            <a:r>
              <a:rPr lang="en-US" sz="1050" spc="-5" dirty="0" smtClean="0">
                <a:latin typeface="Times New Roman"/>
                <a:cs typeface="Times New Roman"/>
              </a:rPr>
              <a:t>retirement</a:t>
            </a:r>
            <a:r>
              <a:rPr lang="en-US" sz="1050" spc="-1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from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the National</a:t>
            </a:r>
            <a:r>
              <a:rPr lang="en-US" sz="1050" spc="-35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Guard</a:t>
            </a:r>
            <a:r>
              <a:rPr lang="en-US" sz="1050" spc="-10" dirty="0" smtClean="0">
                <a:latin typeface="Times New Roman"/>
                <a:cs typeface="Times New Roman"/>
              </a:rPr>
              <a:t> </a:t>
            </a:r>
            <a:r>
              <a:rPr lang="en-US" sz="1050" dirty="0" smtClean="0">
                <a:latin typeface="Times New Roman"/>
                <a:cs typeface="Times New Roman"/>
              </a:rPr>
              <a:t>and</a:t>
            </a:r>
            <a:r>
              <a:rPr lang="en-US" sz="1050" spc="-5" dirty="0" smtClean="0">
                <a:latin typeface="Times New Roman"/>
                <a:cs typeface="Times New Roman"/>
              </a:rPr>
              <a:t> Reserve.</a:t>
            </a:r>
            <a:endParaRPr lang="en-US" sz="1050" dirty="0" smtClean="0">
              <a:latin typeface="Times New Roman"/>
              <a:cs typeface="Times New Roman"/>
            </a:endParaRPr>
          </a:p>
          <a:p>
            <a:pPr marL="128270" marR="5080" indent="-116205">
              <a:lnSpc>
                <a:spcPct val="100000"/>
              </a:lnSpc>
              <a:spcBef>
                <a:spcPts val="695"/>
              </a:spcBef>
              <a:buFont typeface="Times New Roman"/>
              <a:buChar char="•"/>
              <a:tabLst>
                <a:tab pos="128905" algn="l"/>
              </a:tabLst>
            </a:pPr>
            <a:endParaRPr lang="en-US" sz="105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09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39" marR="5080" indent="-117475">
              <a:lnSpc>
                <a:spcPct val="100000"/>
              </a:lnSpc>
              <a:spcBef>
                <a:spcPts val="100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Out-of-pocket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lower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when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seeing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TRICARE-network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provider.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7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has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agreed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accept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contracted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rate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payment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full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5" dirty="0" smtClean="0">
                <a:latin typeface="Times New Roman"/>
                <a:cs typeface="Times New Roman"/>
              </a:rPr>
              <a:t> covered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files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claims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you.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45" dirty="0" smtClean="0">
                <a:latin typeface="Times New Roman"/>
                <a:cs typeface="Times New Roman"/>
              </a:rPr>
              <a:t>To</a:t>
            </a:r>
            <a:r>
              <a:rPr lang="en-US" sz="1200" dirty="0" smtClean="0">
                <a:latin typeface="Times New Roman"/>
                <a:cs typeface="Times New Roman"/>
              </a:rPr>
              <a:t> find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provider,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visit</a:t>
            </a:r>
            <a:r>
              <a:rPr lang="en-US" sz="1200" spc="1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www.tricare.mil/findaprovider</a:t>
            </a:r>
            <a:r>
              <a:rPr lang="en-US" sz="1200" b="1" spc="10" dirty="0" smtClean="0">
                <a:solidFill>
                  <a:srgbClr val="3333C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contact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regional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contractor.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229235" indent="-119380">
              <a:lnSpc>
                <a:spcPct val="100000"/>
              </a:lnSpc>
              <a:spcBef>
                <a:spcPts val="700"/>
              </a:spcBef>
              <a:buChar char="•"/>
              <a:tabLst>
                <a:tab pos="132080" algn="l"/>
              </a:tabLst>
            </a:pP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seeing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non-network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provider,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ask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he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she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accepts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authorized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receive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payment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b="1" spc="-5" dirty="0" smtClean="0">
                <a:latin typeface="Times New Roman"/>
                <a:cs typeface="Times New Roman"/>
              </a:rPr>
              <a:t>before</a:t>
            </a:r>
            <a:r>
              <a:rPr lang="en-US" sz="1200" b="1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receiving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care.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invite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become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authorized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time.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simply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needs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contact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regional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contractor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information.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who </a:t>
            </a:r>
            <a:r>
              <a:rPr lang="en-US" sz="1200" spc="-5" dirty="0" smtClean="0">
                <a:latin typeface="Times New Roman"/>
                <a:cs typeface="Times New Roman"/>
              </a:rPr>
              <a:t>see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non-network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file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own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claims.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59055" indent="-119380" algn="just">
              <a:lnSpc>
                <a:spcPct val="100000"/>
              </a:lnSpc>
              <a:spcBef>
                <a:spcPts val="695"/>
              </a:spcBef>
              <a:buChar char="•"/>
              <a:tabLst>
                <a:tab pos="132080" algn="l"/>
              </a:tabLst>
            </a:pPr>
            <a:r>
              <a:rPr lang="en-US" sz="1200" spc="-15" dirty="0" smtClean="0">
                <a:latin typeface="Times New Roman"/>
                <a:cs typeface="Times New Roman"/>
              </a:rPr>
              <a:t>If </a:t>
            </a:r>
            <a:r>
              <a:rPr lang="en-US" sz="1200" spc="-5" dirty="0" smtClean="0">
                <a:latin typeface="Times New Roman"/>
                <a:cs typeface="Times New Roman"/>
              </a:rPr>
              <a:t>overseas, care </a:t>
            </a:r>
            <a:r>
              <a:rPr lang="en-US" sz="1200" dirty="0" smtClean="0">
                <a:latin typeface="Times New Roman"/>
                <a:cs typeface="Times New Roman"/>
              </a:rPr>
              <a:t>may be </a:t>
            </a:r>
            <a:r>
              <a:rPr lang="en-US" sz="1200" spc="-5" dirty="0" smtClean="0">
                <a:latin typeface="Times New Roman"/>
                <a:cs typeface="Times New Roman"/>
              </a:rPr>
              <a:t>received from </a:t>
            </a:r>
            <a:r>
              <a:rPr lang="en-US" sz="1200" dirty="0" smtClean="0">
                <a:latin typeface="Times New Roman"/>
                <a:cs typeface="Times New Roman"/>
              </a:rPr>
              <a:t>any host </a:t>
            </a:r>
            <a:r>
              <a:rPr lang="en-US" sz="1200" spc="-5" dirty="0" smtClean="0">
                <a:latin typeface="Times New Roman"/>
                <a:cs typeface="Times New Roman"/>
              </a:rPr>
              <a:t>nation provider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military </a:t>
            </a:r>
            <a:r>
              <a:rPr lang="en-US" sz="1200" dirty="0" smtClean="0">
                <a:latin typeface="Times New Roman"/>
                <a:cs typeface="Times New Roman"/>
              </a:rPr>
              <a:t>hospital or </a:t>
            </a:r>
            <a:r>
              <a:rPr lang="en-US" sz="1200" spc="-5" dirty="0" smtClean="0">
                <a:latin typeface="Times New Roman"/>
                <a:cs typeface="Times New Roman"/>
              </a:rPr>
              <a:t>clinic </a:t>
            </a:r>
            <a:r>
              <a:rPr lang="en-US" sz="1200" dirty="0" smtClean="0">
                <a:latin typeface="Times New Roman"/>
                <a:cs typeface="Times New Roman"/>
              </a:rPr>
              <a:t>(if </a:t>
            </a:r>
            <a:r>
              <a:rPr lang="en-US" sz="1200" spc="-5" dirty="0" smtClean="0">
                <a:latin typeface="Times New Roman"/>
                <a:cs typeface="Times New Roman"/>
              </a:rPr>
              <a:t>space </a:t>
            </a:r>
            <a:r>
              <a:rPr lang="en-US" sz="1200" dirty="0" smtClean="0">
                <a:latin typeface="Times New Roman"/>
                <a:cs typeface="Times New Roman"/>
              </a:rPr>
              <a:t> is </a:t>
            </a:r>
            <a:r>
              <a:rPr lang="en-US" sz="1200" spc="-5" dirty="0" smtClean="0">
                <a:latin typeface="Times New Roman"/>
                <a:cs typeface="Times New Roman"/>
              </a:rPr>
              <a:t>available) </a:t>
            </a:r>
            <a:r>
              <a:rPr lang="en-US" sz="1200" dirty="0" smtClean="0">
                <a:latin typeface="Times New Roman"/>
                <a:cs typeface="Times New Roman"/>
              </a:rPr>
              <a:t>without a </a:t>
            </a:r>
            <a:r>
              <a:rPr lang="en-US" sz="1200" spc="-10" dirty="0" smtClean="0">
                <a:latin typeface="Times New Roman"/>
                <a:cs typeface="Times New Roman"/>
              </a:rPr>
              <a:t>referral </a:t>
            </a:r>
            <a:r>
              <a:rPr lang="en-US" sz="1200" spc="-5" dirty="0" smtClean="0">
                <a:latin typeface="Times New Roman"/>
                <a:cs typeface="Times New Roman"/>
              </a:rPr>
              <a:t>except </a:t>
            </a:r>
            <a:r>
              <a:rPr lang="en-US" sz="1200" dirty="0" smtClean="0">
                <a:latin typeface="Times New Roman"/>
                <a:cs typeface="Times New Roman"/>
              </a:rPr>
              <a:t>in the </a:t>
            </a:r>
            <a:r>
              <a:rPr lang="en-US" sz="1200" spc="-5" dirty="0" smtClean="0">
                <a:latin typeface="Times New Roman"/>
                <a:cs typeface="Times New Roman"/>
              </a:rPr>
              <a:t>Philippines, where </a:t>
            </a:r>
            <a:r>
              <a:rPr lang="en-US" sz="1200" spc="-10" dirty="0" smtClean="0">
                <a:latin typeface="Times New Roman"/>
                <a:cs typeface="Times New Roman"/>
              </a:rPr>
              <a:t>you’re encouraged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see </a:t>
            </a:r>
            <a:r>
              <a:rPr lang="en-US" sz="1200" dirty="0" smtClean="0">
                <a:latin typeface="Times New Roman"/>
                <a:cs typeface="Times New Roman"/>
              </a:rPr>
              <a:t>a Philippine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Preferred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5" dirty="0" smtClean="0">
                <a:latin typeface="Times New Roman"/>
                <a:cs typeface="Times New Roman"/>
              </a:rPr>
              <a:t> care.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68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72390" indent="-119380">
              <a:lnSpc>
                <a:spcPct val="100000"/>
              </a:lnSpc>
              <a:spcBef>
                <a:spcPts val="100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Premiums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paid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monthly.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www.tricare.mil/costs</a:t>
            </a:r>
            <a:r>
              <a:rPr lang="en-US" sz="1200" b="1" spc="50" dirty="0" smtClean="0">
                <a:solidFill>
                  <a:srgbClr val="3333C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premiums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current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calendar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25" dirty="0" smtClean="0">
                <a:latin typeface="Times New Roman"/>
                <a:cs typeface="Times New Roman"/>
              </a:rPr>
              <a:t>year.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marR="86995">
              <a:lnSpc>
                <a:spcPct val="100000"/>
              </a:lnSpc>
              <a:spcBef>
                <a:spcPts val="695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Note:</a:t>
            </a:r>
            <a:r>
              <a:rPr lang="en-US" sz="1200" b="1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All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ongoing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monthly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premium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payments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must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 made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 </a:t>
            </a:r>
            <a:r>
              <a:rPr lang="en-US" sz="1200" spc="-5" dirty="0" smtClean="0">
                <a:latin typeface="Times New Roman"/>
                <a:cs typeface="Times New Roman"/>
              </a:rPr>
              <a:t>either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automatic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electronic </a:t>
            </a:r>
            <a:r>
              <a:rPr lang="en-US" sz="1200" dirty="0" smtClean="0">
                <a:latin typeface="Times New Roman"/>
                <a:cs typeface="Times New Roman"/>
              </a:rPr>
              <a:t> funds </a:t>
            </a:r>
            <a:r>
              <a:rPr lang="en-US" sz="1200" spc="-5" dirty="0" smtClean="0">
                <a:latin typeface="Times New Roman"/>
                <a:cs typeface="Times New Roman"/>
              </a:rPr>
              <a:t>transfer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automatic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charge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credit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debit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card.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Contact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regional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contractor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up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automatic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payments.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Payments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due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 </a:t>
            </a:r>
            <a:r>
              <a:rPr lang="en-US" sz="1200" spc="-5" dirty="0" smtClean="0">
                <a:latin typeface="Times New Roman"/>
                <a:cs typeface="Times New Roman"/>
              </a:rPr>
              <a:t>later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than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last </a:t>
            </a:r>
            <a:r>
              <a:rPr lang="en-US" sz="1200" spc="-5" dirty="0" smtClean="0">
                <a:latin typeface="Times New Roman"/>
                <a:cs typeface="Times New Roman"/>
              </a:rPr>
              <a:t>day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 </a:t>
            </a:r>
            <a:r>
              <a:rPr lang="en-US" sz="1200" spc="-5" dirty="0" smtClean="0">
                <a:latin typeface="Times New Roman"/>
                <a:cs typeface="Times New Roman"/>
              </a:rPr>
              <a:t>each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month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applied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following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month’s </a:t>
            </a:r>
            <a:r>
              <a:rPr lang="en-US" sz="1200" spc="-5" dirty="0" smtClean="0">
                <a:latin typeface="Times New Roman"/>
                <a:cs typeface="Times New Roman"/>
              </a:rPr>
              <a:t>coverage.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miss </a:t>
            </a:r>
            <a:r>
              <a:rPr lang="en-US" sz="1200" spc="-10" dirty="0" smtClean="0">
                <a:latin typeface="Times New Roman"/>
                <a:cs typeface="Times New Roman"/>
              </a:rPr>
              <a:t>payment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due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dates.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Failure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result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termination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-5" dirty="0" smtClean="0">
                <a:latin typeface="Times New Roman"/>
                <a:cs typeface="Times New Roman"/>
              </a:rPr>
              <a:t> coverage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12-month lockout.</a:t>
            </a: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deductible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amount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pay</a:t>
            </a:r>
            <a:r>
              <a:rPr lang="en-US" sz="1200" dirty="0" smtClean="0">
                <a:latin typeface="Times New Roman"/>
                <a:cs typeface="Times New Roman"/>
              </a:rPr>
              <a:t> out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 </a:t>
            </a:r>
            <a:r>
              <a:rPr lang="en-US" sz="1200" spc="-5" dirty="0" smtClean="0">
                <a:latin typeface="Times New Roman"/>
                <a:cs typeface="Times New Roman"/>
              </a:rPr>
              <a:t>pocket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year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before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cost-sharing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begins.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marR="188595">
              <a:lnSpc>
                <a:spcPct val="100000"/>
              </a:lnSpc>
              <a:spcBef>
                <a:spcPts val="710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</a:t>
            </a:r>
            <a:r>
              <a:rPr lang="en-US" sz="1200" spc="-5" dirty="0" smtClean="0">
                <a:latin typeface="Times New Roman"/>
                <a:cs typeface="Times New Roman"/>
              </a:rPr>
              <a:t>: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Since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Group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shares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apply,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separate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in-network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deductible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out-of-network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deductibles.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295910" indent="-119380">
              <a:lnSpc>
                <a:spcPct val="100000"/>
              </a:lnSpc>
              <a:spcBef>
                <a:spcPts val="700"/>
              </a:spcBef>
              <a:buChar char="•"/>
              <a:tabLst>
                <a:tab pos="132080" algn="l"/>
              </a:tabLst>
            </a:pPr>
            <a:r>
              <a:rPr lang="en-US" sz="1200" spc="-25" dirty="0" smtClean="0">
                <a:latin typeface="Times New Roman"/>
                <a:cs typeface="Times New Roman"/>
              </a:rPr>
              <a:t>You’re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responsible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5" dirty="0" smtClean="0">
                <a:latin typeface="Times New Roman"/>
                <a:cs typeface="Times New Roman"/>
              </a:rPr>
              <a:t> cost-shares.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These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amounts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covered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services,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which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vary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 </a:t>
            </a:r>
            <a:r>
              <a:rPr lang="en-US" sz="1200" spc="-5" dirty="0" smtClean="0">
                <a:latin typeface="Times New Roman"/>
                <a:cs typeface="Times New Roman"/>
              </a:rPr>
              <a:t>seeing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5" dirty="0" smtClean="0">
                <a:latin typeface="Times New Roman"/>
                <a:cs typeface="Times New Roman"/>
              </a:rPr>
              <a:t> network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non-network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provider.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5080" indent="-119380">
              <a:lnSpc>
                <a:spcPct val="100000"/>
              </a:lnSpc>
              <a:spcBef>
                <a:spcPts val="695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Non-network TRICARE providers can choose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accept TRICARE rates,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“participate”</a:t>
            </a:r>
            <a:r>
              <a:rPr lang="en-US" sz="1200" dirty="0" smtClean="0">
                <a:latin typeface="Times New Roman"/>
                <a:cs typeface="Times New Roman"/>
              </a:rPr>
              <a:t> in </a:t>
            </a:r>
            <a:r>
              <a:rPr lang="en-US" sz="1200" spc="-5" dirty="0" smtClean="0">
                <a:latin typeface="Times New Roman"/>
                <a:cs typeface="Times New Roman"/>
              </a:rPr>
              <a:t>TRICARE,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claim-by-claim</a:t>
            </a:r>
            <a:r>
              <a:rPr lang="en-US" sz="1200" spc="7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basis.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Non-network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nonparticipating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can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charge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up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15%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above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TRICARE-allowable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rate.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30480" indent="-119380">
              <a:lnSpc>
                <a:spcPct val="100000"/>
              </a:lnSpc>
              <a:spcBef>
                <a:spcPts val="705"/>
              </a:spcBef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catastrophic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cap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maximum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amount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out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pocket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5" dirty="0" smtClean="0">
                <a:latin typeface="Times New Roman"/>
                <a:cs typeface="Times New Roman"/>
              </a:rPr>
              <a:t> TRICARE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covered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calendar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25" dirty="0" smtClean="0">
                <a:latin typeface="Times New Roman"/>
                <a:cs typeface="Times New Roman"/>
              </a:rPr>
              <a:t>year.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The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cap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includes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deductibles,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cost-shares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prescription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copayments,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but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it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does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b="1" spc="-5" dirty="0" smtClean="0">
                <a:latin typeface="Times New Roman"/>
                <a:cs typeface="Times New Roman"/>
              </a:rPr>
              <a:t>not</a:t>
            </a:r>
            <a:r>
              <a:rPr lang="en-US" sz="1200" b="1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include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monthly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premiums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incurred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seeking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without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authorization.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00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most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up-to-date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information,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visit</a:t>
            </a:r>
            <a:r>
              <a:rPr lang="en-US" sz="1200" spc="2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www.tricare.mil/costs</a:t>
            </a:r>
            <a:r>
              <a:rPr lang="en-US" sz="1200" spc="-10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29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270" indent="-116205">
              <a:lnSpc>
                <a:spcPct val="100000"/>
              </a:lnSpc>
              <a:spcBef>
                <a:spcPts val="105"/>
              </a:spcBef>
              <a:buChar char="•"/>
              <a:tabLst>
                <a:tab pos="128905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premium-based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health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plan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available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purchase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 qualified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members of 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Retired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Reserve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</a:pPr>
            <a:r>
              <a:rPr lang="en-US" sz="1200" dirty="0" smtClean="0">
                <a:latin typeface="Times New Roman"/>
                <a:cs typeface="Times New Roman"/>
              </a:rPr>
              <a:t>and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families.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8270" indent="-116205">
              <a:lnSpc>
                <a:spcPct val="100000"/>
              </a:lnSpc>
              <a:spcBef>
                <a:spcPts val="695"/>
              </a:spcBef>
              <a:buChar char="•"/>
              <a:tabLst>
                <a:tab pos="128905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comprehensive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health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plan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similar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dirty="0" smtClean="0">
                <a:latin typeface="Times New Roman"/>
                <a:cs typeface="Times New Roman"/>
              </a:rPr>
              <a:t> Select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(stateside)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TOP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Select </a:t>
            </a:r>
            <a:r>
              <a:rPr lang="en-US" sz="1200" spc="-5" dirty="0" smtClean="0">
                <a:latin typeface="Times New Roman"/>
                <a:cs typeface="Times New Roman"/>
              </a:rPr>
              <a:t>(overseas)</a:t>
            </a:r>
            <a:r>
              <a:rPr lang="en-US" sz="1200" i="1" spc="-5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8270" marR="5080" indent="-116205">
              <a:lnSpc>
                <a:spcPct val="100000"/>
              </a:lnSpc>
              <a:spcBef>
                <a:spcPts val="695"/>
              </a:spcBef>
              <a:buChar char="•"/>
              <a:tabLst>
                <a:tab pos="12890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You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won’t qualify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you’re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5" dirty="0" smtClean="0">
                <a:latin typeface="Times New Roman"/>
                <a:cs typeface="Times New Roman"/>
              </a:rPr>
              <a:t>FEHB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based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civilian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employment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enrolled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 </a:t>
            </a:r>
            <a:r>
              <a:rPr lang="en-US" sz="1200" spc="-27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FEHB</a:t>
            </a:r>
            <a:r>
              <a:rPr lang="en-US" sz="1200" spc="-5" dirty="0" smtClean="0">
                <a:latin typeface="Times New Roman"/>
                <a:cs typeface="Times New Roman"/>
              </a:rPr>
              <a:t> through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member.</a:t>
            </a: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Note:</a:t>
            </a:r>
            <a:r>
              <a:rPr lang="en-US" sz="1200" b="1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Surviving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members </a:t>
            </a:r>
            <a:r>
              <a:rPr lang="en-US" sz="1200" spc="-5" dirty="0" smtClean="0">
                <a:latin typeface="Times New Roman"/>
                <a:cs typeface="Times New Roman"/>
              </a:rPr>
              <a:t>who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are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enrolled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FEHB</a:t>
            </a:r>
            <a:r>
              <a:rPr lang="en-US" sz="1200" dirty="0" smtClean="0">
                <a:latin typeface="Times New Roman"/>
                <a:cs typeface="Times New Roman"/>
              </a:rPr>
              <a:t> may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purchase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TRR.</a:t>
            </a:r>
          </a:p>
          <a:p>
            <a:pPr marL="128270" indent="-116205">
              <a:lnSpc>
                <a:spcPct val="100000"/>
              </a:lnSpc>
              <a:spcBef>
                <a:spcPts val="695"/>
              </a:spcBef>
              <a:buChar char="•"/>
              <a:tabLst>
                <a:tab pos="128905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determine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qualification,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visit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5" dirty="0" smtClean="0">
                <a:latin typeface="Times New Roman"/>
                <a:cs typeface="Times New Roman"/>
              </a:rPr>
              <a:t> Beneficiary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Web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Enrollment,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BWE,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website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at</a:t>
            </a:r>
          </a:p>
          <a:p>
            <a:pPr marL="128270">
              <a:lnSpc>
                <a:spcPct val="100000"/>
              </a:lnSpc>
            </a:pP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https://milconnect.dmdc.osd.mil</a:t>
            </a:r>
            <a:r>
              <a:rPr lang="en-US" sz="1200" spc="-5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lang="en-US" sz="1200" b="1" dirty="0" smtClean="0">
                <a:latin typeface="Times New Roman"/>
                <a:cs typeface="Times New Roman"/>
              </a:rPr>
              <a:t>Note:</a:t>
            </a:r>
            <a:r>
              <a:rPr lang="en-US" sz="1200" b="1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Contact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Reserve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component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personnel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office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with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any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questions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regarding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qualifying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TRR,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especially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spouse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5" dirty="0" smtClean="0">
                <a:latin typeface="Times New Roman"/>
                <a:cs typeface="Times New Roman"/>
              </a:rPr>
              <a:t> federal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employee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and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 be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FEHB.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82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270" indent="-116205">
              <a:lnSpc>
                <a:spcPct val="100000"/>
              </a:lnSpc>
              <a:spcBef>
                <a:spcPts val="795"/>
              </a:spcBef>
              <a:buChar char="•"/>
              <a:tabLst>
                <a:tab pos="128905" algn="l"/>
              </a:tabLst>
            </a:pPr>
            <a:r>
              <a:rPr lang="en-US" sz="1150" spc="-5" dirty="0" smtClean="0">
                <a:latin typeface="Times New Roman"/>
                <a:cs typeface="Times New Roman"/>
              </a:rPr>
              <a:t>With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TRR,</a:t>
            </a:r>
            <a:r>
              <a:rPr lang="en-US" sz="1150" spc="-3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member-only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or member-and-family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coverage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can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be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purchased.</a:t>
            </a:r>
          </a:p>
          <a:p>
            <a:pPr marL="128270" indent="-116205">
              <a:lnSpc>
                <a:spcPct val="100000"/>
              </a:lnSpc>
              <a:spcBef>
                <a:spcPts val="695"/>
              </a:spcBef>
              <a:buChar char="•"/>
              <a:tabLst>
                <a:tab pos="128905" algn="l"/>
              </a:tabLst>
            </a:pPr>
            <a:r>
              <a:rPr lang="en-US" sz="1150" spc="-5" dirty="0" smtClean="0">
                <a:latin typeface="Times New Roman"/>
                <a:cs typeface="Times New Roman"/>
              </a:rPr>
              <a:t>You </a:t>
            </a:r>
            <a:r>
              <a:rPr lang="en-US" sz="1150" dirty="0" smtClean="0">
                <a:latin typeface="Times New Roman"/>
                <a:cs typeface="Times New Roman"/>
              </a:rPr>
              <a:t>can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purchase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coverage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the </a:t>
            </a:r>
            <a:r>
              <a:rPr lang="en-US" sz="1150" spc="-5" dirty="0" smtClean="0">
                <a:latin typeface="Times New Roman"/>
                <a:cs typeface="Times New Roman"/>
              </a:rPr>
              <a:t>following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three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ways:</a:t>
            </a:r>
            <a:endParaRPr lang="en-US" sz="1150" dirty="0" smtClean="0">
              <a:latin typeface="Times New Roman"/>
              <a:cs typeface="Times New Roman"/>
            </a:endParaRPr>
          </a:p>
          <a:p>
            <a:pPr marL="360045" marR="401320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150" dirty="0" smtClean="0">
                <a:latin typeface="Times New Roman"/>
                <a:cs typeface="Times New Roman"/>
              </a:rPr>
              <a:t>Online by </a:t>
            </a:r>
            <a:r>
              <a:rPr lang="en-US" sz="1150" spc="-5" dirty="0" smtClean="0">
                <a:latin typeface="Times New Roman"/>
                <a:cs typeface="Times New Roman"/>
              </a:rPr>
              <a:t>using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BWE.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Log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to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err="1" smtClean="0">
                <a:latin typeface="Times New Roman"/>
                <a:cs typeface="Times New Roman"/>
              </a:rPr>
              <a:t>milConnect</a:t>
            </a:r>
            <a:r>
              <a:rPr lang="en-US" sz="1150" dirty="0" smtClean="0">
                <a:latin typeface="Times New Roman"/>
                <a:cs typeface="Times New Roman"/>
              </a:rPr>
              <a:t> at</a:t>
            </a:r>
            <a:r>
              <a:rPr lang="en-US" sz="1150" spc="2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15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https://milconnect.dmdc.osd.mil</a:t>
            </a:r>
            <a:r>
              <a:rPr lang="en-US" sz="1150" spc="-5" dirty="0" smtClean="0">
                <a:latin typeface="Times New Roman"/>
                <a:cs typeface="Times New Roman"/>
              </a:rPr>
              <a:t>,</a:t>
            </a:r>
            <a:r>
              <a:rPr lang="en-US" sz="1150" spc="7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click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on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the </a:t>
            </a:r>
            <a:r>
              <a:rPr lang="en-US" sz="1150" spc="-27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“Benefits”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tab, and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then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click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on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“Beneficiary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Web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Enrollment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(BWE)”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from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the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menu.</a:t>
            </a:r>
          </a:p>
          <a:p>
            <a:pPr marL="360045" lvl="1" indent="-119380">
              <a:lnSpc>
                <a:spcPct val="100000"/>
              </a:lnSpc>
              <a:spcBef>
                <a:spcPts val="190"/>
              </a:spcBef>
              <a:buChar char="–"/>
              <a:tabLst>
                <a:tab pos="360680" algn="l"/>
              </a:tabLst>
            </a:pPr>
            <a:r>
              <a:rPr lang="en-US" sz="1150" dirty="0" smtClean="0">
                <a:latin typeface="Times New Roman"/>
                <a:cs typeface="Times New Roman"/>
              </a:rPr>
              <a:t>Calling</a:t>
            </a:r>
            <a:r>
              <a:rPr lang="en-US" sz="1150" spc="-2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your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regional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contractor,</a:t>
            </a:r>
            <a:r>
              <a:rPr lang="en-US" sz="1150" spc="-2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or</a:t>
            </a:r>
          </a:p>
          <a:p>
            <a:pPr marL="360045" marR="31750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150" dirty="0" smtClean="0">
                <a:latin typeface="Times New Roman"/>
                <a:cs typeface="Times New Roman"/>
              </a:rPr>
              <a:t>Mailing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 </a:t>
            </a:r>
            <a:r>
              <a:rPr lang="en-US" sz="1150" spc="-5" dirty="0" smtClean="0">
                <a:latin typeface="Times New Roman"/>
                <a:cs typeface="Times New Roman"/>
              </a:rPr>
              <a:t>signed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i="1" spc="-5" dirty="0" smtClean="0">
                <a:latin typeface="Times New Roman"/>
                <a:cs typeface="Times New Roman"/>
              </a:rPr>
              <a:t>Reserve</a:t>
            </a:r>
            <a:r>
              <a:rPr lang="en-US" sz="1150" i="1" spc="-10" dirty="0" smtClean="0">
                <a:latin typeface="Times New Roman"/>
                <a:cs typeface="Times New Roman"/>
              </a:rPr>
              <a:t> </a:t>
            </a:r>
            <a:r>
              <a:rPr lang="en-US" sz="1150" i="1" dirty="0" smtClean="0">
                <a:latin typeface="Times New Roman"/>
                <a:cs typeface="Times New Roman"/>
              </a:rPr>
              <a:t>Component</a:t>
            </a:r>
            <a:r>
              <a:rPr lang="en-US" sz="1150" i="1" spc="-10" dirty="0" smtClean="0">
                <a:latin typeface="Times New Roman"/>
                <a:cs typeface="Times New Roman"/>
              </a:rPr>
              <a:t> </a:t>
            </a:r>
            <a:r>
              <a:rPr lang="en-US" sz="1150" i="1" dirty="0" smtClean="0">
                <a:latin typeface="Times New Roman"/>
                <a:cs typeface="Times New Roman"/>
              </a:rPr>
              <a:t>Health</a:t>
            </a:r>
            <a:r>
              <a:rPr lang="en-US" sz="1150" i="1" spc="-10" dirty="0" smtClean="0">
                <a:latin typeface="Times New Roman"/>
                <a:cs typeface="Times New Roman"/>
              </a:rPr>
              <a:t> </a:t>
            </a:r>
            <a:r>
              <a:rPr lang="en-US" sz="1150" i="1" dirty="0" smtClean="0">
                <a:latin typeface="Times New Roman"/>
                <a:cs typeface="Times New Roman"/>
              </a:rPr>
              <a:t>Coverage</a:t>
            </a:r>
            <a:r>
              <a:rPr lang="en-US" sz="1150" i="1" spc="-10" dirty="0" smtClean="0">
                <a:latin typeface="Times New Roman"/>
                <a:cs typeface="Times New Roman"/>
              </a:rPr>
              <a:t> </a:t>
            </a:r>
            <a:r>
              <a:rPr lang="en-US" sz="1150" i="1" dirty="0" smtClean="0">
                <a:latin typeface="Times New Roman"/>
                <a:cs typeface="Times New Roman"/>
              </a:rPr>
              <a:t>Request</a:t>
            </a:r>
            <a:r>
              <a:rPr lang="en-US" sz="1150" i="1" spc="15" dirty="0" smtClean="0">
                <a:latin typeface="Times New Roman"/>
                <a:cs typeface="Times New Roman"/>
              </a:rPr>
              <a:t> </a:t>
            </a:r>
            <a:r>
              <a:rPr lang="en-US" sz="1150" i="1" spc="-5" dirty="0" smtClean="0">
                <a:latin typeface="Times New Roman"/>
                <a:cs typeface="Times New Roman"/>
              </a:rPr>
              <a:t>Form</a:t>
            </a:r>
            <a:r>
              <a:rPr lang="en-US" sz="1150" i="1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(DD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Form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2896-1</a:t>
            </a:r>
            <a:r>
              <a:rPr lang="en-US" sz="1150" i="1" dirty="0" smtClean="0">
                <a:latin typeface="Times New Roman"/>
                <a:cs typeface="Times New Roman"/>
              </a:rPr>
              <a:t>),</a:t>
            </a:r>
            <a:r>
              <a:rPr lang="en-US" sz="1150" i="1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along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with </a:t>
            </a:r>
            <a:r>
              <a:rPr lang="en-US" sz="1150" spc="-27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the premium </a:t>
            </a:r>
            <a:r>
              <a:rPr lang="en-US" sz="1150" spc="-5" dirty="0" smtClean="0">
                <a:latin typeface="Times New Roman"/>
                <a:cs typeface="Times New Roman"/>
              </a:rPr>
              <a:t>payment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amount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indicated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on the </a:t>
            </a:r>
            <a:r>
              <a:rPr lang="en-US" sz="1150" spc="-5" dirty="0" smtClean="0">
                <a:latin typeface="Times New Roman"/>
                <a:cs typeface="Times New Roman"/>
              </a:rPr>
              <a:t>form.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The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initial </a:t>
            </a:r>
            <a:r>
              <a:rPr lang="en-US" sz="1150" spc="-5" dirty="0" smtClean="0">
                <a:latin typeface="Times New Roman"/>
                <a:cs typeface="Times New Roman"/>
              </a:rPr>
              <a:t>payment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required is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two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months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of 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premiums.</a:t>
            </a:r>
          </a:p>
          <a:p>
            <a:pPr marL="12700" marR="70485">
              <a:lnSpc>
                <a:spcPct val="100000"/>
              </a:lnSpc>
              <a:spcBef>
                <a:spcPts val="695"/>
              </a:spcBef>
            </a:pPr>
            <a:r>
              <a:rPr lang="en-US" sz="1150" b="1" spc="-5" dirty="0" smtClean="0">
                <a:latin typeface="Times New Roman"/>
                <a:cs typeface="Times New Roman"/>
              </a:rPr>
              <a:t>Note:</a:t>
            </a:r>
            <a:r>
              <a:rPr lang="en-US" sz="1150" b="1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If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overseas,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can’t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purchase </a:t>
            </a:r>
            <a:r>
              <a:rPr lang="en-US" sz="1150" spc="-5" dirty="0" smtClean="0">
                <a:latin typeface="Times New Roman"/>
                <a:cs typeface="Times New Roman"/>
              </a:rPr>
              <a:t>coverage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using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BWE.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You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can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only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purchase</a:t>
            </a:r>
            <a:r>
              <a:rPr lang="en-US" sz="1150" spc="-5" dirty="0" smtClean="0">
                <a:latin typeface="Times New Roman"/>
                <a:cs typeface="Times New Roman"/>
              </a:rPr>
              <a:t> coverage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by phone,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by </a:t>
            </a:r>
            <a:r>
              <a:rPr lang="en-US" sz="1150" spc="-27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mail,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or in person at a </a:t>
            </a:r>
            <a:r>
              <a:rPr lang="en-US" sz="1150" spc="-5" dirty="0" smtClean="0">
                <a:latin typeface="Times New Roman"/>
                <a:cs typeface="Times New Roman"/>
              </a:rPr>
              <a:t>TRICARE</a:t>
            </a:r>
            <a:r>
              <a:rPr lang="en-US" sz="1150" spc="-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Service</a:t>
            </a:r>
            <a:r>
              <a:rPr lang="en-US" sz="1150" dirty="0" smtClean="0">
                <a:latin typeface="Times New Roman"/>
                <a:cs typeface="Times New Roman"/>
              </a:rPr>
              <a:t> Center.</a:t>
            </a:r>
          </a:p>
          <a:p>
            <a:pPr marL="128270" indent="-116205">
              <a:lnSpc>
                <a:spcPct val="100000"/>
              </a:lnSpc>
              <a:spcBef>
                <a:spcPts val="710"/>
              </a:spcBef>
              <a:buChar char="•"/>
              <a:tabLst>
                <a:tab pos="128905" algn="l"/>
              </a:tabLst>
            </a:pPr>
            <a:r>
              <a:rPr lang="en-US" sz="1150" spc="-5" dirty="0" smtClean="0">
                <a:latin typeface="Times New Roman"/>
                <a:cs typeface="Times New Roman"/>
              </a:rPr>
              <a:t>You </a:t>
            </a:r>
            <a:r>
              <a:rPr lang="en-US" sz="1150" dirty="0" smtClean="0">
                <a:latin typeface="Times New Roman"/>
                <a:cs typeface="Times New Roman"/>
              </a:rPr>
              <a:t>can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access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the</a:t>
            </a:r>
            <a:r>
              <a:rPr lang="en-US" sz="1150" spc="-10" dirty="0" smtClean="0">
                <a:latin typeface="Times New Roman"/>
                <a:cs typeface="Times New Roman"/>
              </a:rPr>
              <a:t> BWE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website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by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using:</a:t>
            </a:r>
            <a:endParaRPr lang="en-US" sz="115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195"/>
              </a:spcBef>
              <a:buChar char="–"/>
              <a:tabLst>
                <a:tab pos="360680" algn="l"/>
              </a:tabLst>
            </a:pPr>
            <a:r>
              <a:rPr lang="en-US" sz="1150" dirty="0" smtClean="0">
                <a:latin typeface="Times New Roman"/>
                <a:cs typeface="Times New Roman"/>
              </a:rPr>
              <a:t>Common</a:t>
            </a:r>
            <a:r>
              <a:rPr lang="en-US" sz="1150" spc="-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Access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Card,</a:t>
            </a:r>
            <a:r>
              <a:rPr lang="en-US" sz="1150" spc="-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or </a:t>
            </a:r>
            <a:r>
              <a:rPr lang="en-US" sz="1150" spc="-5" dirty="0" smtClean="0">
                <a:latin typeface="Times New Roman"/>
                <a:cs typeface="Times New Roman"/>
              </a:rPr>
              <a:t>CAC</a:t>
            </a:r>
            <a:endParaRPr lang="en-US" sz="115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150" spc="-5" dirty="0" smtClean="0">
                <a:latin typeface="Times New Roman"/>
                <a:cs typeface="Times New Roman"/>
              </a:rPr>
              <a:t>Defense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Finance</a:t>
            </a:r>
            <a:r>
              <a:rPr lang="en-US" sz="1150" dirty="0" smtClean="0">
                <a:latin typeface="Times New Roman"/>
                <a:cs typeface="Times New Roman"/>
              </a:rPr>
              <a:t> and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Accounting</a:t>
            </a:r>
            <a:r>
              <a:rPr lang="en-US" sz="1150" spc="-2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Service,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or </a:t>
            </a:r>
            <a:r>
              <a:rPr lang="en-US" sz="1150" spc="-5" dirty="0" smtClean="0">
                <a:latin typeface="Times New Roman"/>
                <a:cs typeface="Times New Roman"/>
              </a:rPr>
              <a:t>DFAS, </a:t>
            </a:r>
            <a:r>
              <a:rPr lang="en-US" sz="1150" spc="-5" dirty="0" err="1" smtClean="0">
                <a:latin typeface="Times New Roman"/>
                <a:cs typeface="Times New Roman"/>
              </a:rPr>
              <a:t>myPay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PIN</a:t>
            </a:r>
            <a:endParaRPr lang="en-US" sz="115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200"/>
              </a:spcBef>
              <a:buChar char="–"/>
              <a:tabLst>
                <a:tab pos="360680" algn="l"/>
              </a:tabLst>
            </a:pPr>
            <a:r>
              <a:rPr lang="en-US" sz="1150" dirty="0" smtClean="0">
                <a:latin typeface="Times New Roman"/>
                <a:cs typeface="Times New Roman"/>
              </a:rPr>
              <a:t>Department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of</a:t>
            </a:r>
            <a:r>
              <a:rPr lang="en-US" sz="1150" spc="-5" dirty="0" smtClean="0">
                <a:latin typeface="Times New Roman"/>
                <a:cs typeface="Times New Roman"/>
              </a:rPr>
              <a:t> Defense,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or </a:t>
            </a:r>
            <a:r>
              <a:rPr lang="en-US" sz="1150" spc="-5" dirty="0" smtClean="0">
                <a:latin typeface="Times New Roman"/>
                <a:cs typeface="Times New Roman"/>
              </a:rPr>
              <a:t>DoD,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Self-Service</a:t>
            </a:r>
            <a:r>
              <a:rPr lang="en-US" sz="1150" spc="3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Logon,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or DS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Logon</a:t>
            </a:r>
            <a:endParaRPr lang="en-US" sz="115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lang="en-US" sz="1150" b="1" spc="-5" dirty="0" smtClean="0">
                <a:latin typeface="Times New Roman"/>
                <a:cs typeface="Times New Roman"/>
              </a:rPr>
              <a:t>Note:</a:t>
            </a:r>
            <a:r>
              <a:rPr lang="en-US" sz="1150" b="1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To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receive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DS</a:t>
            </a:r>
            <a:r>
              <a:rPr lang="en-US" sz="1150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Logon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premium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account,</a:t>
            </a:r>
            <a:r>
              <a:rPr lang="en-US" sz="1150" spc="-2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service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members and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retirees </a:t>
            </a:r>
            <a:r>
              <a:rPr lang="en-US" sz="1150" spc="-5" dirty="0" smtClean="0">
                <a:latin typeface="Times New Roman"/>
                <a:cs typeface="Times New Roman"/>
              </a:rPr>
              <a:t>with</a:t>
            </a:r>
            <a:r>
              <a:rPr lang="en-US" sz="1150" dirty="0" smtClean="0">
                <a:latin typeface="Times New Roman"/>
                <a:cs typeface="Times New Roman"/>
              </a:rPr>
              <a:t> a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CAC</a:t>
            </a:r>
            <a:r>
              <a:rPr lang="en-US" sz="1150" spc="-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or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DFAS</a:t>
            </a:r>
            <a:r>
              <a:rPr lang="en-US" sz="115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err="1" smtClean="0">
                <a:latin typeface="Times New Roman"/>
                <a:cs typeface="Times New Roman"/>
              </a:rPr>
              <a:t>myPay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spc="-270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PIN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may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request a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DS </a:t>
            </a:r>
            <a:r>
              <a:rPr lang="en-US" sz="1150" spc="-10" dirty="0" smtClean="0">
                <a:latin typeface="Times New Roman"/>
                <a:cs typeface="Times New Roman"/>
              </a:rPr>
              <a:t>Logon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for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themselves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and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eligible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family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members:</a:t>
            </a:r>
          </a:p>
          <a:p>
            <a:pPr marL="360045" lvl="1" indent="-119380">
              <a:lnSpc>
                <a:spcPct val="100000"/>
              </a:lnSpc>
              <a:spcBef>
                <a:spcPts val="200"/>
              </a:spcBef>
              <a:buChar char="–"/>
              <a:tabLst>
                <a:tab pos="360680" algn="l"/>
              </a:tabLst>
            </a:pPr>
            <a:r>
              <a:rPr lang="en-US" sz="1150" spc="-5" dirty="0" smtClean="0">
                <a:latin typeface="Times New Roman"/>
                <a:cs typeface="Times New Roman"/>
              </a:rPr>
              <a:t>Via</a:t>
            </a:r>
            <a:r>
              <a:rPr lang="en-US" sz="1150" dirty="0" smtClean="0">
                <a:latin typeface="Times New Roman"/>
                <a:cs typeface="Times New Roman"/>
              </a:rPr>
              <a:t> the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DS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Access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Center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at</a:t>
            </a:r>
            <a:r>
              <a:rPr lang="en-US" sz="1150" spc="3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15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4"/>
              </a:rPr>
              <a:t>https://myaccess.dmdc.osd.mil/dsaccess</a:t>
            </a:r>
            <a:endParaRPr lang="en-US" sz="115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195"/>
              </a:spcBef>
              <a:buChar char="–"/>
              <a:tabLst>
                <a:tab pos="360680" algn="l"/>
              </a:tabLst>
            </a:pPr>
            <a:r>
              <a:rPr lang="en-US" sz="1150" spc="-5" dirty="0" smtClean="0">
                <a:latin typeface="Times New Roman"/>
                <a:cs typeface="Times New Roman"/>
              </a:rPr>
              <a:t>At</a:t>
            </a:r>
            <a:r>
              <a:rPr lang="en-US" sz="1150" dirty="0" smtClean="0">
                <a:latin typeface="Times New Roman"/>
                <a:cs typeface="Times New Roman"/>
              </a:rPr>
              <a:t> a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Veterans </a:t>
            </a:r>
            <a:r>
              <a:rPr lang="en-US" sz="1150" spc="-5" dirty="0" smtClean="0">
                <a:latin typeface="Times New Roman"/>
                <a:cs typeface="Times New Roman"/>
              </a:rPr>
              <a:t>Affairs</a:t>
            </a:r>
            <a:r>
              <a:rPr lang="en-US" sz="1150" spc="3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Regional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Office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after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completing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an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person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proofing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process</a:t>
            </a:r>
          </a:p>
          <a:p>
            <a:pPr marL="360045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150" spc="-5" dirty="0" smtClean="0">
                <a:latin typeface="Times New Roman"/>
                <a:cs typeface="Times New Roman"/>
              </a:rPr>
              <a:t>At</a:t>
            </a:r>
            <a:r>
              <a:rPr lang="en-US" sz="1150" dirty="0" smtClean="0">
                <a:latin typeface="Times New Roman"/>
                <a:cs typeface="Times New Roman"/>
              </a:rPr>
              <a:t> a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DoD </a:t>
            </a:r>
            <a:r>
              <a:rPr lang="en-US" sz="1150" spc="-10" dirty="0" smtClean="0">
                <a:latin typeface="Times New Roman"/>
                <a:cs typeface="Times New Roman"/>
              </a:rPr>
              <a:t>ID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card-issuing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facility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when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obtaining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 military </a:t>
            </a:r>
            <a:r>
              <a:rPr lang="en-US" sz="1150" spc="-10" dirty="0" smtClean="0">
                <a:latin typeface="Times New Roman"/>
                <a:cs typeface="Times New Roman"/>
              </a:rPr>
              <a:t>ID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card</a:t>
            </a:r>
          </a:p>
          <a:p>
            <a:pPr marL="127000" marR="182880" indent="-114300">
              <a:lnSpc>
                <a:spcPct val="100000"/>
              </a:lnSpc>
              <a:spcBef>
                <a:spcPts val="695"/>
              </a:spcBef>
              <a:buFont typeface="Times New Roman"/>
              <a:buChar char="•"/>
              <a:tabLst>
                <a:tab pos="127000" algn="l"/>
              </a:tabLst>
            </a:pPr>
            <a:r>
              <a:rPr lang="en-US" sz="1150" b="1" spc="-5" dirty="0" smtClean="0">
                <a:latin typeface="Times New Roman"/>
                <a:cs typeface="Times New Roman"/>
              </a:rPr>
              <a:t>Note:</a:t>
            </a:r>
            <a:r>
              <a:rPr lang="en-US" sz="1150" b="1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For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TRR,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if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enrolled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 another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TRICARE</a:t>
            </a:r>
            <a:r>
              <a:rPr lang="en-US" sz="1150" spc="-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program,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submit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TRR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request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within 90</a:t>
            </a:r>
            <a:r>
              <a:rPr lang="en-US" sz="1150" spc="-10" dirty="0" smtClean="0">
                <a:latin typeface="Times New Roman"/>
                <a:cs typeface="Times New Roman"/>
              </a:rPr>
              <a:t> days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of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the </a:t>
            </a:r>
            <a:r>
              <a:rPr lang="en-US" sz="1150" spc="-27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other</a:t>
            </a:r>
            <a:r>
              <a:rPr lang="en-US" sz="1150" spc="-5" dirty="0" smtClean="0">
                <a:latin typeface="Times New Roman"/>
                <a:cs typeface="Times New Roman"/>
              </a:rPr>
              <a:t> TRICARE</a:t>
            </a:r>
            <a:r>
              <a:rPr lang="en-US" sz="1150" spc="-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program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ending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to ensure continuous</a:t>
            </a:r>
            <a:r>
              <a:rPr lang="en-US" sz="1150" spc="-2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coverage.</a:t>
            </a:r>
            <a:endParaRPr lang="en-US" sz="115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69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80010" indent="-1193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Upon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turning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collecting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retirement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30" dirty="0" smtClean="0">
                <a:latin typeface="Times New Roman"/>
                <a:cs typeface="Times New Roman"/>
              </a:rPr>
              <a:t>pay,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err="1" smtClean="0">
                <a:latin typeface="Times New Roman"/>
                <a:cs typeface="Times New Roman"/>
              </a:rPr>
              <a:t>disenrolled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from</a:t>
            </a:r>
            <a:r>
              <a:rPr lang="en-US" sz="1200" dirty="0" smtClean="0">
                <a:latin typeface="Times New Roman"/>
                <a:cs typeface="Times New Roman"/>
              </a:rPr>
              <a:t> TRR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other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programs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retirees,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such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as: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90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−</a:t>
            </a:r>
            <a:r>
              <a:rPr lang="en-US" sz="1200" spc="-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 Select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−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(if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5" dirty="0" smtClean="0">
                <a:latin typeface="Times New Roman"/>
                <a:cs typeface="Times New Roman"/>
              </a:rPr>
              <a:t> PSA),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including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Plan, or</a:t>
            </a:r>
            <a:r>
              <a:rPr lang="en-US" sz="1200" spc="-5" dirty="0" smtClean="0">
                <a:latin typeface="Times New Roman"/>
                <a:cs typeface="Times New Roman"/>
              </a:rPr>
              <a:t> USFHP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−</a:t>
            </a:r>
            <a:r>
              <a:rPr lang="en-US" sz="1200" spc="-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</a:t>
            </a:r>
            <a:r>
              <a:rPr lang="en-US" sz="1200" spc="-15" dirty="0" smtClean="0">
                <a:latin typeface="Times New Roman"/>
                <a:cs typeface="Times New Roman"/>
              </a:rPr>
              <a:t>F</a:t>
            </a:r>
            <a:r>
              <a:rPr lang="en-US" sz="1200" dirty="0" smtClean="0">
                <a:latin typeface="Times New Roman"/>
                <a:cs typeface="Times New Roman"/>
              </a:rPr>
              <a:t>L</a:t>
            </a:r>
          </a:p>
          <a:p>
            <a:pPr marL="131445" marR="74930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want</a:t>
            </a:r>
            <a:r>
              <a:rPr lang="en-US" sz="1200" dirty="0" smtClean="0">
                <a:latin typeface="Times New Roman"/>
                <a:cs typeface="Times New Roman"/>
              </a:rPr>
              <a:t> 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must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elect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within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90 </a:t>
            </a:r>
            <a:r>
              <a:rPr lang="en-US" sz="1200" spc="-15" dirty="0" smtClean="0">
                <a:latin typeface="Times New Roman"/>
                <a:cs typeface="Times New Roman"/>
              </a:rPr>
              <a:t>days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 the </a:t>
            </a:r>
            <a:r>
              <a:rPr lang="en-US" sz="1200" spc="-5" dirty="0" smtClean="0">
                <a:latin typeface="Times New Roman"/>
                <a:cs typeface="Times New Roman"/>
              </a:rPr>
              <a:t>day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turn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 or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during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annual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fall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Open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Season.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Learn</a:t>
            </a:r>
            <a:r>
              <a:rPr lang="en-US" sz="1200" spc="8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about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 </a:t>
            </a:r>
            <a:r>
              <a:rPr lang="en-US" sz="12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www.tricare.mil/lifeevents</a:t>
            </a:r>
            <a:r>
              <a:rPr lang="en-US" sz="1200" b="1" spc="55" dirty="0" smtClean="0">
                <a:solidFill>
                  <a:srgbClr val="3333C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4"/>
              </a:rPr>
              <a:t>www.tricare.mil/openseason</a:t>
            </a:r>
            <a:r>
              <a:rPr lang="en-US" sz="1200" spc="-5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144780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entitled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premium-free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-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7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older,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Reserve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must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also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TRICARE-eligible.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Before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65,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these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use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TFL.</a:t>
            </a:r>
            <a:r>
              <a:rPr lang="en-US" sz="1200" spc="-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65,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transitions</a:t>
            </a:r>
            <a:r>
              <a:rPr lang="en-US" sz="1200" dirty="0" smtClean="0">
                <a:latin typeface="Times New Roman"/>
                <a:cs typeface="Times New Roman"/>
              </a:rPr>
              <a:t> to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TFL.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</a:t>
            </a:r>
            <a:r>
              <a:rPr lang="en-US" sz="1200" spc="-5" dirty="0" smtClean="0">
                <a:latin typeface="Times New Roman"/>
                <a:cs typeface="Times New Roman"/>
              </a:rPr>
              <a:t>: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Retirees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Note:</a:t>
            </a:r>
            <a:r>
              <a:rPr lang="en-US" sz="1200" b="1" spc="1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beneficiary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isn’t</a:t>
            </a:r>
            <a:r>
              <a:rPr lang="en-US" sz="1200" dirty="0" smtClean="0">
                <a:latin typeface="Times New Roman"/>
                <a:cs typeface="Times New Roman"/>
              </a:rPr>
              <a:t> entitled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premium-free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-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 </a:t>
            </a:r>
            <a:r>
              <a:rPr lang="en-US" sz="1200" dirty="0" smtClean="0">
                <a:latin typeface="Times New Roman"/>
                <a:cs typeface="Times New Roman"/>
              </a:rPr>
              <a:t>not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needed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keep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TRICARE.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this </a:t>
            </a:r>
            <a:r>
              <a:rPr lang="en-US" sz="1200" spc="-5" dirty="0" smtClean="0">
                <a:latin typeface="Times New Roman"/>
                <a:cs typeface="Times New Roman"/>
              </a:rPr>
              <a:t>case,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beneficiary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won’t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transition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TFL.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aren’t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entitled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premium-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free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when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turn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65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under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own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Social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Security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number,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SSN,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but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spouse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is,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must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file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under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spouse’s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(this </a:t>
            </a:r>
            <a:r>
              <a:rPr lang="en-US" sz="1200" spc="-5" dirty="0" smtClean="0">
                <a:latin typeface="Times New Roman"/>
                <a:cs typeface="Times New Roman"/>
              </a:rPr>
              <a:t>includes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divorced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deceased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spouses) </a:t>
            </a:r>
            <a:r>
              <a:rPr lang="en-US" sz="1200" dirty="0" smtClean="0">
                <a:latin typeface="Times New Roman"/>
                <a:cs typeface="Times New Roman"/>
              </a:rPr>
              <a:t>SSN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he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she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62 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older.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Go</a:t>
            </a:r>
            <a:r>
              <a:rPr lang="en-US" sz="1200" dirty="0" smtClean="0">
                <a:latin typeface="Times New Roman"/>
                <a:cs typeface="Times New Roman"/>
              </a:rPr>
              <a:t> 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5"/>
              </a:rPr>
              <a:t>www.tricare.mil</a:t>
            </a:r>
            <a:r>
              <a:rPr lang="en-US" sz="1200" b="1" spc="35" dirty="0" smtClean="0">
                <a:solidFill>
                  <a:srgbClr val="3333CC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more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45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Upon </a:t>
            </a:r>
            <a:r>
              <a:rPr lang="en-US" sz="1200" spc="-5" dirty="0" smtClean="0">
                <a:latin typeface="Times New Roman"/>
                <a:cs typeface="Times New Roman"/>
              </a:rPr>
              <a:t>turning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collecting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retirement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30" dirty="0" smtClean="0">
                <a:latin typeface="Times New Roman"/>
                <a:cs typeface="Times New Roman"/>
              </a:rPr>
              <a:t>pay,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Reserve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become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Select.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This </a:t>
            </a:r>
            <a:r>
              <a:rPr lang="en-US" sz="1200" spc="-5" dirty="0" smtClean="0">
                <a:latin typeface="Times New Roman"/>
                <a:cs typeface="Times New Roman"/>
              </a:rPr>
              <a:t>fee-for-service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 </a:t>
            </a:r>
            <a:r>
              <a:rPr lang="en-US" sz="1200" spc="-5" dirty="0" smtClean="0">
                <a:latin typeface="Times New Roman"/>
                <a:cs typeface="Times New Roman"/>
              </a:rPr>
              <a:t>allows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manage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own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freedom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seek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from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any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TRICARE-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authorized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they</a:t>
            </a:r>
            <a:r>
              <a:rPr lang="en-US" sz="1200" spc="-5" dirty="0" smtClean="0">
                <a:latin typeface="Times New Roman"/>
                <a:cs typeface="Times New Roman"/>
              </a:rPr>
              <a:t> choose.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160020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Enrollment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required.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There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a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yearly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deductible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outpatient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cost-shares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most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601980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Referrals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aren’t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required,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but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some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require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authorization.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Check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regional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contractor’s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website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contact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them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with </a:t>
            </a:r>
            <a:r>
              <a:rPr lang="en-US" sz="1200" dirty="0" smtClean="0">
                <a:latin typeface="Times New Roman"/>
                <a:cs typeface="Times New Roman"/>
              </a:rPr>
              <a:t>questions </a:t>
            </a:r>
            <a:r>
              <a:rPr lang="en-US" sz="1200" spc="-5" dirty="0" smtClean="0">
                <a:latin typeface="Times New Roman"/>
                <a:cs typeface="Times New Roman"/>
              </a:rPr>
              <a:t>about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specific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Save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money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seeking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from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TRICARE-authorized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provider.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costs,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2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www.tricare.mil/select</a:t>
            </a:r>
            <a:r>
              <a:rPr lang="en-US" sz="1200" spc="-10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80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54610" indent="-1193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Select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non-network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TRICARE-authorized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provider.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25" dirty="0" smtClean="0">
                <a:latin typeface="Times New Roman"/>
                <a:cs typeface="Times New Roman"/>
              </a:rPr>
              <a:t>You’ll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typically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higher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out-of-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pocket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costs</a:t>
            </a:r>
            <a:r>
              <a:rPr lang="en-US" sz="1200" dirty="0" smtClean="0">
                <a:latin typeface="Times New Roman"/>
                <a:cs typeface="Times New Roman"/>
              </a:rPr>
              <a:t> for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non-network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 providers: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−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Accept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</a:t>
            </a:r>
            <a:r>
              <a:rPr lang="en-US" sz="1200" dirty="0" smtClean="0">
                <a:latin typeface="Times New Roman"/>
                <a:cs typeface="Times New Roman"/>
              </a:rPr>
              <a:t> 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full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payment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5" dirty="0" smtClean="0">
                <a:latin typeface="Times New Roman"/>
                <a:cs typeface="Times New Roman"/>
              </a:rPr>
              <a:t> covered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90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−</a:t>
            </a:r>
            <a:r>
              <a:rPr lang="en-US" sz="1200" spc="-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File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claims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−</a:t>
            </a:r>
            <a:r>
              <a:rPr lang="en-US" sz="1200" spc="-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Offers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copayments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instead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 </a:t>
            </a:r>
            <a:r>
              <a:rPr lang="en-US" sz="1200" spc="-5" dirty="0" smtClean="0">
                <a:latin typeface="Times New Roman"/>
                <a:cs typeface="Times New Roman"/>
              </a:rPr>
              <a:t>cost-shares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most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outpatient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visits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38100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Under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Select,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also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seek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hospitals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clinics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space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 available.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10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Note:</a:t>
            </a:r>
            <a:r>
              <a:rPr lang="en-US" sz="1200" b="1" spc="-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Authorized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who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aren’t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civilian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charge </a:t>
            </a:r>
            <a:r>
              <a:rPr lang="en-US" sz="1200" spc="-5" dirty="0" smtClean="0">
                <a:latin typeface="Times New Roman"/>
                <a:cs typeface="Times New Roman"/>
              </a:rPr>
              <a:t> beneficiaries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up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15% </a:t>
            </a:r>
            <a:r>
              <a:rPr lang="en-US" sz="1200" spc="-5" dirty="0" smtClean="0">
                <a:latin typeface="Times New Roman"/>
                <a:cs typeface="Times New Roman"/>
              </a:rPr>
              <a:t>above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TRICARE-allowable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charge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services.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responsible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that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additional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15%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along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applicable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deductible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cost-share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amounts.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Outside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U.S.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U.S.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territories,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which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include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American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Samoa,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Guam,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Northern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Mariana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Islands,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Puerto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Rico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5" dirty="0" smtClean="0">
                <a:latin typeface="Times New Roman"/>
                <a:cs typeface="Times New Roman"/>
              </a:rPr>
              <a:t>U.S.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Virgin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Islands,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there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b="1" spc="-5" dirty="0" smtClean="0">
                <a:latin typeface="Times New Roman"/>
                <a:cs typeface="Times New Roman"/>
              </a:rPr>
              <a:t>no</a:t>
            </a:r>
            <a:r>
              <a:rPr lang="en-US" sz="1200" b="1" spc="-15" dirty="0" smtClean="0">
                <a:latin typeface="Times New Roman"/>
                <a:cs typeface="Times New Roman"/>
              </a:rPr>
              <a:t> </a:t>
            </a:r>
            <a:r>
              <a:rPr lang="en-US" sz="1200" b="1" spc="-5" dirty="0" smtClean="0">
                <a:latin typeface="Times New Roman"/>
                <a:cs typeface="Times New Roman"/>
              </a:rPr>
              <a:t>limit</a:t>
            </a:r>
            <a:r>
              <a:rPr lang="en-US" sz="1200" b="1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amount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that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nonparticipating</a:t>
            </a:r>
            <a:r>
              <a:rPr lang="en-US" sz="1200" spc="7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non-network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providers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can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bill.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9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responsible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paying</a:t>
            </a:r>
            <a:r>
              <a:rPr lang="en-US" sz="1200" spc="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any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amount </a:t>
            </a:r>
            <a:r>
              <a:rPr lang="en-US" sz="1200" dirty="0" smtClean="0">
                <a:latin typeface="Times New Roman"/>
                <a:cs typeface="Times New Roman"/>
              </a:rPr>
              <a:t> that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exceeds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TRICARE-allowable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charge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 addition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deductibles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cost-shares.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63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785" marR="102870" indent="-1727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TRICARE </a:t>
            </a:r>
            <a:r>
              <a:rPr lang="en-US" sz="1200" dirty="0" smtClean="0">
                <a:latin typeface="Times New Roman"/>
                <a:cs typeface="Times New Roman"/>
              </a:rPr>
              <a:t>Prime </a:t>
            </a:r>
            <a:r>
              <a:rPr lang="en-US" sz="1200" spc="-5" dirty="0" smtClean="0">
                <a:latin typeface="Times New Roman"/>
                <a:cs typeface="Times New Roman"/>
              </a:rPr>
              <a:t>is available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 </a:t>
            </a:r>
            <a:r>
              <a:rPr lang="en-US" sz="1200" dirty="0" smtClean="0">
                <a:latin typeface="Times New Roman"/>
                <a:cs typeface="Times New Roman"/>
              </a:rPr>
              <a:t>living in Prime </a:t>
            </a:r>
            <a:r>
              <a:rPr lang="en-US" sz="1200" spc="-5" dirty="0" smtClean="0">
                <a:latin typeface="Times New Roman"/>
                <a:cs typeface="Times New Roman"/>
              </a:rPr>
              <a:t>Service Areas,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PSAs, </a:t>
            </a:r>
            <a:r>
              <a:rPr lang="en-US" sz="1200" dirty="0" smtClean="0">
                <a:latin typeface="Times New Roman"/>
                <a:cs typeface="Times New Roman"/>
              </a:rPr>
              <a:t>in the </a:t>
            </a:r>
            <a:r>
              <a:rPr lang="en-US" sz="1200" spc="-5" dirty="0" smtClean="0">
                <a:latin typeface="Times New Roman"/>
                <a:cs typeface="Times New Roman"/>
              </a:rPr>
              <a:t>U.S. and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areas near military </a:t>
            </a:r>
            <a:r>
              <a:rPr lang="en-US" sz="1200" dirty="0" smtClean="0">
                <a:latin typeface="Times New Roman"/>
                <a:cs typeface="Times New Roman"/>
              </a:rPr>
              <a:t>hospitals or </a:t>
            </a:r>
            <a:r>
              <a:rPr lang="en-US" sz="1200" spc="-5" dirty="0" smtClean="0">
                <a:latin typeface="Times New Roman"/>
                <a:cs typeface="Times New Roman"/>
              </a:rPr>
              <a:t>clinics overseas. PSAs are areas near military </a:t>
            </a:r>
            <a:r>
              <a:rPr lang="en-US" sz="1200" dirty="0" smtClean="0">
                <a:latin typeface="Times New Roman"/>
                <a:cs typeface="Times New Roman"/>
              </a:rPr>
              <a:t>hospitals or </a:t>
            </a:r>
            <a:r>
              <a:rPr lang="en-US" sz="1200" spc="-5" dirty="0" smtClean="0">
                <a:latin typeface="Times New Roman"/>
                <a:cs typeface="Times New Roman"/>
              </a:rPr>
              <a:t>clinics and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civilian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offices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where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regional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contractors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established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Annual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enrollment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required.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assigned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primary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manager,</a:t>
            </a:r>
            <a:r>
              <a:rPr lang="en-US" sz="1200" spc="7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PCM.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200" spc="-45" dirty="0" smtClean="0">
                <a:latin typeface="Times New Roman"/>
                <a:cs typeface="Times New Roman"/>
              </a:rPr>
              <a:t>To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get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civilian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specialty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get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referral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from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PCM.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84785" marR="5080" indent="-17272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desired,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must </a:t>
            </a:r>
            <a:r>
              <a:rPr lang="en-US" sz="1200" spc="-5" dirty="0" smtClean="0">
                <a:latin typeface="Times New Roman"/>
                <a:cs typeface="Times New Roman"/>
              </a:rPr>
              <a:t>elect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enroll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within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90 </a:t>
            </a:r>
            <a:r>
              <a:rPr lang="en-US" sz="1200" spc="-15" dirty="0" smtClean="0">
                <a:latin typeface="Times New Roman"/>
                <a:cs typeface="Times New Roman"/>
              </a:rPr>
              <a:t>days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 the </a:t>
            </a:r>
            <a:r>
              <a:rPr lang="en-US" sz="1200" spc="-5" dirty="0" smtClean="0">
                <a:latin typeface="Times New Roman"/>
                <a:cs typeface="Times New Roman"/>
              </a:rPr>
              <a:t>date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sponsor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turns </a:t>
            </a:r>
            <a:r>
              <a:rPr lang="en-US" sz="1200" spc="-5" dirty="0" smtClean="0">
                <a:latin typeface="Times New Roman"/>
                <a:cs typeface="Times New Roman"/>
              </a:rPr>
              <a:t>(or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would have)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turned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60.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Otherwise,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you’re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only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hospitals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clinics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space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available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 the </a:t>
            </a:r>
            <a:r>
              <a:rPr lang="en-US" sz="1200" spc="-5" dirty="0" smtClean="0">
                <a:latin typeface="Times New Roman"/>
                <a:cs typeface="Times New Roman"/>
              </a:rPr>
              <a:t>calendar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25" dirty="0" smtClean="0">
                <a:latin typeface="Times New Roman"/>
                <a:cs typeface="Times New Roman"/>
              </a:rPr>
              <a:t>year.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information,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www.tricare.mil/prime</a:t>
            </a:r>
            <a:r>
              <a:rPr lang="en-US" sz="1200" spc="-10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20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54610" indent="-1193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15" dirty="0" smtClean="0">
                <a:latin typeface="Times New Roman"/>
                <a:cs typeface="Times New Roman"/>
              </a:rPr>
              <a:t>With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Prime,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PCM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handles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routine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referrals.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PCM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 </a:t>
            </a:r>
            <a:r>
              <a:rPr lang="en-US" sz="1200" dirty="0" smtClean="0">
                <a:latin typeface="Times New Roman"/>
                <a:cs typeface="Times New Roman"/>
              </a:rPr>
              <a:t> hospital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clinic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when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space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permits.</a:t>
            </a:r>
            <a:r>
              <a:rPr lang="en-US" sz="1200" spc="-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ADSMs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families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priority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hospitals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clinics.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there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space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available,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civilian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living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PSA.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also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primary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 the</a:t>
            </a:r>
          </a:p>
          <a:p>
            <a:pPr marL="131445">
              <a:lnSpc>
                <a:spcPct val="100000"/>
              </a:lnSpc>
            </a:pPr>
            <a:r>
              <a:rPr lang="en-US" sz="1200" spc="-25" dirty="0" smtClean="0">
                <a:latin typeface="Times New Roman"/>
                <a:cs typeface="Times New Roman"/>
              </a:rPr>
              <a:t>USFHP, </a:t>
            </a:r>
            <a:r>
              <a:rPr lang="en-US" sz="1200" spc="-5" dirty="0" smtClean="0">
                <a:latin typeface="Times New Roman"/>
                <a:cs typeface="Times New Roman"/>
              </a:rPr>
              <a:t>which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will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discussed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later.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civilian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specialty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care,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get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 </a:t>
            </a:r>
            <a:r>
              <a:rPr lang="en-US" sz="1200" spc="-5" dirty="0" smtClean="0">
                <a:latin typeface="Times New Roman"/>
                <a:cs typeface="Times New Roman"/>
              </a:rPr>
              <a:t>PCM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referral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before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seeking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avoid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higher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out-of-pocket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traveling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moving,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coordinate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before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leaving.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Get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routine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before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traveling.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5080" indent="-11938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A</a:t>
            </a:r>
            <a:r>
              <a:rPr lang="en-US" sz="1200" spc="-7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referral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urgent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visits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-5" dirty="0" smtClean="0">
                <a:latin typeface="Times New Roman"/>
                <a:cs typeface="Times New Roman"/>
              </a:rPr>
              <a:t> enrollees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other than</a:t>
            </a:r>
            <a:r>
              <a:rPr lang="en-US" sz="1200" spc="-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ADSMs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not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required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point-of-service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charges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longer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apply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such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claims.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ADFMs enrolled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TOP</a:t>
            </a:r>
            <a:r>
              <a:rPr lang="en-US" sz="1200" spc="-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15" dirty="0" smtClean="0">
                <a:latin typeface="Times New Roman"/>
                <a:cs typeface="Times New Roman"/>
              </a:rPr>
              <a:t> TOP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Remote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must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contact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TOP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contractor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obtain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authorization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order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ensure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urgent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 </a:t>
            </a:r>
            <a:r>
              <a:rPr lang="en-US" sz="1200" dirty="0" smtClean="0">
                <a:latin typeface="Times New Roman"/>
                <a:cs typeface="Times New Roman"/>
              </a:rPr>
              <a:t> visit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cashless/claimless.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Without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this</a:t>
            </a:r>
            <a:r>
              <a:rPr lang="en-US" sz="1200" spc="-5" dirty="0" smtClean="0">
                <a:latin typeface="Times New Roman"/>
                <a:cs typeface="Times New Roman"/>
              </a:rPr>
              <a:t> authorization,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overseas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request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payment </a:t>
            </a:r>
            <a:r>
              <a:rPr lang="en-US" sz="1200" spc="-5" dirty="0" smtClean="0">
                <a:latin typeface="Times New Roman"/>
                <a:cs typeface="Times New Roman"/>
              </a:rPr>
              <a:t> upfront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beneficiary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will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submit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claim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reimbursement.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Any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ADSM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TOP</a:t>
            </a:r>
            <a:r>
              <a:rPr lang="en-US" sz="1200" spc="-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TOP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Remote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requiring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urgent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while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temporary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duty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 </a:t>
            </a:r>
            <a:r>
              <a:rPr lang="en-US" sz="1200" spc="-5" dirty="0" smtClean="0">
                <a:latin typeface="Times New Roman"/>
                <a:cs typeface="Times New Roman"/>
              </a:rPr>
              <a:t>leave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status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50 United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States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District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Columbia, </a:t>
            </a:r>
            <a:r>
              <a:rPr lang="en-US" sz="1200" spc="-5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access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urgent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without 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referral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an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authorization.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marR="135890" indent="-119380">
              <a:lnSpc>
                <a:spcPct val="100000"/>
              </a:lnSpc>
              <a:spcBef>
                <a:spcPts val="195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−</a:t>
            </a:r>
            <a:r>
              <a:rPr lang="en-US" sz="1200" spc="-4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In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emergency,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call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911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closest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emergency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room.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Referrals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aren’t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required,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but,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admitted,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regional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contractor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must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 </a:t>
            </a:r>
            <a:r>
              <a:rPr lang="en-US" sz="1200" spc="-5" dirty="0" smtClean="0">
                <a:latin typeface="Times New Roman"/>
                <a:cs typeface="Times New Roman"/>
              </a:rPr>
              <a:t>notified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within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24 </a:t>
            </a:r>
            <a:r>
              <a:rPr lang="en-US" sz="1200" spc="-5" dirty="0" smtClean="0">
                <a:latin typeface="Times New Roman"/>
                <a:cs typeface="Times New Roman"/>
              </a:rPr>
              <a:t>hours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next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business</a:t>
            </a:r>
            <a:r>
              <a:rPr lang="en-US" sz="1200" dirty="0" smtClean="0">
                <a:latin typeface="Times New Roman"/>
                <a:cs typeface="Times New Roman"/>
              </a:rPr>
              <a:t> day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coordinate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ongoing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358775" indent="-11938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expect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away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than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days,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consider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transferring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enrollment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maintain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routine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keep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low.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15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80010" indent="-119380">
              <a:lnSpc>
                <a:spcPct val="100000"/>
              </a:lnSpc>
              <a:spcBef>
                <a:spcPts val="100"/>
              </a:spcBef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5" dirty="0" smtClean="0">
                <a:latin typeface="Times New Roman"/>
                <a:cs typeface="Times New Roman"/>
              </a:rPr>
              <a:t>POS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 </a:t>
            </a:r>
            <a:r>
              <a:rPr lang="en-US" sz="1200" spc="-5" dirty="0" smtClean="0">
                <a:latin typeface="Times New Roman"/>
                <a:cs typeface="Times New Roman"/>
              </a:rPr>
              <a:t>gives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those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using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freedom,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additional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cost,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get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nonemergency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from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any TRICARE-authorized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without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referral.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When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using 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POS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option,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separate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POS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deductible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must be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met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before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will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pay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anything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care.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POS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cost-shares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do not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count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toward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yearly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catastrophic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cap.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220979" indent="-119380">
              <a:lnSpc>
                <a:spcPct val="100000"/>
              </a:lnSpc>
              <a:spcBef>
                <a:spcPts val="695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Using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POS </a:t>
            </a:r>
            <a:r>
              <a:rPr lang="en-US" sz="1200" dirty="0" smtClean="0">
                <a:latin typeface="Times New Roman"/>
                <a:cs typeface="Times New Roman"/>
              </a:rPr>
              <a:t>option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does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require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err="1" smtClean="0">
                <a:latin typeface="Times New Roman"/>
                <a:cs typeface="Times New Roman"/>
              </a:rPr>
              <a:t>disenroll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from 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Prime,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but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results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higher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out-of-pocket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22225" indent="-119380">
              <a:lnSpc>
                <a:spcPct val="100000"/>
              </a:lnSpc>
              <a:spcBef>
                <a:spcPts val="695"/>
              </a:spcBef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When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using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POS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must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see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TRICARE-authorized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get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covered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10" dirty="0" smtClean="0">
                <a:latin typeface="Times New Roman"/>
                <a:cs typeface="Times New Roman"/>
              </a:rPr>
              <a:t>you’ll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responsible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the </a:t>
            </a:r>
            <a:r>
              <a:rPr lang="en-US" sz="1200" spc="-5" dirty="0" smtClean="0">
                <a:latin typeface="Times New Roman"/>
                <a:cs typeface="Times New Roman"/>
              </a:rPr>
              <a:t>full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10"/>
              </a:spcBef>
              <a:buChar char="•"/>
              <a:tabLst>
                <a:tab pos="132080" algn="l"/>
              </a:tabLst>
            </a:pPr>
            <a:r>
              <a:rPr lang="en-US" sz="1200" spc="-45" dirty="0" smtClean="0">
                <a:latin typeface="Times New Roman"/>
                <a:cs typeface="Times New Roman"/>
              </a:rPr>
              <a:t>To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avoid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POS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charges,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contact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PCM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referral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when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seeking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nonemergency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care.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77470" indent="-119380">
              <a:lnSpc>
                <a:spcPct val="100000"/>
              </a:lnSpc>
              <a:spcBef>
                <a:spcPts val="700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POS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deductibles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calendar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year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$300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individual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$600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family.</a:t>
            </a:r>
            <a:r>
              <a:rPr lang="en-US" sz="1200" spc="-5" dirty="0" smtClean="0">
                <a:latin typeface="Times New Roman"/>
                <a:cs typeface="Times New Roman"/>
              </a:rPr>
              <a:t> After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deductible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met,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pays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50%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TRICARE-allowable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charge.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442595" indent="-119380">
              <a:lnSpc>
                <a:spcPct val="100000"/>
              </a:lnSpc>
              <a:spcBef>
                <a:spcPts val="695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Outside</a:t>
            </a:r>
            <a:r>
              <a:rPr lang="en-US" sz="1200" dirty="0" smtClean="0">
                <a:latin typeface="Times New Roman"/>
                <a:cs typeface="Times New Roman"/>
              </a:rPr>
              <a:t> 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U.S. 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U.S. territories,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there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limit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amount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that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nonparticipating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non-network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bill,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you’re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responsible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paying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amount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exceeds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</a:p>
          <a:p>
            <a:pPr marL="131445" marR="5080">
              <a:lnSpc>
                <a:spcPct val="100000"/>
              </a:lnSpc>
            </a:pPr>
            <a:r>
              <a:rPr lang="en-US" sz="1200" spc="-5" dirty="0" smtClean="0">
                <a:latin typeface="Times New Roman"/>
                <a:cs typeface="Times New Roman"/>
              </a:rPr>
              <a:t>TRICARE-allowable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charge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addition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deductible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cost-shares.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45" dirty="0" smtClean="0">
                <a:latin typeface="Times New Roman"/>
                <a:cs typeface="Times New Roman"/>
              </a:rPr>
              <a:t>You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reimbursed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up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CHAMPUS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Maximum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Allowable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Charge.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</a:p>
          <a:p>
            <a:pPr marL="131445">
              <a:lnSpc>
                <a:spcPct val="100000"/>
              </a:lnSpc>
            </a:pP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www.tricare-overseas.com</a:t>
            </a:r>
            <a:r>
              <a:rPr lang="en-US" sz="1200" spc="-10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Note:</a:t>
            </a:r>
            <a:r>
              <a:rPr lang="en-US" sz="1200" b="1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POS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 </a:t>
            </a:r>
            <a:r>
              <a:rPr lang="en-US" sz="1200" spc="-10" dirty="0" smtClean="0">
                <a:latin typeface="Times New Roman"/>
                <a:cs typeface="Times New Roman"/>
              </a:rPr>
              <a:t>doesn’t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apply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ADSMs.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about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POS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4"/>
              </a:rPr>
              <a:t>www.tricare.mil/pointofservice</a:t>
            </a:r>
            <a:r>
              <a:rPr lang="en-US" sz="1200" spc="-5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200" spc="-35" dirty="0" smtClean="0">
                <a:latin typeface="Times New Roman"/>
                <a:cs typeface="Times New Roman"/>
              </a:rPr>
              <a:t>Today,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we will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discuss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what 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program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National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Guard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Reserve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during </a:t>
            </a:r>
            <a:r>
              <a:rPr lang="en-US" sz="1200" spc="-5" dirty="0" smtClean="0">
                <a:latin typeface="Times New Roman"/>
                <a:cs typeface="Times New Roman"/>
              </a:rPr>
              <a:t>retirement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under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between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64,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65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older.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200" spc="-45" dirty="0" smtClean="0">
                <a:latin typeface="Times New Roman"/>
                <a:cs typeface="Times New Roman"/>
              </a:rPr>
              <a:t>We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will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also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discuss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other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important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about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Affordable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-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Act.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84785" marR="189865" indent="-17272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200" spc="-15" dirty="0" smtClean="0">
                <a:latin typeface="Times New Roman"/>
                <a:cs typeface="Times New Roman"/>
              </a:rPr>
              <a:t>Finally,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will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resources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getting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assistance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finding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answers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any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additional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questions.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190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‒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45" dirty="0" smtClean="0">
                <a:latin typeface="Times New Roman"/>
                <a:cs typeface="Times New Roman"/>
              </a:rPr>
              <a:t>To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learn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about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options,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</a:t>
            </a:r>
            <a:r>
              <a:rPr lang="en-US" sz="1200" spc="-10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‒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45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get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news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publications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 </a:t>
            </a:r>
            <a:r>
              <a:rPr lang="en-US" sz="1200" spc="-5" dirty="0" smtClean="0">
                <a:latin typeface="Times New Roman"/>
                <a:cs typeface="Times New Roman"/>
              </a:rPr>
              <a:t>email,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sign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up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4"/>
              </a:rPr>
              <a:t>www.tricare.mil/subscriptions</a:t>
            </a:r>
            <a:r>
              <a:rPr lang="en-US" sz="1200" spc="-5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‒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45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sign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up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emails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about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eligibility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enrollment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changes,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</a:p>
          <a:p>
            <a:pPr marL="360045">
              <a:lnSpc>
                <a:spcPct val="100000"/>
              </a:lnSpc>
            </a:pP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5"/>
              </a:rPr>
              <a:t>https://milconnect.dmdc.osd.mil</a:t>
            </a:r>
            <a:r>
              <a:rPr lang="en-US" sz="1200" spc="-5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0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39" marR="216535" indent="-117475">
              <a:lnSpc>
                <a:spcPct val="100000"/>
              </a:lnSpc>
              <a:spcBef>
                <a:spcPts val="100"/>
              </a:spcBef>
              <a:buChar char="•"/>
              <a:tabLst>
                <a:tab pos="130175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USFHP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 option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available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through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community-based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not-for-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profit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systems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 </a:t>
            </a:r>
            <a:r>
              <a:rPr lang="en-US" sz="1200" spc="-5" dirty="0" smtClean="0">
                <a:latin typeface="Times New Roman"/>
                <a:cs typeface="Times New Roman"/>
              </a:rPr>
              <a:t>six areas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5" dirty="0" smtClean="0">
                <a:latin typeface="Times New Roman"/>
                <a:cs typeface="Times New Roman"/>
              </a:rPr>
              <a:t>U.S.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9539" marR="239395" indent="-117475">
              <a:lnSpc>
                <a:spcPct val="100000"/>
              </a:lnSpc>
              <a:spcBef>
                <a:spcPts val="695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USFHP</a:t>
            </a:r>
            <a:r>
              <a:rPr lang="en-US" sz="1200" spc="-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comprehensive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coverage,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but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important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USFHP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aren’t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other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benefits,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including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pharmacy,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dental,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 </a:t>
            </a:r>
            <a:r>
              <a:rPr lang="en-US" sz="1200" dirty="0" smtClean="0">
                <a:latin typeface="Times New Roman"/>
                <a:cs typeface="Times New Roman"/>
              </a:rPr>
              <a:t> hospital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clinic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9539" indent="-117475">
              <a:lnSpc>
                <a:spcPct val="100000"/>
              </a:lnSpc>
              <a:spcBef>
                <a:spcPts val="695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USFHP</a:t>
            </a:r>
            <a:r>
              <a:rPr lang="en-US" sz="1200" spc="-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</a:t>
            </a:r>
            <a:r>
              <a:rPr lang="en-US" sz="1200" spc="-5" dirty="0" smtClean="0">
                <a:latin typeface="Times New Roman"/>
                <a:cs typeface="Times New Roman"/>
              </a:rPr>
              <a:t> available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ADSMs.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9539" marR="5080" indent="-117475">
              <a:lnSpc>
                <a:spcPct val="100000"/>
              </a:lnSpc>
              <a:spcBef>
                <a:spcPts val="710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Go</a:t>
            </a:r>
            <a:r>
              <a:rPr lang="en-US" sz="1200" dirty="0" smtClean="0">
                <a:latin typeface="Times New Roman"/>
                <a:cs typeface="Times New Roman"/>
              </a:rPr>
              <a:t> to</a:t>
            </a:r>
            <a:r>
              <a:rPr lang="en-US" sz="1200" spc="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www.tricare.mil/usfhp</a:t>
            </a:r>
            <a:r>
              <a:rPr lang="en-US" sz="1200" b="1" spc="5" dirty="0" smtClean="0">
                <a:solidFill>
                  <a:srgbClr val="3333C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4"/>
              </a:rPr>
              <a:t>www.usfhp.com</a:t>
            </a:r>
            <a:r>
              <a:rPr lang="en-US" sz="1200" b="1" spc="-20" dirty="0" smtClean="0">
                <a:solidFill>
                  <a:srgbClr val="3333CC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find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out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you’re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designated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USFHP</a:t>
            </a:r>
            <a:r>
              <a:rPr lang="en-US" sz="1200" spc="-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area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5" dirty="0" smtClean="0">
                <a:latin typeface="Times New Roman"/>
                <a:cs typeface="Times New Roman"/>
              </a:rPr>
              <a:t> enroll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25" dirty="0" smtClean="0">
                <a:latin typeface="Times New Roman"/>
                <a:cs typeface="Times New Roman"/>
              </a:rPr>
              <a:t>USFHP.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92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785" indent="-1727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There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three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ways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5" dirty="0" smtClean="0">
                <a:latin typeface="Times New Roman"/>
                <a:cs typeface="Times New Roman"/>
              </a:rPr>
              <a:t> enroll: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marR="59690" lvl="1" indent="-119380">
              <a:lnSpc>
                <a:spcPct val="100000"/>
              </a:lnSpc>
              <a:spcBef>
                <a:spcPts val="195"/>
              </a:spcBef>
              <a:buFont typeface="Times New Roman"/>
              <a:buChar char="–"/>
              <a:tabLst>
                <a:tab pos="360680" algn="l"/>
              </a:tabLst>
            </a:pPr>
            <a:r>
              <a:rPr lang="en-US" sz="1200" b="1" spc="-5" dirty="0" smtClean="0">
                <a:latin typeface="Times New Roman"/>
                <a:cs typeface="Times New Roman"/>
              </a:rPr>
              <a:t>Online:</a:t>
            </a:r>
            <a:r>
              <a:rPr lang="en-US" sz="1200" b="1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online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through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35" dirty="0" smtClean="0">
                <a:latin typeface="Times New Roman"/>
                <a:cs typeface="Times New Roman"/>
              </a:rPr>
              <a:t>Web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Enrollment.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Log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err="1" smtClean="0">
                <a:latin typeface="Times New Roman"/>
                <a:cs typeface="Times New Roman"/>
              </a:rPr>
              <a:t>milConnect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click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“Manage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benefits”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button.</a:t>
            </a:r>
          </a:p>
          <a:p>
            <a:pPr marL="360045" lvl="1" indent="-119380">
              <a:lnSpc>
                <a:spcPct val="100000"/>
              </a:lnSpc>
              <a:spcBef>
                <a:spcPts val="200"/>
              </a:spcBef>
              <a:buFont typeface="Times New Roman"/>
              <a:buChar char="–"/>
              <a:tabLst>
                <a:tab pos="360680" algn="l"/>
              </a:tabLst>
            </a:pPr>
            <a:r>
              <a:rPr lang="en-US" sz="1200" b="1" dirty="0" smtClean="0">
                <a:latin typeface="Times New Roman"/>
                <a:cs typeface="Times New Roman"/>
              </a:rPr>
              <a:t>By</a:t>
            </a:r>
            <a:r>
              <a:rPr lang="en-US" sz="1200" b="1" spc="-5" dirty="0" smtClean="0">
                <a:latin typeface="Times New Roman"/>
                <a:cs typeface="Times New Roman"/>
              </a:rPr>
              <a:t> phone:</a:t>
            </a:r>
            <a:r>
              <a:rPr lang="en-US" sz="1200" b="1" spc="-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regional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contractor.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marR="255904" lvl="1" indent="-119380">
              <a:lnSpc>
                <a:spcPct val="100000"/>
              </a:lnSpc>
              <a:spcBef>
                <a:spcPts val="204"/>
              </a:spcBef>
              <a:buFont typeface="Times New Roman"/>
              <a:buChar char="–"/>
              <a:tabLst>
                <a:tab pos="360680" algn="l"/>
              </a:tabLst>
            </a:pPr>
            <a:r>
              <a:rPr lang="en-US" sz="1200" b="1" dirty="0" smtClean="0">
                <a:latin typeface="Times New Roman"/>
                <a:cs typeface="Times New Roman"/>
              </a:rPr>
              <a:t>By </a:t>
            </a:r>
            <a:r>
              <a:rPr lang="en-US" sz="1200" b="1" spc="-5" dirty="0" smtClean="0">
                <a:latin typeface="Times New Roman"/>
                <a:cs typeface="Times New Roman"/>
              </a:rPr>
              <a:t>mail:</a:t>
            </a:r>
            <a:r>
              <a:rPr lang="en-US" sz="1200" b="1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Download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either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form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dirty="0" smtClean="0">
                <a:latin typeface="Times New Roman"/>
                <a:cs typeface="Times New Roman"/>
              </a:rPr>
              <a:t> submit it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10" dirty="0" smtClean="0">
                <a:latin typeface="Times New Roman"/>
                <a:cs typeface="Times New Roman"/>
              </a:rPr>
              <a:t>your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regional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contractor.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195"/>
              </a:spcBef>
              <a:buFont typeface="Times New Roman"/>
              <a:buChar char="–"/>
              <a:tabLst>
                <a:tab pos="360680" algn="l"/>
              </a:tabLst>
            </a:pPr>
            <a:r>
              <a:rPr lang="en-US" sz="1200" b="1" spc="-5" dirty="0" smtClean="0">
                <a:latin typeface="Times New Roman"/>
                <a:cs typeface="Times New Roman"/>
              </a:rPr>
              <a:t>In</a:t>
            </a:r>
            <a:r>
              <a:rPr lang="en-US" sz="1200" b="1" spc="-10" dirty="0" smtClean="0">
                <a:latin typeface="Times New Roman"/>
                <a:cs typeface="Times New Roman"/>
              </a:rPr>
              <a:t> </a:t>
            </a:r>
            <a:r>
              <a:rPr lang="en-US" sz="1200" b="1" spc="-5" dirty="0" smtClean="0">
                <a:latin typeface="Times New Roman"/>
                <a:cs typeface="Times New Roman"/>
              </a:rPr>
              <a:t>person: </a:t>
            </a:r>
            <a:r>
              <a:rPr lang="en-US" sz="1200" spc="-5" dirty="0" smtClean="0">
                <a:latin typeface="Times New Roman"/>
                <a:cs typeface="Times New Roman"/>
              </a:rPr>
              <a:t>Go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overseas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Center.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enrollment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fees,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premium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amounts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copayments,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4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www.tricare.mil/costs</a:t>
            </a:r>
            <a:r>
              <a:rPr lang="en-US" sz="1200" spc="-10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5080" indent="-11938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Enrollment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forms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may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downloaded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from</a:t>
            </a:r>
            <a:r>
              <a:rPr lang="en-US" sz="1200" spc="4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4"/>
              </a:rPr>
              <a:t>www.tricare.mil/forms</a:t>
            </a:r>
            <a:r>
              <a:rPr lang="en-US" sz="1200" b="1" spc="50" dirty="0" smtClean="0">
                <a:solidFill>
                  <a:srgbClr val="3333CC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from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regional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contractor’s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website.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Note:</a:t>
            </a:r>
            <a:r>
              <a:rPr lang="en-US" sz="1200" b="1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Remote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aren’t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available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after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retirement.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11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An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individual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become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entitled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7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because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disability.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you’re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Reserve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currently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entitled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A: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marR="570865" lvl="1" indent="-119380">
              <a:lnSpc>
                <a:spcPct val="100000"/>
              </a:lnSpc>
              <a:spcBef>
                <a:spcPts val="190"/>
              </a:spcBef>
              <a:buChar char="–"/>
              <a:tabLst>
                <a:tab pos="3606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Enroll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remain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TRICARE-eligible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dirty="0" smtClean="0">
                <a:latin typeface="Times New Roman"/>
                <a:cs typeface="Times New Roman"/>
              </a:rPr>
              <a:t> 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avoid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lapse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marR="252729">
              <a:lnSpc>
                <a:spcPct val="100000"/>
              </a:lnSpc>
              <a:spcBef>
                <a:spcPts val="710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Note:</a:t>
            </a:r>
            <a:r>
              <a:rPr lang="en-US" sz="1200" b="1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qualifies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5" dirty="0" smtClean="0">
                <a:latin typeface="Times New Roman"/>
                <a:cs typeface="Times New Roman"/>
              </a:rPr>
              <a:t>Social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Security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disability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 diagnosed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end-stage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renal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disease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decline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Part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 </a:t>
            </a:r>
            <a:r>
              <a:rPr lang="en-US" sz="1200" spc="-5" dirty="0" smtClean="0">
                <a:latin typeface="Times New Roman"/>
                <a:cs typeface="Times New Roman"/>
              </a:rPr>
              <a:t>coverage,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you’ll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lose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eligibility.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Medicare-eligible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under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65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who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entitled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-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</a:t>
            </a:r>
            <a:r>
              <a:rPr lang="en-US" sz="1200" spc="-7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B: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marR="36195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May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continue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enrollment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Prime.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this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case,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yearly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enrollment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fee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waived.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Retirees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generally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enroll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195"/>
              </a:spcBef>
              <a:buChar char="–"/>
              <a:tabLst>
                <a:tab pos="3606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May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use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TFL.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45" dirty="0" smtClean="0">
                <a:latin typeface="Times New Roman"/>
                <a:cs typeface="Times New Roman"/>
              </a:rPr>
              <a:t>We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will discuss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TFL</a:t>
            </a:r>
            <a:r>
              <a:rPr lang="en-US" sz="1200" spc="-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 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next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slide.</a:t>
            </a:r>
          </a:p>
          <a:p>
            <a:pPr marL="131445" marR="431800" indent="-11938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about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coverage,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Social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Security</a:t>
            </a:r>
            <a:r>
              <a:rPr lang="en-US" sz="1200" spc="-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Administration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website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2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www.ssa.gov</a:t>
            </a:r>
            <a:r>
              <a:rPr lang="en-US" sz="1200" spc="-10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45" dirty="0" smtClean="0">
                <a:latin typeface="Times New Roman"/>
                <a:cs typeface="Times New Roman"/>
              </a:rPr>
              <a:t>You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can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find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additional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3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4"/>
              </a:rPr>
              <a:t>www.medicare.gov</a:t>
            </a:r>
            <a:r>
              <a:rPr lang="en-US" sz="1200" spc="-10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75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39" marR="291465" indent="-117475">
              <a:lnSpc>
                <a:spcPct val="100000"/>
              </a:lnSpc>
              <a:spcBef>
                <a:spcPts val="100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TFL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Medicare-wraparound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who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B,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regardless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place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residence.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9539" marR="83185" indent="-117475">
              <a:lnSpc>
                <a:spcPct val="100000"/>
              </a:lnSpc>
              <a:spcBef>
                <a:spcPts val="695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automatic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there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enrollment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fees.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does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received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overseas,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so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becomes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primary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payer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you’re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responsible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yearly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TRICARE </a:t>
            </a:r>
            <a:r>
              <a:rPr lang="en-US" sz="1200" spc="-5" dirty="0" smtClean="0">
                <a:latin typeface="Times New Roman"/>
                <a:cs typeface="Times New Roman"/>
              </a:rPr>
              <a:t> deductible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cost-shares.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7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should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get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new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Uniformed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ID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once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turn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65.</a:t>
            </a:r>
          </a:p>
          <a:p>
            <a:pPr marL="129539" marR="7620" indent="-117475">
              <a:lnSpc>
                <a:spcPct val="100000"/>
              </a:lnSpc>
              <a:spcBef>
                <a:spcPts val="695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TFL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7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get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from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any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Medicare-participating,</a:t>
            </a:r>
            <a:r>
              <a:rPr lang="en-US" sz="1200" spc="7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nonparticipating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opt-out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provider, 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hospital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clinic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space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available.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While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Medicare-nonparticipating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may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bill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up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115%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above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Medicare-approved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amount,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this</a:t>
            </a:r>
            <a:r>
              <a:rPr lang="en-US" sz="1200" spc="-5" dirty="0" smtClean="0">
                <a:latin typeface="Times New Roman"/>
                <a:cs typeface="Times New Roman"/>
              </a:rPr>
              <a:t> additional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58775" marR="5080" indent="-118110">
              <a:lnSpc>
                <a:spcPct val="100000"/>
              </a:lnSpc>
              <a:spcBef>
                <a:spcPts val="209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–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Department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Veterans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Affairs,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5" dirty="0" smtClean="0">
                <a:latin typeface="Times New Roman"/>
                <a:cs typeface="Times New Roman"/>
              </a:rPr>
              <a:t>VA,</a:t>
            </a:r>
            <a:r>
              <a:rPr lang="en-US" sz="1200" spc="-5" dirty="0" smtClean="0">
                <a:latin typeface="Times New Roman"/>
                <a:cs typeface="Times New Roman"/>
              </a:rPr>
              <a:t> providers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can’t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bill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can’t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received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from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5" dirty="0" smtClean="0">
                <a:latin typeface="Times New Roman"/>
                <a:cs typeface="Times New Roman"/>
              </a:rPr>
              <a:t>VA.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you’re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both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TFL</a:t>
            </a:r>
            <a:r>
              <a:rPr lang="en-US" sz="1200" spc="-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80" dirty="0" smtClean="0">
                <a:latin typeface="Times New Roman"/>
                <a:cs typeface="Times New Roman"/>
              </a:rPr>
              <a:t>VA</a:t>
            </a:r>
            <a:r>
              <a:rPr lang="en-US" sz="1200" spc="-7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elect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use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TFL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5" dirty="0" smtClean="0">
                <a:latin typeface="Times New Roman"/>
                <a:cs typeface="Times New Roman"/>
              </a:rPr>
              <a:t>non-service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connected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care,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you’ll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incur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significant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out-of-pocket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expenses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when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seeing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85" dirty="0" smtClean="0">
                <a:latin typeface="Times New Roman"/>
                <a:cs typeface="Times New Roman"/>
              </a:rPr>
              <a:t>VA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provider.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By </a:t>
            </a:r>
            <a:r>
              <a:rPr lang="en-US" sz="1200" spc="-25" dirty="0" smtClean="0">
                <a:latin typeface="Times New Roman"/>
                <a:cs typeface="Times New Roman"/>
              </a:rPr>
              <a:t>law,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only </a:t>
            </a:r>
            <a:r>
              <a:rPr lang="en-US" sz="1200" spc="-5" dirty="0" smtClean="0">
                <a:latin typeface="Times New Roman"/>
                <a:cs typeface="Times New Roman"/>
              </a:rPr>
              <a:t>pay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up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20%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TRICARE-allowable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amount.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get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85" dirty="0" smtClean="0">
                <a:latin typeface="Times New Roman"/>
                <a:cs typeface="Times New Roman"/>
              </a:rPr>
              <a:t>VA</a:t>
            </a:r>
            <a:r>
              <a:rPr lang="en-US" sz="1200" spc="-6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facility,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 be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responsible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remaining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amount.</a:t>
            </a:r>
            <a:r>
              <a:rPr lang="en-US" sz="1200" dirty="0" smtClean="0">
                <a:latin typeface="Times New Roman"/>
                <a:cs typeface="Times New Roman"/>
              </a:rPr>
              <a:t> When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using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TFL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least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expensive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participating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nonparticipating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provider.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9539" marR="153670" indent="-117475">
              <a:lnSpc>
                <a:spcPct val="100000"/>
              </a:lnSpc>
              <a:spcBef>
                <a:spcPts val="695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Overseas,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get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from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purchased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sector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provider,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which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5" dirty="0" smtClean="0">
                <a:latin typeface="Times New Roman"/>
                <a:cs typeface="Times New Roman"/>
              </a:rPr>
              <a:t> TRICARE-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authorized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civilian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overseas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area.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7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referral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needed,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but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prior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authorization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required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5" dirty="0" smtClean="0">
                <a:latin typeface="Times New Roman"/>
                <a:cs typeface="Times New Roman"/>
              </a:rPr>
              <a:t>certain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services.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Contact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TOP</a:t>
            </a:r>
            <a:r>
              <a:rPr lang="en-US" sz="1200" spc="-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Regional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Call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Center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prior </a:t>
            </a:r>
            <a:r>
              <a:rPr lang="en-US" sz="1200" spc="-5" dirty="0" smtClean="0">
                <a:latin typeface="Times New Roman"/>
                <a:cs typeface="Times New Roman"/>
              </a:rPr>
              <a:t>authorization.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also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get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hospitals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clinics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space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available.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9539" indent="-117475">
              <a:lnSpc>
                <a:spcPct val="100000"/>
              </a:lnSpc>
              <a:spcBef>
                <a:spcPts val="710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TFL,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2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www.tricare.mil/tfl</a:t>
            </a:r>
            <a:r>
              <a:rPr lang="en-US" sz="1200" b="1" spc="55" dirty="0" smtClean="0">
                <a:solidFill>
                  <a:srgbClr val="3333C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call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b="1" spc="-5" dirty="0" smtClean="0">
                <a:latin typeface="Times New Roman"/>
                <a:cs typeface="Times New Roman"/>
              </a:rPr>
              <a:t>1-866-773-0404</a:t>
            </a:r>
            <a:r>
              <a:rPr lang="en-US" sz="1200" spc="-5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69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74295" indent="-119380">
              <a:lnSpc>
                <a:spcPct val="100000"/>
              </a:lnSpc>
              <a:spcBef>
                <a:spcPts val="100"/>
              </a:spcBef>
              <a:buChar char="•"/>
              <a:tabLst>
                <a:tab pos="132080" algn="l"/>
              </a:tabLst>
            </a:pPr>
            <a:r>
              <a:rPr lang="en-US" sz="1150" spc="-5" dirty="0" smtClean="0">
                <a:latin typeface="Times New Roman"/>
                <a:cs typeface="Times New Roman"/>
              </a:rPr>
              <a:t>Other</a:t>
            </a:r>
            <a:r>
              <a:rPr lang="en-US" sz="1150" dirty="0" smtClean="0">
                <a:latin typeface="Times New Roman"/>
                <a:cs typeface="Times New Roman"/>
              </a:rPr>
              <a:t> health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insurance,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or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OHI,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is any non-TRICARE</a:t>
            </a:r>
            <a:r>
              <a:rPr lang="en-US" sz="1150" spc="-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health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benefit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get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through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an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employer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or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other </a:t>
            </a:r>
            <a:r>
              <a:rPr lang="en-US" sz="1150" spc="-27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public or </a:t>
            </a:r>
            <a:r>
              <a:rPr lang="en-US" sz="1150" spc="-5" dirty="0" smtClean="0">
                <a:latin typeface="Times New Roman"/>
                <a:cs typeface="Times New Roman"/>
              </a:rPr>
              <a:t>private</a:t>
            </a:r>
            <a:r>
              <a:rPr lang="en-US" sz="1150" dirty="0" smtClean="0">
                <a:latin typeface="Times New Roman"/>
                <a:cs typeface="Times New Roman"/>
              </a:rPr>
              <a:t> insurance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program,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including</a:t>
            </a:r>
            <a:r>
              <a:rPr lang="en-US" sz="1150" spc="-5" dirty="0" smtClean="0">
                <a:latin typeface="Times New Roman"/>
                <a:cs typeface="Times New Roman"/>
              </a:rPr>
              <a:t> government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programs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such</a:t>
            </a:r>
            <a:r>
              <a:rPr lang="en-US" sz="1150" dirty="0" smtClean="0">
                <a:latin typeface="Times New Roman"/>
                <a:cs typeface="Times New Roman"/>
              </a:rPr>
              <a:t> as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Medicare.</a:t>
            </a: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150" spc="-10" dirty="0" smtClean="0">
                <a:latin typeface="Times New Roman"/>
                <a:cs typeface="Times New Roman"/>
              </a:rPr>
              <a:t>If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have</a:t>
            </a:r>
            <a:r>
              <a:rPr lang="en-US" sz="1150" dirty="0" smtClean="0">
                <a:latin typeface="Times New Roman"/>
                <a:cs typeface="Times New Roman"/>
              </a:rPr>
              <a:t> other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health insurance,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it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is </a:t>
            </a:r>
            <a:r>
              <a:rPr lang="en-US" sz="1150" spc="-10" dirty="0" smtClean="0">
                <a:latin typeface="Times New Roman"/>
                <a:cs typeface="Times New Roman"/>
              </a:rPr>
              <a:t>your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primary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insurance and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TRICARE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becomes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your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last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payer.</a:t>
            </a:r>
            <a:endParaRPr lang="en-US" sz="1150" dirty="0" smtClean="0">
              <a:latin typeface="Times New Roman"/>
              <a:cs typeface="Times New Roman"/>
            </a:endParaRPr>
          </a:p>
          <a:p>
            <a:pPr marL="360045" marR="135255" indent="-119380">
              <a:lnSpc>
                <a:spcPct val="100000"/>
              </a:lnSpc>
              <a:spcBef>
                <a:spcPts val="204"/>
              </a:spcBef>
            </a:pPr>
            <a:r>
              <a:rPr lang="en-US" sz="1150" dirty="0" smtClean="0">
                <a:latin typeface="+mn-lt"/>
                <a:cs typeface="Calibri"/>
              </a:rPr>
              <a:t>‒</a:t>
            </a:r>
            <a:r>
              <a:rPr lang="en-US" sz="1150" spc="5" dirty="0" smtClean="0">
                <a:latin typeface="+mn-lt"/>
                <a:cs typeface="Calibri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This means </a:t>
            </a:r>
            <a:r>
              <a:rPr lang="en-US" sz="1150" spc="-5" dirty="0" smtClean="0">
                <a:latin typeface="Times New Roman"/>
                <a:cs typeface="Times New Roman"/>
              </a:rPr>
              <a:t>when </a:t>
            </a:r>
            <a:r>
              <a:rPr lang="en-US" sz="1150" spc="-10" dirty="0" smtClean="0">
                <a:latin typeface="Times New Roman"/>
                <a:cs typeface="Times New Roman"/>
              </a:rPr>
              <a:t>you go </a:t>
            </a:r>
            <a:r>
              <a:rPr lang="en-US" sz="1150" dirty="0" smtClean="0">
                <a:latin typeface="Times New Roman"/>
                <a:cs typeface="Times New Roman"/>
              </a:rPr>
              <a:t>to </a:t>
            </a:r>
            <a:r>
              <a:rPr lang="en-US" sz="1150" spc="-10" dirty="0" smtClean="0">
                <a:latin typeface="Times New Roman"/>
                <a:cs typeface="Times New Roman"/>
              </a:rPr>
              <a:t>your </a:t>
            </a:r>
            <a:r>
              <a:rPr lang="en-US" sz="1150" dirty="0" smtClean="0">
                <a:latin typeface="Times New Roman"/>
                <a:cs typeface="Times New Roman"/>
              </a:rPr>
              <a:t>health care </a:t>
            </a:r>
            <a:r>
              <a:rPr lang="en-US" sz="1150" spc="-5" dirty="0" smtClean="0">
                <a:latin typeface="Times New Roman"/>
                <a:cs typeface="Times New Roman"/>
              </a:rPr>
              <a:t>provider, </a:t>
            </a:r>
            <a:r>
              <a:rPr lang="en-US" sz="1150" dirty="0" smtClean="0">
                <a:latin typeface="Times New Roman"/>
                <a:cs typeface="Times New Roman"/>
              </a:rPr>
              <a:t>the health care </a:t>
            </a:r>
            <a:r>
              <a:rPr lang="en-US" sz="1150" spc="-5" dirty="0" smtClean="0">
                <a:latin typeface="Times New Roman"/>
                <a:cs typeface="Times New Roman"/>
              </a:rPr>
              <a:t>provider files </a:t>
            </a:r>
            <a:r>
              <a:rPr lang="en-US" sz="1150" dirty="0" smtClean="0">
                <a:latin typeface="Times New Roman"/>
                <a:cs typeface="Times New Roman"/>
              </a:rPr>
              <a:t>a claim </a:t>
            </a:r>
            <a:r>
              <a:rPr lang="en-US" sz="1150" spc="-5" dirty="0" smtClean="0">
                <a:latin typeface="Times New Roman"/>
                <a:cs typeface="Times New Roman"/>
              </a:rPr>
              <a:t>with </a:t>
            </a:r>
            <a:r>
              <a:rPr lang="en-US" sz="1150" spc="-10" dirty="0" smtClean="0">
                <a:latin typeface="Times New Roman"/>
                <a:cs typeface="Times New Roman"/>
              </a:rPr>
              <a:t>your </a:t>
            </a:r>
            <a:r>
              <a:rPr lang="en-US" sz="1150" spc="-27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other health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insurance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first</a:t>
            </a:r>
            <a:r>
              <a:rPr lang="en-US" sz="1150" spc="3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and </a:t>
            </a:r>
            <a:r>
              <a:rPr lang="en-US" sz="1150" spc="-5" dirty="0" smtClean="0">
                <a:latin typeface="Times New Roman"/>
                <a:cs typeface="Times New Roman"/>
              </a:rPr>
              <a:t>TRICARE</a:t>
            </a:r>
            <a:r>
              <a:rPr lang="en-US" sz="1150" spc="-20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pays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what </a:t>
            </a:r>
            <a:r>
              <a:rPr lang="en-US" sz="1150" dirty="0" smtClean="0">
                <a:latin typeface="Times New Roman"/>
                <a:cs typeface="Times New Roman"/>
              </a:rPr>
              <a:t>is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left,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up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to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the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TRICARE-allowable</a:t>
            </a:r>
            <a:r>
              <a:rPr lang="en-US" sz="1150" spc="-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charge.</a:t>
            </a:r>
            <a:endParaRPr lang="en-US" sz="11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lang="en-US" sz="1150" b="1" spc="-5" dirty="0" smtClean="0">
                <a:latin typeface="Times New Roman"/>
                <a:cs typeface="Times New Roman"/>
              </a:rPr>
              <a:t>Note:</a:t>
            </a:r>
            <a:r>
              <a:rPr lang="en-US" sz="1150" b="1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This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does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not apply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to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Medicaid and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certain other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state</a:t>
            </a:r>
            <a:r>
              <a:rPr lang="en-US" sz="115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programs.</a:t>
            </a:r>
            <a:endParaRPr lang="en-US" sz="1150" dirty="0" smtClean="0">
              <a:latin typeface="Times New Roman"/>
              <a:cs typeface="Times New Roman"/>
            </a:endParaRPr>
          </a:p>
          <a:p>
            <a:pPr marL="131445" marR="124460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150" spc="-10" dirty="0" smtClean="0">
                <a:latin typeface="Times New Roman"/>
                <a:cs typeface="Times New Roman"/>
              </a:rPr>
              <a:t>If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your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other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health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insurance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runs out,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or </a:t>
            </a:r>
            <a:r>
              <a:rPr lang="en-US" sz="1150" spc="-5" dirty="0" smtClean="0">
                <a:latin typeface="Times New Roman"/>
                <a:cs typeface="Times New Roman"/>
              </a:rPr>
              <a:t>for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services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covered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by </a:t>
            </a:r>
            <a:r>
              <a:rPr lang="en-US" sz="1150" spc="-5" dirty="0" smtClean="0">
                <a:latin typeface="Times New Roman"/>
                <a:cs typeface="Times New Roman"/>
              </a:rPr>
              <a:t>TRICARE</a:t>
            </a:r>
            <a:r>
              <a:rPr lang="en-US" sz="1150" spc="-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that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are not</a:t>
            </a:r>
            <a:r>
              <a:rPr lang="en-US" sz="1150" spc="-5" dirty="0" smtClean="0">
                <a:latin typeface="Times New Roman"/>
                <a:cs typeface="Times New Roman"/>
              </a:rPr>
              <a:t> covered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by</a:t>
            </a:r>
            <a:r>
              <a:rPr lang="en-US" sz="1150" spc="-10" dirty="0" smtClean="0">
                <a:latin typeface="Times New Roman"/>
                <a:cs typeface="Times New Roman"/>
              </a:rPr>
              <a:t> your </a:t>
            </a:r>
            <a:r>
              <a:rPr lang="en-US" sz="1150" spc="-27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other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health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insurance, </a:t>
            </a:r>
            <a:r>
              <a:rPr lang="en-US" sz="1150" spc="-5" dirty="0" smtClean="0">
                <a:latin typeface="Times New Roman"/>
                <a:cs typeface="Times New Roman"/>
              </a:rPr>
              <a:t>TRICARE</a:t>
            </a:r>
            <a:r>
              <a:rPr lang="en-US" sz="1150" spc="-2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becomes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your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primary </a:t>
            </a:r>
            <a:r>
              <a:rPr lang="en-US" sz="1150" spc="-5" dirty="0" smtClean="0">
                <a:latin typeface="Times New Roman"/>
                <a:cs typeface="Times New Roman"/>
              </a:rPr>
              <a:t>payer.</a:t>
            </a:r>
            <a:endParaRPr lang="en-US" sz="11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en-US" sz="1150" b="1" dirty="0" smtClean="0">
                <a:latin typeface="Times New Roman"/>
                <a:cs typeface="Times New Roman"/>
              </a:rPr>
              <a:t>Note: </a:t>
            </a:r>
            <a:r>
              <a:rPr lang="en-US" sz="1150" dirty="0" smtClean="0">
                <a:latin typeface="Times New Roman"/>
                <a:cs typeface="Times New Roman"/>
              </a:rPr>
              <a:t>Unlike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other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health insurance,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supplemental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insurance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pays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after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TRICARE</a:t>
            </a:r>
            <a:r>
              <a:rPr lang="en-US" sz="1150" spc="-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pays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its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portion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of the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bill,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150" dirty="0" smtClean="0">
                <a:latin typeface="Times New Roman"/>
                <a:cs typeface="Times New Roman"/>
              </a:rPr>
              <a:t>reimbursing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for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out-of-pocket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medical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expenses paid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to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civilian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providers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based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on the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plan’s</a:t>
            </a:r>
            <a:r>
              <a:rPr lang="en-US" sz="1150" spc="5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policies.</a:t>
            </a: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150" spc="-10" dirty="0" smtClean="0">
                <a:latin typeface="Times New Roman"/>
                <a:cs typeface="Times New Roman"/>
              </a:rPr>
              <a:t>If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have</a:t>
            </a:r>
            <a:r>
              <a:rPr lang="en-US" sz="1150" dirty="0" smtClean="0">
                <a:latin typeface="Times New Roman"/>
                <a:cs typeface="Times New Roman"/>
              </a:rPr>
              <a:t> other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health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insurance:</a:t>
            </a:r>
          </a:p>
          <a:p>
            <a:pPr marL="358775" marR="154940" lvl="1" indent="-118110">
              <a:lnSpc>
                <a:spcPct val="100000"/>
              </a:lnSpc>
              <a:spcBef>
                <a:spcPts val="204"/>
              </a:spcBef>
              <a:buChar char="–"/>
              <a:tabLst>
                <a:tab pos="359410" algn="l"/>
              </a:tabLst>
            </a:pPr>
            <a:r>
              <a:rPr lang="en-US" sz="1150" spc="-5" dirty="0" smtClean="0">
                <a:latin typeface="Times New Roman"/>
                <a:cs typeface="Times New Roman"/>
              </a:rPr>
              <a:t>Fill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out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i="1" dirty="0" smtClean="0">
                <a:latin typeface="Times New Roman"/>
                <a:cs typeface="Times New Roman"/>
              </a:rPr>
              <a:t>TRICARE</a:t>
            </a:r>
            <a:r>
              <a:rPr lang="en-US" sz="1150" i="1" spc="-25" dirty="0" smtClean="0">
                <a:latin typeface="Times New Roman"/>
                <a:cs typeface="Times New Roman"/>
              </a:rPr>
              <a:t> </a:t>
            </a:r>
            <a:r>
              <a:rPr lang="en-US" sz="1150" i="1" spc="-5" dirty="0" smtClean="0">
                <a:latin typeface="Times New Roman"/>
                <a:cs typeface="Times New Roman"/>
              </a:rPr>
              <a:t>Other</a:t>
            </a:r>
            <a:r>
              <a:rPr lang="en-US" sz="1150" i="1" spc="5" dirty="0" smtClean="0">
                <a:latin typeface="Times New Roman"/>
                <a:cs typeface="Times New Roman"/>
              </a:rPr>
              <a:t> </a:t>
            </a:r>
            <a:r>
              <a:rPr lang="en-US" sz="1150" i="1" dirty="0" smtClean="0">
                <a:latin typeface="Times New Roman"/>
                <a:cs typeface="Times New Roman"/>
              </a:rPr>
              <a:t>Health</a:t>
            </a:r>
            <a:r>
              <a:rPr lang="en-US" sz="1150" i="1" spc="-5" dirty="0" smtClean="0">
                <a:latin typeface="Times New Roman"/>
                <a:cs typeface="Times New Roman"/>
              </a:rPr>
              <a:t> Insurance</a:t>
            </a:r>
            <a:r>
              <a:rPr lang="en-US" sz="1150" i="1" spc="20" dirty="0" smtClean="0">
                <a:latin typeface="Times New Roman"/>
                <a:cs typeface="Times New Roman"/>
              </a:rPr>
              <a:t> </a:t>
            </a:r>
            <a:r>
              <a:rPr lang="en-US" sz="1150" i="1" spc="-5" dirty="0" smtClean="0">
                <a:latin typeface="Times New Roman"/>
                <a:cs typeface="Times New Roman"/>
              </a:rPr>
              <a:t>Questionnaire</a:t>
            </a:r>
            <a:r>
              <a:rPr lang="en-US" sz="1150" i="1" spc="4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and</a:t>
            </a:r>
            <a:r>
              <a:rPr lang="en-US" sz="1150" spc="-5" dirty="0" smtClean="0">
                <a:latin typeface="Times New Roman"/>
                <a:cs typeface="Times New Roman"/>
              </a:rPr>
              <a:t> follow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the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guidelines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for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submission. </a:t>
            </a:r>
            <a:r>
              <a:rPr lang="en-US" sz="1150" spc="-27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You</a:t>
            </a:r>
            <a:r>
              <a:rPr lang="en-US" sz="1150" dirty="0" smtClean="0">
                <a:latin typeface="Times New Roman"/>
                <a:cs typeface="Times New Roman"/>
              </a:rPr>
              <a:t> can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download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your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regional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contractor’s questionnaire </a:t>
            </a:r>
            <a:r>
              <a:rPr lang="en-US" sz="1150" spc="-5" dirty="0" smtClean="0">
                <a:latin typeface="Times New Roman"/>
                <a:cs typeface="Times New Roman"/>
              </a:rPr>
              <a:t>from</a:t>
            </a:r>
            <a:r>
              <a:rPr lang="en-US" sz="1150" spc="4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150" b="1" u="sng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www.tricare.mil/forms</a:t>
            </a:r>
            <a:r>
              <a:rPr lang="en-US" sz="1150" dirty="0" smtClean="0">
                <a:latin typeface="Times New Roman"/>
                <a:cs typeface="Times New Roman"/>
              </a:rPr>
              <a:t>.</a:t>
            </a:r>
          </a:p>
          <a:p>
            <a:pPr marL="358775" marR="160655" lvl="1" indent="-118110">
              <a:lnSpc>
                <a:spcPct val="100000"/>
              </a:lnSpc>
              <a:spcBef>
                <a:spcPts val="190"/>
              </a:spcBef>
              <a:buChar char="–"/>
              <a:tabLst>
                <a:tab pos="359410" algn="l"/>
              </a:tabLst>
            </a:pPr>
            <a:r>
              <a:rPr lang="en-US" sz="1150" dirty="0" smtClean="0">
                <a:latin typeface="Times New Roman"/>
                <a:cs typeface="Times New Roman"/>
              </a:rPr>
              <a:t>Because</a:t>
            </a:r>
            <a:r>
              <a:rPr lang="en-US" sz="1150" spc="-10" dirty="0" smtClean="0">
                <a:latin typeface="Times New Roman"/>
                <a:cs typeface="Times New Roman"/>
              </a:rPr>
              <a:t> your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other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health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insurance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pays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first,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must</a:t>
            </a:r>
            <a:r>
              <a:rPr lang="en-US" sz="115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follow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the other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health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insurance’s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rules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for </a:t>
            </a:r>
            <a:r>
              <a:rPr lang="en-US" sz="1150" spc="-27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getting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care.</a:t>
            </a:r>
          </a:p>
          <a:p>
            <a:pPr marL="358775" marR="5080" lvl="1" indent="-118110">
              <a:lnSpc>
                <a:spcPct val="100000"/>
              </a:lnSpc>
              <a:spcBef>
                <a:spcPts val="204"/>
              </a:spcBef>
              <a:buChar char="–"/>
              <a:tabLst>
                <a:tab pos="359410" algn="l"/>
              </a:tabLst>
            </a:pPr>
            <a:r>
              <a:rPr lang="en-US" sz="1150" spc="-5" dirty="0" smtClean="0">
                <a:latin typeface="Times New Roman"/>
                <a:cs typeface="Times New Roman"/>
              </a:rPr>
              <a:t>Make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sure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your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provider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knows </a:t>
            </a:r>
            <a:r>
              <a:rPr lang="en-US" sz="1150" spc="-10" dirty="0" smtClean="0">
                <a:latin typeface="Times New Roman"/>
                <a:cs typeface="Times New Roman"/>
              </a:rPr>
              <a:t>you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have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other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health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insurance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and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TRICARE.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Keeping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your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regional </a:t>
            </a:r>
            <a:r>
              <a:rPr lang="en-US" sz="1150" spc="-27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contractor and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health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care </a:t>
            </a:r>
            <a:r>
              <a:rPr lang="en-US" sz="1150" spc="-5" dirty="0" smtClean="0">
                <a:latin typeface="Times New Roman"/>
                <a:cs typeface="Times New Roman"/>
              </a:rPr>
              <a:t>providers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informed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about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your</a:t>
            </a:r>
            <a:r>
              <a:rPr lang="en-US" sz="1150" spc="5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other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health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insurance</a:t>
            </a:r>
            <a:r>
              <a:rPr lang="en-US" sz="1150" spc="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will</a:t>
            </a:r>
            <a:r>
              <a:rPr lang="en-US" sz="1150" dirty="0" smtClean="0">
                <a:latin typeface="Times New Roman"/>
                <a:cs typeface="Times New Roman"/>
              </a:rPr>
              <a:t> allow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them to 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better</a:t>
            </a:r>
            <a:r>
              <a:rPr lang="en-US" sz="1150" spc="-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coordinate</a:t>
            </a:r>
          </a:p>
          <a:p>
            <a:pPr marL="358775">
              <a:lnSpc>
                <a:spcPct val="100000"/>
              </a:lnSpc>
            </a:pPr>
            <a:r>
              <a:rPr lang="en-US" sz="1150" spc="-10" dirty="0" smtClean="0">
                <a:latin typeface="Times New Roman"/>
                <a:cs typeface="Times New Roman"/>
              </a:rPr>
              <a:t>your</a:t>
            </a:r>
            <a:r>
              <a:rPr lang="en-US" sz="1150" spc="-5" dirty="0" smtClean="0">
                <a:latin typeface="Times New Roman"/>
                <a:cs typeface="Times New Roman"/>
              </a:rPr>
              <a:t> benefits.</a:t>
            </a:r>
            <a:endParaRPr lang="en-US" sz="1150" dirty="0" smtClean="0">
              <a:latin typeface="Times New Roman"/>
              <a:cs typeface="Times New Roman"/>
            </a:endParaRPr>
          </a:p>
          <a:p>
            <a:pPr marL="127000" indent="-114300">
              <a:lnSpc>
                <a:spcPct val="100000"/>
              </a:lnSpc>
              <a:spcBef>
                <a:spcPts val="695"/>
              </a:spcBef>
              <a:buChar char="•"/>
              <a:tabLst>
                <a:tab pos="127000" algn="l"/>
              </a:tabLst>
            </a:pPr>
            <a:r>
              <a:rPr lang="en-US" sz="1150" spc="-5" dirty="0" smtClean="0">
                <a:latin typeface="Times New Roman"/>
                <a:cs typeface="Times New Roman"/>
              </a:rPr>
              <a:t>TRICARE</a:t>
            </a:r>
            <a:r>
              <a:rPr lang="en-US" sz="1150" spc="-2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referrals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and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prior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authorizations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are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generally</a:t>
            </a:r>
            <a:r>
              <a:rPr lang="en-US" sz="1150" dirty="0" smtClean="0">
                <a:latin typeface="Times New Roman"/>
                <a:cs typeface="Times New Roman"/>
              </a:rPr>
              <a:t> not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required,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with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some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exceptions.</a:t>
            </a: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lang="en-US" sz="1150" dirty="0" smtClean="0">
                <a:latin typeface="Times New Roman"/>
                <a:cs typeface="Times New Roman"/>
              </a:rPr>
              <a:t>–</a:t>
            </a:r>
            <a:r>
              <a:rPr lang="en-US" sz="1150" spc="7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Go</a:t>
            </a:r>
            <a:r>
              <a:rPr lang="en-US" sz="1150" dirty="0" smtClean="0">
                <a:latin typeface="Times New Roman"/>
                <a:cs typeface="Times New Roman"/>
              </a:rPr>
              <a:t> to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your</a:t>
            </a:r>
            <a:r>
              <a:rPr lang="en-US" sz="1150" spc="2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regional</a:t>
            </a:r>
            <a:r>
              <a:rPr lang="en-US" sz="1150" dirty="0" smtClean="0">
                <a:latin typeface="Times New Roman"/>
                <a:cs typeface="Times New Roman"/>
              </a:rPr>
              <a:t> contractor’s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website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or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contact them</a:t>
            </a:r>
            <a:r>
              <a:rPr lang="en-US" sz="1150" spc="-1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about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prior authorization requirements.</a:t>
            </a:r>
          </a:p>
          <a:p>
            <a:pPr marL="127000" indent="-114300">
              <a:lnSpc>
                <a:spcPct val="100000"/>
              </a:lnSpc>
              <a:spcBef>
                <a:spcPts val="695"/>
              </a:spcBef>
              <a:buChar char="•"/>
              <a:tabLst>
                <a:tab pos="127000" algn="l"/>
              </a:tabLst>
            </a:pPr>
            <a:r>
              <a:rPr lang="en-US" sz="1150" spc="-5" dirty="0" smtClean="0">
                <a:latin typeface="Times New Roman"/>
                <a:cs typeface="Times New Roman"/>
              </a:rPr>
              <a:t>You</a:t>
            </a:r>
            <a:r>
              <a:rPr lang="en-US" sz="115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must</a:t>
            </a:r>
            <a:r>
              <a:rPr lang="en-US" sz="115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also</a:t>
            </a:r>
            <a:r>
              <a:rPr lang="en-US" sz="1150" spc="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report if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10" dirty="0" smtClean="0">
                <a:latin typeface="Times New Roman"/>
                <a:cs typeface="Times New Roman"/>
              </a:rPr>
              <a:t>you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no </a:t>
            </a:r>
            <a:r>
              <a:rPr lang="en-US" sz="1150" spc="-5" dirty="0" smtClean="0">
                <a:latin typeface="Times New Roman"/>
                <a:cs typeface="Times New Roman"/>
              </a:rPr>
              <a:t>longer</a:t>
            </a:r>
            <a:r>
              <a:rPr lang="en-US" sz="1150" spc="10" dirty="0" smtClean="0">
                <a:latin typeface="Times New Roman"/>
                <a:cs typeface="Times New Roman"/>
              </a:rPr>
              <a:t> </a:t>
            </a:r>
            <a:r>
              <a:rPr lang="en-US" sz="1150" spc="-5" dirty="0" smtClean="0">
                <a:latin typeface="Times New Roman"/>
                <a:cs typeface="Times New Roman"/>
              </a:rPr>
              <a:t>have</a:t>
            </a:r>
            <a:r>
              <a:rPr lang="en-US" sz="1150" spc="30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other health</a:t>
            </a:r>
            <a:r>
              <a:rPr lang="en-US" sz="1150" spc="-15" dirty="0" smtClean="0">
                <a:latin typeface="Times New Roman"/>
                <a:cs typeface="Times New Roman"/>
              </a:rPr>
              <a:t> </a:t>
            </a:r>
            <a:r>
              <a:rPr lang="en-US" sz="1150" dirty="0" smtClean="0">
                <a:latin typeface="Times New Roman"/>
                <a:cs typeface="Times New Roman"/>
              </a:rPr>
              <a:t>insurance.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56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270" indent="-116205" algn="just">
              <a:lnSpc>
                <a:spcPct val="100000"/>
              </a:lnSpc>
              <a:spcBef>
                <a:spcPts val="800"/>
              </a:spcBef>
              <a:buChar char="•"/>
              <a:tabLst>
                <a:tab pos="12890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hospitals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clinics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grant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access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care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space-available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basis.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8270" marR="24130" indent="-116205" algn="just">
              <a:lnSpc>
                <a:spcPct val="100000"/>
              </a:lnSpc>
              <a:spcBef>
                <a:spcPts val="700"/>
              </a:spcBef>
              <a:buChar char="•"/>
              <a:tabLst>
                <a:tab pos="12890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ADSMs and National Guard and Reserve members </a:t>
            </a:r>
            <a:r>
              <a:rPr lang="en-US" sz="1200" dirty="0" smtClean="0">
                <a:latin typeface="Times New Roman"/>
                <a:cs typeface="Times New Roman"/>
              </a:rPr>
              <a:t>who </a:t>
            </a:r>
            <a:r>
              <a:rPr lang="en-US" sz="1200" spc="-5" dirty="0" smtClean="0">
                <a:latin typeface="Times New Roman"/>
                <a:cs typeface="Times New Roman"/>
              </a:rPr>
              <a:t>have been called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ordered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active </a:t>
            </a:r>
            <a:r>
              <a:rPr lang="en-US" sz="1200" dirty="0" smtClean="0">
                <a:latin typeface="Times New Roman"/>
                <a:cs typeface="Times New Roman"/>
              </a:rPr>
              <a:t>duty for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 than 30 </a:t>
            </a:r>
            <a:r>
              <a:rPr lang="en-US" sz="1200" spc="-15" dirty="0" smtClean="0">
                <a:latin typeface="Times New Roman"/>
                <a:cs typeface="Times New Roman"/>
              </a:rPr>
              <a:t>days </a:t>
            </a:r>
            <a:r>
              <a:rPr lang="en-US" sz="1200" dirty="0" smtClean="0">
                <a:latin typeface="Times New Roman"/>
                <a:cs typeface="Times New Roman"/>
              </a:rPr>
              <a:t>for a </a:t>
            </a:r>
            <a:r>
              <a:rPr lang="en-US" sz="1200" spc="-5" dirty="0" smtClean="0">
                <a:latin typeface="Times New Roman"/>
                <a:cs typeface="Times New Roman"/>
              </a:rPr>
              <a:t>preplanned mission </a:t>
            </a:r>
            <a:r>
              <a:rPr lang="en-US" sz="1200" dirty="0" smtClean="0">
                <a:latin typeface="Times New Roman"/>
                <a:cs typeface="Times New Roman"/>
              </a:rPr>
              <a:t>or in support of a </a:t>
            </a:r>
            <a:r>
              <a:rPr lang="en-US" sz="1200" spc="-5" dirty="0" smtClean="0">
                <a:latin typeface="Times New Roman"/>
                <a:cs typeface="Times New Roman"/>
              </a:rPr>
              <a:t>contingency operation </a:t>
            </a:r>
            <a:r>
              <a:rPr lang="en-US" sz="1200" spc="-10" dirty="0" smtClean="0">
                <a:latin typeface="Times New Roman"/>
                <a:cs typeface="Times New Roman"/>
              </a:rPr>
              <a:t>always </a:t>
            </a:r>
            <a:r>
              <a:rPr lang="en-US" sz="1200" spc="-5" dirty="0" smtClean="0">
                <a:latin typeface="Times New Roman"/>
                <a:cs typeface="Times New Roman"/>
              </a:rPr>
              <a:t>have first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priority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5" dirty="0" smtClean="0">
                <a:latin typeface="Times New Roman"/>
                <a:cs typeface="Times New Roman"/>
              </a:rPr>
              <a:t>care.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8270" indent="-116205" algn="just">
              <a:lnSpc>
                <a:spcPct val="100000"/>
              </a:lnSpc>
              <a:spcBef>
                <a:spcPts val="695"/>
              </a:spcBef>
              <a:buChar char="•"/>
              <a:tabLst>
                <a:tab pos="12890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After</a:t>
            </a:r>
            <a:r>
              <a:rPr lang="en-US" sz="1200" dirty="0" smtClean="0">
                <a:latin typeface="Times New Roman"/>
                <a:cs typeface="Times New Roman"/>
              </a:rPr>
              <a:t> that,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priority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based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beneficiary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category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program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option.</a:t>
            </a:r>
          </a:p>
          <a:p>
            <a:pPr marL="128270" marR="431800" indent="-116205" algn="just">
              <a:lnSpc>
                <a:spcPct val="100000"/>
              </a:lnSpc>
              <a:spcBef>
                <a:spcPts val="710"/>
              </a:spcBef>
              <a:buChar char="•"/>
              <a:tabLst>
                <a:tab pos="12890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ADFMs </a:t>
            </a:r>
            <a:r>
              <a:rPr lang="en-US" sz="1200" dirty="0" smtClean="0">
                <a:latin typeface="Times New Roman"/>
                <a:cs typeface="Times New Roman"/>
              </a:rPr>
              <a:t>in </a:t>
            </a:r>
            <a:r>
              <a:rPr lang="en-US" sz="1200" spc="-5" dirty="0" smtClean="0">
                <a:latin typeface="Times New Roman"/>
                <a:cs typeface="Times New Roman"/>
              </a:rPr>
              <a:t>TRICARE </a:t>
            </a:r>
            <a:r>
              <a:rPr lang="en-US" sz="1200" dirty="0" smtClean="0">
                <a:latin typeface="Times New Roman"/>
                <a:cs typeface="Times New Roman"/>
              </a:rPr>
              <a:t>Prime </a:t>
            </a:r>
            <a:r>
              <a:rPr lang="en-US" sz="1200" spc="-5" dirty="0" smtClean="0">
                <a:latin typeface="Times New Roman"/>
                <a:cs typeface="Times New Roman"/>
              </a:rPr>
              <a:t>will have second </a:t>
            </a:r>
            <a:r>
              <a:rPr lang="en-US" sz="1200" spc="-15" dirty="0" smtClean="0">
                <a:latin typeface="Times New Roman"/>
                <a:cs typeface="Times New Roman"/>
              </a:rPr>
              <a:t>priority, </a:t>
            </a:r>
            <a:r>
              <a:rPr lang="en-US" sz="1200" spc="-5" dirty="0" smtClean="0">
                <a:latin typeface="Times New Roman"/>
                <a:cs typeface="Times New Roman"/>
              </a:rPr>
              <a:t>and space is limited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5" dirty="0" smtClean="0">
                <a:latin typeface="Times New Roman"/>
                <a:cs typeface="Times New Roman"/>
              </a:rPr>
              <a:t>family members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8270" marR="5080" indent="-116205">
              <a:lnSpc>
                <a:spcPct val="100000"/>
              </a:lnSpc>
              <a:spcBef>
                <a:spcPts val="695"/>
              </a:spcBef>
              <a:buChar char="•"/>
              <a:tabLst>
                <a:tab pos="12890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Retired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option,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members,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all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other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seen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space-available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basis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space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very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limited.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13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offers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prescription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drug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dirty="0" smtClean="0">
                <a:latin typeface="Times New Roman"/>
                <a:cs typeface="Times New Roman"/>
              </a:rPr>
              <a:t> many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filling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prescriptions.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35" dirty="0" smtClean="0">
                <a:latin typeface="Times New Roman"/>
                <a:cs typeface="Times New Roman"/>
              </a:rPr>
              <a:t>Your 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options </a:t>
            </a:r>
            <a:r>
              <a:rPr lang="en-US" sz="1200" spc="-5" dirty="0" smtClean="0">
                <a:latin typeface="Times New Roman"/>
                <a:cs typeface="Times New Roman"/>
              </a:rPr>
              <a:t>depend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 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type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drug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prescribes.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5" dirty="0" smtClean="0">
                <a:latin typeface="Times New Roman"/>
                <a:cs typeface="Times New Roman"/>
              </a:rPr>
              <a:t> 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administered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Express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Scripts.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45" dirty="0" smtClean="0">
                <a:latin typeface="Times New Roman"/>
                <a:cs typeface="Times New Roman"/>
              </a:rPr>
              <a:t>To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learn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more,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https://militaryrx.express-scripts.com</a:t>
            </a:r>
            <a:r>
              <a:rPr lang="en-US" sz="1200" b="1" spc="60" dirty="0" smtClean="0">
                <a:solidFill>
                  <a:srgbClr val="3333C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call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b="1" spc="-5" dirty="0" smtClean="0">
                <a:latin typeface="Times New Roman"/>
                <a:cs typeface="Times New Roman"/>
              </a:rPr>
              <a:t>1-877-363-1303</a:t>
            </a:r>
            <a:r>
              <a:rPr lang="en-US" sz="1200" spc="-5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265430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45" dirty="0" smtClean="0">
                <a:latin typeface="Times New Roman"/>
                <a:cs typeface="Times New Roman"/>
              </a:rPr>
              <a:t>You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same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 any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program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option.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25" dirty="0" smtClean="0">
                <a:latin typeface="Times New Roman"/>
                <a:cs typeface="Times New Roman"/>
              </a:rPr>
              <a:t>USFHP,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separate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187325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45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fill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prescription,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prescription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valid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Uniformed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ID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Common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Access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Card.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This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slide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shows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may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available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dirty="0" smtClean="0">
                <a:latin typeface="Times New Roman"/>
                <a:cs typeface="Times New Roman"/>
              </a:rPr>
              <a:t> filling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prescriptions: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marR="312420" lvl="1" indent="-119380">
              <a:lnSpc>
                <a:spcPct val="100000"/>
              </a:lnSpc>
              <a:spcBef>
                <a:spcPts val="195"/>
              </a:spcBef>
              <a:buChar char="–"/>
              <a:tabLst>
                <a:tab pos="3606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pharmacies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usually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inside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hospitals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clinics.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Call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local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check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drug</a:t>
            </a:r>
            <a:r>
              <a:rPr lang="en-US" sz="1200" spc="-5" dirty="0" smtClean="0">
                <a:latin typeface="Times New Roman"/>
                <a:cs typeface="Times New Roman"/>
              </a:rPr>
              <a:t> is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available.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Go</a:t>
            </a:r>
            <a:r>
              <a:rPr lang="en-US" sz="1200" dirty="0" smtClean="0">
                <a:latin typeface="Times New Roman"/>
                <a:cs typeface="Times New Roman"/>
              </a:rPr>
              <a:t> to</a:t>
            </a:r>
            <a:r>
              <a:rPr lang="en-US" sz="12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4"/>
              </a:rPr>
              <a:t>www.tricare.mil/militarypharmacy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>
              <a:lnSpc>
                <a:spcPct val="100000"/>
              </a:lnSpc>
            </a:pP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marR="186055" lvl="1" indent="-119380" algn="just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5" dirty="0" smtClean="0">
                <a:latin typeface="Times New Roman"/>
                <a:cs typeface="Times New Roman"/>
              </a:rPr>
              <a:t>TRICARE Pharmacy </a:t>
            </a:r>
            <a:r>
              <a:rPr lang="en-US" sz="1200" dirty="0" smtClean="0">
                <a:latin typeface="Times New Roman"/>
                <a:cs typeface="Times New Roman"/>
              </a:rPr>
              <a:t>Home </a:t>
            </a:r>
            <a:r>
              <a:rPr lang="en-US" sz="1200" spc="-5" dirty="0" smtClean="0">
                <a:latin typeface="Times New Roman"/>
                <a:cs typeface="Times New Roman"/>
              </a:rPr>
              <a:t>Delivery </a:t>
            </a:r>
            <a:r>
              <a:rPr lang="en-US" sz="1200" dirty="0" smtClean="0">
                <a:latin typeface="Times New Roman"/>
                <a:cs typeface="Times New Roman"/>
              </a:rPr>
              <a:t>option must be </a:t>
            </a:r>
            <a:r>
              <a:rPr lang="en-US" sz="1200" spc="-5" dirty="0" smtClean="0">
                <a:latin typeface="Times New Roman"/>
                <a:cs typeface="Times New Roman"/>
              </a:rPr>
              <a:t>used </a:t>
            </a:r>
            <a:r>
              <a:rPr lang="en-US" sz="1200" dirty="0" smtClean="0">
                <a:latin typeface="Times New Roman"/>
                <a:cs typeface="Times New Roman"/>
              </a:rPr>
              <a:t>for some </a:t>
            </a:r>
            <a:r>
              <a:rPr lang="en-US" sz="1200" spc="-5" dirty="0" smtClean="0">
                <a:latin typeface="Times New Roman"/>
                <a:cs typeface="Times New Roman"/>
              </a:rPr>
              <a:t>drugs. </a:t>
            </a:r>
            <a:r>
              <a:rPr lang="en-US" sz="1200" spc="-25" dirty="0" smtClean="0">
                <a:latin typeface="Times New Roman"/>
                <a:cs typeface="Times New Roman"/>
              </a:rPr>
              <a:t>You’ll </a:t>
            </a:r>
            <a:r>
              <a:rPr lang="en-US" sz="1200" spc="-5" dirty="0" smtClean="0">
                <a:latin typeface="Times New Roman"/>
                <a:cs typeface="Times New Roman"/>
              </a:rPr>
              <a:t>pay </a:t>
            </a:r>
            <a:r>
              <a:rPr lang="en-US" sz="1200" dirty="0" smtClean="0">
                <a:latin typeface="Times New Roman"/>
                <a:cs typeface="Times New Roman"/>
              </a:rPr>
              <a:t>one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copayment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5" dirty="0" smtClean="0">
                <a:latin typeface="Times New Roman"/>
                <a:cs typeface="Times New Roman"/>
              </a:rPr>
              <a:t>each 90-day </a:t>
            </a:r>
            <a:r>
              <a:rPr lang="en-US" sz="1200" spc="-20" dirty="0" smtClean="0">
                <a:latin typeface="Times New Roman"/>
                <a:cs typeface="Times New Roman"/>
              </a:rPr>
              <a:t>supply. </a:t>
            </a:r>
            <a:r>
              <a:rPr lang="en-US" sz="1200" spc="-5" dirty="0" smtClean="0">
                <a:latin typeface="Times New Roman"/>
                <a:cs typeface="Times New Roman"/>
              </a:rPr>
              <a:t>For </a:t>
            </a:r>
            <a:r>
              <a:rPr lang="en-US" sz="1200" dirty="0" smtClean="0">
                <a:latin typeface="Times New Roman"/>
                <a:cs typeface="Times New Roman"/>
              </a:rPr>
              <a:t>more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 </a:t>
            </a:r>
            <a:r>
              <a:rPr lang="en-US" sz="1200" dirty="0" smtClean="0">
                <a:latin typeface="Times New Roman"/>
                <a:cs typeface="Times New Roman"/>
              </a:rPr>
              <a:t>on </a:t>
            </a:r>
            <a:r>
              <a:rPr lang="en-US" sz="1200" spc="-5" dirty="0" smtClean="0">
                <a:latin typeface="Times New Roman"/>
                <a:cs typeface="Times New Roman"/>
              </a:rPr>
              <a:t>switching </a:t>
            </a:r>
            <a:r>
              <a:rPr lang="en-US" sz="1200" dirty="0" smtClean="0">
                <a:latin typeface="Times New Roman"/>
                <a:cs typeface="Times New Roman"/>
              </a:rPr>
              <a:t>to home </a:t>
            </a:r>
            <a:r>
              <a:rPr lang="en-US" sz="1200" spc="-15" dirty="0" smtClean="0">
                <a:latin typeface="Times New Roman"/>
                <a:cs typeface="Times New Roman"/>
              </a:rPr>
              <a:t>delivery, </a:t>
            </a:r>
            <a:r>
              <a:rPr lang="en-US" sz="1200" spc="-10" dirty="0" smtClean="0">
                <a:latin typeface="Times New Roman"/>
                <a:cs typeface="Times New Roman"/>
              </a:rPr>
              <a:t>go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https://militaryrx.express-scripts.com</a:t>
            </a:r>
            <a:r>
              <a:rPr lang="en-US" sz="1200" b="1" spc="55" dirty="0" smtClean="0">
                <a:solidFill>
                  <a:srgbClr val="3333C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5" dirty="0" smtClean="0">
                <a:latin typeface="Times New Roman"/>
                <a:cs typeface="Times New Roman"/>
              </a:rPr>
              <a:t> call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b="1" spc="-5" dirty="0" smtClean="0">
                <a:latin typeface="Times New Roman"/>
                <a:cs typeface="Times New Roman"/>
              </a:rPr>
              <a:t>1-877-363-1303</a:t>
            </a:r>
            <a:r>
              <a:rPr lang="en-US" sz="1200" spc="-5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marR="233045" lvl="1" indent="-119380">
              <a:lnSpc>
                <a:spcPct val="100000"/>
              </a:lnSpc>
              <a:spcBef>
                <a:spcPts val="200"/>
              </a:spcBef>
              <a:buChar char="–"/>
              <a:tabLst>
                <a:tab pos="360680" algn="l"/>
              </a:tabLst>
            </a:pPr>
            <a:r>
              <a:rPr lang="en-US" sz="1200" spc="-45" dirty="0" smtClean="0">
                <a:latin typeface="Times New Roman"/>
                <a:cs typeface="Times New Roman"/>
              </a:rPr>
              <a:t>You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fill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prescriptions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 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retail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pharmacies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without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having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submit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  <a:hlinkClick r:id="rId5"/>
              </a:rPr>
              <a:t>claim.</a:t>
            </a:r>
            <a:r>
              <a:rPr lang="en-US" sz="1200" spc="-25" dirty="0" smtClean="0">
                <a:latin typeface="Times New Roman"/>
                <a:cs typeface="Times New Roman"/>
                <a:hlinkClick r:id="rId5"/>
              </a:rPr>
              <a:t> You’ll</a:t>
            </a:r>
            <a:r>
              <a:rPr lang="en-US" sz="1200" spc="15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  <a:hlinkClick r:id="rId5"/>
              </a:rPr>
              <a:t>pay</a:t>
            </a:r>
            <a:r>
              <a:rPr lang="en-US" sz="1200" spc="5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dirty="0" smtClean="0">
                <a:latin typeface="Times New Roman"/>
                <a:cs typeface="Times New Roman"/>
                <a:hlinkClick r:id="rId5"/>
              </a:rPr>
              <a:t>one</a:t>
            </a:r>
            <a:r>
              <a:rPr lang="en-US" sz="1200" spc="10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  <a:hlinkClick r:id="rId5"/>
              </a:rPr>
              <a:t>copayment</a:t>
            </a:r>
            <a:r>
              <a:rPr lang="en-US" sz="1200" spc="65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dirty="0" smtClean="0">
                <a:latin typeface="Times New Roman"/>
                <a:cs typeface="Times New Roman"/>
                <a:hlinkClick r:id="rId5"/>
              </a:rPr>
              <a:t>for</a:t>
            </a:r>
            <a:r>
              <a:rPr lang="en-US" sz="1200" spc="5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  <a:hlinkClick r:id="rId5"/>
              </a:rPr>
              <a:t>each</a:t>
            </a:r>
            <a:r>
              <a:rPr lang="en-US" sz="1200" spc="25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dirty="0" smtClean="0">
                <a:latin typeface="Times New Roman"/>
                <a:cs typeface="Times New Roman"/>
                <a:hlinkClick r:id="rId5"/>
              </a:rPr>
              <a:t>30-day</a:t>
            </a:r>
            <a:r>
              <a:rPr lang="en-US" sz="1200" spc="15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  <a:hlinkClick r:id="rId5"/>
              </a:rPr>
              <a:t>supply.</a:t>
            </a:r>
            <a:r>
              <a:rPr lang="en-US" sz="1200" spc="30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  <a:hlinkClick r:id="rId5"/>
              </a:rPr>
              <a:t>Go</a:t>
            </a:r>
            <a:r>
              <a:rPr lang="en-US" sz="1200" spc="5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dirty="0" smtClean="0">
                <a:latin typeface="Times New Roman"/>
                <a:cs typeface="Times New Roman"/>
                <a:hlinkClick r:id="rId5"/>
              </a:rPr>
              <a:t>to</a:t>
            </a:r>
            <a:r>
              <a:rPr lang="en-US" sz="1200" spc="5" dirty="0" smtClean="0">
                <a:solidFill>
                  <a:srgbClr val="3333CC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5"/>
              </a:rPr>
              <a:t>https://militaryrx.express- </a:t>
            </a:r>
            <a:r>
              <a:rPr lang="en-US" sz="1200" b="1" dirty="0" smtClean="0">
                <a:solidFill>
                  <a:srgbClr val="3333CC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5"/>
              </a:rPr>
              <a:t>scripts.com/find-pharmacy</a:t>
            </a:r>
            <a:r>
              <a:rPr lang="en-US" sz="1200" b="1" spc="25" dirty="0" smtClean="0">
                <a:solidFill>
                  <a:srgbClr val="3333CC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dirty="0" smtClean="0">
                <a:latin typeface="Times New Roman"/>
                <a:cs typeface="Times New Roman"/>
                <a:hlinkClick r:id="rId5"/>
              </a:rPr>
              <a:t>to find</a:t>
            </a:r>
            <a:r>
              <a:rPr lang="en-US" sz="1200" spc="5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dirty="0" smtClean="0">
                <a:latin typeface="Times New Roman"/>
                <a:cs typeface="Times New Roman"/>
                <a:hlinkClick r:id="rId5"/>
              </a:rPr>
              <a:t>a</a:t>
            </a:r>
            <a:r>
              <a:rPr lang="en-US" sz="1200" spc="-20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  <a:hlinkClick r:id="rId5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  <a:hlinkClick r:id="rId5"/>
              </a:rPr>
              <a:t>retail</a:t>
            </a:r>
            <a:r>
              <a:rPr lang="en-US" sz="1200" spc="25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  <a:hlinkClick r:id="rId5"/>
              </a:rPr>
              <a:t>network</a:t>
            </a:r>
            <a:r>
              <a:rPr lang="en-US" sz="1200" spc="5" dirty="0" smtClean="0">
                <a:latin typeface="Times New Roman"/>
                <a:cs typeface="Times New Roman"/>
                <a:hlinkClick r:id="rId5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  <a:hlinkClick r:id="rId5"/>
              </a:rPr>
              <a:t>pharmacy.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marR="20320" lvl="1" indent="-119380">
              <a:lnSpc>
                <a:spcPct val="100000"/>
              </a:lnSpc>
              <a:spcBef>
                <a:spcPts val="195"/>
              </a:spcBef>
              <a:buChar char="–"/>
              <a:tabLst>
                <a:tab pos="3606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non-network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pharmacies,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full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price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drug up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front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file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claim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get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portion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money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back.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9539" marR="121285" indent="-117475">
              <a:lnSpc>
                <a:spcPct val="100000"/>
              </a:lnSpc>
              <a:spcBef>
                <a:spcPts val="710"/>
              </a:spcBef>
              <a:buChar char="•"/>
              <a:tabLst>
                <a:tab pos="130175" algn="l"/>
              </a:tabLst>
            </a:pPr>
            <a:r>
              <a:rPr lang="en-US" sz="1200" spc="-35" dirty="0" smtClean="0">
                <a:latin typeface="Times New Roman"/>
                <a:cs typeface="Times New Roman"/>
              </a:rPr>
              <a:t>Your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will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most </a:t>
            </a:r>
            <a:r>
              <a:rPr lang="en-US" sz="1200" spc="-5" dirty="0" smtClean="0">
                <a:latin typeface="Times New Roman"/>
                <a:cs typeface="Times New Roman"/>
              </a:rPr>
              <a:t>often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fill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prescription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 </a:t>
            </a:r>
            <a:r>
              <a:rPr lang="en-US" sz="1200" spc="-5" dirty="0" smtClean="0">
                <a:latin typeface="Times New Roman"/>
                <a:cs typeface="Times New Roman"/>
              </a:rPr>
              <a:t>generic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drug.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brand-name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drug,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can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send</a:t>
            </a:r>
            <a:r>
              <a:rPr lang="en-US" sz="1200" dirty="0" smtClean="0">
                <a:latin typeface="Times New Roman"/>
                <a:cs typeface="Times New Roman"/>
              </a:rPr>
              <a:t> 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request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Express Scripts.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71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172085" indent="-119380">
              <a:lnSpc>
                <a:spcPct val="100000"/>
              </a:lnSpc>
              <a:spcBef>
                <a:spcPts val="100"/>
              </a:spcBef>
              <a:buChar char="•"/>
              <a:tabLst>
                <a:tab pos="132080" algn="l"/>
              </a:tabLst>
            </a:pPr>
            <a:r>
              <a:rPr lang="en-US" sz="1200" spc="-45" dirty="0" smtClean="0">
                <a:latin typeface="Times New Roman"/>
                <a:cs typeface="Times New Roman"/>
              </a:rPr>
              <a:t>You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must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always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file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claims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other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insurance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first.</a:t>
            </a:r>
            <a:r>
              <a:rPr lang="en-US" sz="1200" spc="-40" dirty="0" smtClean="0">
                <a:latin typeface="Times New Roman"/>
                <a:cs typeface="Times New Roman"/>
              </a:rPr>
              <a:t> </a:t>
            </a:r>
            <a:r>
              <a:rPr lang="en-US" sz="1200" spc="-35" dirty="0" smtClean="0">
                <a:latin typeface="Times New Roman"/>
                <a:cs typeface="Times New Roman"/>
              </a:rPr>
              <a:t>Your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other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insurance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primary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payer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last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payer.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marR="5080" lvl="1" indent="-119380">
              <a:lnSpc>
                <a:spcPct val="100000"/>
              </a:lnSpc>
              <a:spcBef>
                <a:spcPts val="190"/>
              </a:spcBef>
              <a:buChar char="–"/>
              <a:tabLst>
                <a:tab pos="360680" algn="l"/>
              </a:tabLst>
            </a:pP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prescription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drugs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other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insurance,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use</a:t>
            </a:r>
            <a:r>
              <a:rPr lang="en-US" sz="1200" dirty="0" smtClean="0">
                <a:latin typeface="Times New Roman"/>
                <a:cs typeface="Times New Roman"/>
              </a:rPr>
              <a:t> that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first,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then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submit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claim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5" dirty="0" smtClean="0">
                <a:latin typeface="Times New Roman"/>
                <a:cs typeface="Times New Roman"/>
              </a:rPr>
              <a:t>reimbursement.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10"/>
              </a:spcBef>
              <a:buChar char="•"/>
              <a:tabLst>
                <a:tab pos="132080" algn="l"/>
              </a:tabLst>
            </a:pPr>
            <a:r>
              <a:rPr lang="en-US" sz="1200" spc="-45" dirty="0" smtClean="0">
                <a:latin typeface="Times New Roman"/>
                <a:cs typeface="Times New Roman"/>
              </a:rPr>
              <a:t>You</a:t>
            </a:r>
            <a:r>
              <a:rPr lang="en-US" sz="1200" dirty="0" smtClean="0">
                <a:latin typeface="Times New Roman"/>
                <a:cs typeface="Times New Roman"/>
              </a:rPr>
              <a:t> 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use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Home </a:t>
            </a:r>
            <a:r>
              <a:rPr lang="en-US" sz="1200" spc="-5" dirty="0" smtClean="0">
                <a:latin typeface="Times New Roman"/>
                <a:cs typeface="Times New Roman"/>
              </a:rPr>
              <a:t>Delivery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retail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pharmacies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only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if:</a:t>
            </a:r>
          </a:p>
          <a:p>
            <a:pPr marL="360045" lvl="1" indent="-119380">
              <a:lnSpc>
                <a:spcPct val="100000"/>
              </a:lnSpc>
              <a:spcBef>
                <a:spcPts val="190"/>
              </a:spcBef>
              <a:buChar char="–"/>
              <a:tabLst>
                <a:tab pos="360680" algn="l"/>
              </a:tabLst>
            </a:pPr>
            <a:r>
              <a:rPr lang="en-US" sz="1200" spc="-35" dirty="0" smtClean="0">
                <a:latin typeface="Times New Roman"/>
                <a:cs typeface="Times New Roman"/>
              </a:rPr>
              <a:t>Your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prescription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not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other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insurance,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</a:p>
          <a:p>
            <a:pPr marL="360045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200" spc="-45" dirty="0" smtClean="0">
                <a:latin typeface="Times New Roman"/>
                <a:cs typeface="Times New Roman"/>
              </a:rPr>
              <a:t>You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reached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other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insurance’s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cap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178435" indent="-119380">
              <a:lnSpc>
                <a:spcPct val="100000"/>
              </a:lnSpc>
              <a:spcBef>
                <a:spcPts val="695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Even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other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insurance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prescription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coverage,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still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fill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prescriptions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pharmacies.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sure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hospital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clinic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knows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other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insurance.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181610" indent="-119380">
              <a:lnSpc>
                <a:spcPct val="100000"/>
              </a:lnSpc>
              <a:spcBef>
                <a:spcPts val="710"/>
              </a:spcBef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Some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retail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pharmacies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coordinate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claims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other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insurance.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Check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see</a:t>
            </a:r>
            <a:r>
              <a:rPr lang="en-US" sz="1200" dirty="0" smtClean="0">
                <a:latin typeface="Times New Roman"/>
                <a:cs typeface="Times New Roman"/>
              </a:rPr>
              <a:t> if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offers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this </a:t>
            </a:r>
            <a:r>
              <a:rPr lang="en-US" sz="1200" spc="-5" dirty="0" smtClean="0">
                <a:latin typeface="Times New Roman"/>
                <a:cs typeface="Times New Roman"/>
              </a:rPr>
              <a:t>additional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74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U.S. </a:t>
            </a:r>
            <a:r>
              <a:rPr lang="en-US" sz="1200" spc="-10" dirty="0" smtClean="0">
                <a:latin typeface="Times New Roman"/>
                <a:cs typeface="Times New Roman"/>
              </a:rPr>
              <a:t>Office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Personnel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Management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offers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option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 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Federal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Employees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Dental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-15" dirty="0" smtClean="0">
                <a:latin typeface="Times New Roman"/>
                <a:cs typeface="Times New Roman"/>
              </a:rPr>
              <a:t> Vision </a:t>
            </a:r>
            <a:r>
              <a:rPr lang="en-US" sz="1200" spc="-5" dirty="0" smtClean="0">
                <a:latin typeface="Times New Roman"/>
                <a:cs typeface="Times New Roman"/>
              </a:rPr>
              <a:t>Insurance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Program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(FEDVIP)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dental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plan.</a:t>
            </a: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Char char="•"/>
              <a:tabLst>
                <a:tab pos="132080" algn="l"/>
              </a:tabLst>
            </a:pPr>
            <a:r>
              <a:rPr lang="en-US" sz="1200" spc="-10" dirty="0" smtClean="0">
                <a:latin typeface="Times New Roman"/>
                <a:cs typeface="Times New Roman"/>
              </a:rPr>
              <a:t>FEDVIP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offers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range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plans </a:t>
            </a:r>
            <a:r>
              <a:rPr lang="en-US" sz="1200" spc="-5" dirty="0" smtClean="0">
                <a:latin typeface="Times New Roman"/>
                <a:cs typeface="Times New Roman"/>
              </a:rPr>
              <a:t>from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 number of </a:t>
            </a:r>
            <a:r>
              <a:rPr lang="en-US" sz="1200" spc="-5" dirty="0" smtClean="0">
                <a:latin typeface="Times New Roman"/>
                <a:cs typeface="Times New Roman"/>
              </a:rPr>
              <a:t>dental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carriers.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Char char="•"/>
              <a:tabLst>
                <a:tab pos="132080" algn="l"/>
              </a:tabLst>
            </a:pPr>
            <a:r>
              <a:rPr lang="en-US" sz="1200" spc="-10" dirty="0" smtClean="0">
                <a:latin typeface="Times New Roman"/>
                <a:cs typeface="Times New Roman"/>
              </a:rPr>
              <a:t>FEDVIP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available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to:</a:t>
            </a:r>
          </a:p>
          <a:p>
            <a:pPr marL="360045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Retired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Certain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National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Guard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Reserve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190"/>
              </a:spcBef>
              <a:buChar char="–"/>
              <a:tabLst>
                <a:tab pos="3606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Certain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survivors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Medal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Honor </a:t>
            </a:r>
            <a:r>
              <a:rPr lang="en-US" sz="1200" spc="-5" dirty="0" smtClean="0">
                <a:latin typeface="Times New Roman"/>
                <a:cs typeface="Times New Roman"/>
              </a:rPr>
              <a:t>recipients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immediate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survivors.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00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Former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spouses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remarried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surviving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spouses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don’t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qualify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purchase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dental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05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FEDVIP</a:t>
            </a:r>
            <a:r>
              <a:rPr lang="en-US" sz="1200" spc="-15" dirty="0" smtClean="0">
                <a:latin typeface="Times New Roman"/>
                <a:cs typeface="Times New Roman"/>
              </a:rPr>
              <a:t> eligibility,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carrier,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enrollment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information,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visit</a:t>
            </a:r>
            <a:r>
              <a:rPr lang="en-US" sz="1200" spc="3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www.benefeds.com</a:t>
            </a:r>
            <a:r>
              <a:rPr lang="en-US" sz="1200" spc="-5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4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5080" indent="-11938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100" dirty="0" smtClean="0">
                <a:latin typeface="Times New Roman"/>
                <a:cs typeface="Times New Roman"/>
              </a:rPr>
              <a:t>Retirees,</a:t>
            </a:r>
            <a:r>
              <a:rPr lang="en-US" sz="1100" spc="-4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their</a:t>
            </a:r>
            <a:r>
              <a:rPr lang="en-US" sz="1100" spc="-4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eligible</a:t>
            </a:r>
            <a:r>
              <a:rPr lang="en-US" sz="1100" spc="-45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family</a:t>
            </a:r>
            <a:r>
              <a:rPr lang="en-US" sz="1100" spc="-20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members, </a:t>
            </a:r>
            <a:r>
              <a:rPr lang="en-US" sz="1100" dirty="0" smtClean="0">
                <a:latin typeface="Times New Roman"/>
                <a:cs typeface="Times New Roman"/>
              </a:rPr>
              <a:t>and</a:t>
            </a:r>
            <a:r>
              <a:rPr lang="en-US" sz="1100" spc="-5" dirty="0" smtClean="0">
                <a:latin typeface="Times New Roman"/>
                <a:cs typeface="Times New Roman"/>
              </a:rPr>
              <a:t> active</a:t>
            </a:r>
            <a:r>
              <a:rPr lang="en-US" sz="1100" spc="-2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duty</a:t>
            </a:r>
            <a:r>
              <a:rPr lang="en-US" sz="1100" spc="-20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family</a:t>
            </a:r>
            <a:r>
              <a:rPr lang="en-US" sz="1100" spc="-20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members </a:t>
            </a:r>
            <a:r>
              <a:rPr lang="en-US" sz="1100" dirty="0" smtClean="0">
                <a:latin typeface="Times New Roman"/>
                <a:cs typeface="Times New Roman"/>
              </a:rPr>
              <a:t>enrolled</a:t>
            </a:r>
            <a:r>
              <a:rPr lang="en-US" sz="1100" spc="-3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in</a:t>
            </a:r>
            <a:r>
              <a:rPr lang="en-US" sz="1100" spc="-2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a</a:t>
            </a:r>
            <a:r>
              <a:rPr lang="en-US" sz="1100" spc="5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TRICARE</a:t>
            </a:r>
            <a:r>
              <a:rPr lang="en-US" sz="1100" spc="35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health</a:t>
            </a:r>
            <a:r>
              <a:rPr lang="en-US" sz="1100" spc="-45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plan</a:t>
            </a:r>
            <a:r>
              <a:rPr lang="en-US" sz="1100" spc="-5" dirty="0" smtClean="0">
                <a:latin typeface="Times New Roman"/>
                <a:cs typeface="Times New Roman"/>
              </a:rPr>
              <a:t> may </a:t>
            </a:r>
            <a:r>
              <a:rPr lang="en-US" sz="1100" spc="-26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qualify</a:t>
            </a:r>
            <a:r>
              <a:rPr lang="en-US" sz="1100" spc="-4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to</a:t>
            </a:r>
            <a:r>
              <a:rPr lang="en-US" sz="1100" spc="-15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purchase</a:t>
            </a:r>
            <a:r>
              <a:rPr lang="en-US" sz="1100" spc="-35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vision</a:t>
            </a:r>
            <a:r>
              <a:rPr lang="en-US" sz="1100" spc="-25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coverage</a:t>
            </a:r>
            <a:r>
              <a:rPr lang="en-US" sz="1100" spc="-10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through</a:t>
            </a:r>
            <a:r>
              <a:rPr lang="en-US" sz="1100" spc="-25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FEDVIP.</a:t>
            </a:r>
            <a:endParaRPr lang="en-US" sz="11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100" dirty="0" smtClean="0">
                <a:latin typeface="Times New Roman"/>
                <a:cs typeface="Times New Roman"/>
              </a:rPr>
              <a:t>Eligible</a:t>
            </a:r>
            <a:r>
              <a:rPr lang="en-US" sz="1100" spc="-50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100" spc="-4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include</a:t>
            </a:r>
            <a:r>
              <a:rPr lang="en-US" sz="1100" spc="-35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those</a:t>
            </a:r>
            <a:r>
              <a:rPr lang="en-US" sz="1100" spc="-3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enrolled</a:t>
            </a:r>
            <a:r>
              <a:rPr lang="en-US" sz="1100" spc="-35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in</a:t>
            </a:r>
            <a:r>
              <a:rPr lang="en-US" sz="1100" spc="-15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or</a:t>
            </a:r>
            <a:r>
              <a:rPr lang="en-US" sz="1100" spc="-5" dirty="0" smtClean="0">
                <a:latin typeface="Times New Roman"/>
                <a:cs typeface="Times New Roman"/>
              </a:rPr>
              <a:t> using:</a:t>
            </a:r>
            <a:endParaRPr lang="en-US" sz="110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100" spc="-5" dirty="0" smtClean="0">
                <a:latin typeface="Times New Roman"/>
                <a:cs typeface="Times New Roman"/>
              </a:rPr>
              <a:t>TRICARE</a:t>
            </a:r>
            <a:r>
              <a:rPr lang="en-US" sz="1100" spc="25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Prime,</a:t>
            </a:r>
            <a:r>
              <a:rPr lang="en-US" sz="1100" spc="-25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including</a:t>
            </a:r>
            <a:r>
              <a:rPr lang="en-US" sz="1100" spc="-45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the</a:t>
            </a:r>
            <a:r>
              <a:rPr lang="en-US" sz="1100" spc="-15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US</a:t>
            </a:r>
            <a:r>
              <a:rPr lang="en-US" sz="1100" spc="5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Family</a:t>
            </a:r>
            <a:r>
              <a:rPr lang="en-US" sz="1100" spc="-25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Health</a:t>
            </a:r>
            <a:r>
              <a:rPr lang="en-US" sz="1100" spc="-2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Plan</a:t>
            </a:r>
          </a:p>
          <a:p>
            <a:pPr marL="360045" lvl="1" indent="-119380">
              <a:lnSpc>
                <a:spcPct val="100000"/>
              </a:lnSpc>
              <a:spcBef>
                <a:spcPts val="190"/>
              </a:spcBef>
              <a:buChar char="–"/>
              <a:tabLst>
                <a:tab pos="360680" algn="l"/>
              </a:tabLst>
            </a:pPr>
            <a:r>
              <a:rPr lang="en-US" sz="1100" spc="-5" dirty="0" smtClean="0">
                <a:latin typeface="Times New Roman"/>
                <a:cs typeface="Times New Roman"/>
              </a:rPr>
              <a:t>TRICARE</a:t>
            </a:r>
            <a:r>
              <a:rPr lang="en-US" sz="1100" spc="-1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Select</a:t>
            </a:r>
          </a:p>
          <a:p>
            <a:pPr marL="360045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100" spc="-5" dirty="0" smtClean="0">
                <a:latin typeface="Times New Roman"/>
                <a:cs typeface="Times New Roman"/>
              </a:rPr>
              <a:t>TRICARE</a:t>
            </a:r>
            <a:r>
              <a:rPr lang="en-US" sz="1100" spc="10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Reserve</a:t>
            </a:r>
            <a:r>
              <a:rPr lang="en-US" sz="1100" spc="-35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Select</a:t>
            </a:r>
          </a:p>
          <a:p>
            <a:pPr marL="360045" lvl="1" indent="-119380">
              <a:lnSpc>
                <a:spcPct val="100000"/>
              </a:lnSpc>
              <a:spcBef>
                <a:spcPts val="204"/>
              </a:spcBef>
              <a:buChar char="–"/>
              <a:tabLst>
                <a:tab pos="360680" algn="l"/>
              </a:tabLst>
            </a:pPr>
            <a:r>
              <a:rPr lang="en-US" sz="1100" spc="-5" dirty="0" smtClean="0">
                <a:latin typeface="Times New Roman"/>
                <a:cs typeface="Times New Roman"/>
              </a:rPr>
              <a:t>TRICARE</a:t>
            </a:r>
            <a:r>
              <a:rPr lang="en-US" sz="1100" spc="2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Retired</a:t>
            </a:r>
            <a:r>
              <a:rPr lang="en-US" sz="1100" spc="-65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Reserve</a:t>
            </a:r>
            <a:endParaRPr lang="en-US" sz="1100" dirty="0" smtClean="0">
              <a:latin typeface="Times New Roman"/>
              <a:cs typeface="Times New Roman"/>
            </a:endParaRPr>
          </a:p>
          <a:p>
            <a:pPr marL="360045" lvl="1" indent="-119380">
              <a:lnSpc>
                <a:spcPct val="100000"/>
              </a:lnSpc>
              <a:spcBef>
                <a:spcPts val="190"/>
              </a:spcBef>
              <a:buChar char="–"/>
              <a:tabLst>
                <a:tab pos="360680" algn="l"/>
              </a:tabLst>
            </a:pPr>
            <a:r>
              <a:rPr lang="en-US" sz="1100" spc="-5" dirty="0" smtClean="0">
                <a:latin typeface="Times New Roman"/>
                <a:cs typeface="Times New Roman"/>
              </a:rPr>
              <a:t>TRICARE</a:t>
            </a:r>
            <a:r>
              <a:rPr lang="en-US" sz="1100" spc="1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For</a:t>
            </a:r>
            <a:r>
              <a:rPr lang="en-US" sz="1100" spc="-30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Life</a:t>
            </a:r>
          </a:p>
          <a:p>
            <a:pPr marL="131445" indent="-11938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100" dirty="0" smtClean="0">
                <a:latin typeface="Times New Roman"/>
                <a:cs typeface="Times New Roman"/>
              </a:rPr>
              <a:t>Visit</a:t>
            </a:r>
            <a:r>
              <a:rPr lang="en-US" sz="1100" spc="-3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100" b="1" u="sng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www.benefeds.com</a:t>
            </a:r>
            <a:r>
              <a:rPr lang="en-US" sz="1100" b="1" spc="-35" dirty="0" smtClean="0">
                <a:solidFill>
                  <a:srgbClr val="3333C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for</a:t>
            </a:r>
            <a:r>
              <a:rPr lang="en-US" sz="1100" spc="-15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eligibility,</a:t>
            </a:r>
            <a:r>
              <a:rPr lang="en-US" sz="1100" spc="-15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carrier,</a:t>
            </a:r>
            <a:r>
              <a:rPr lang="en-US" sz="1100" spc="-45" dirty="0" smtClean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and</a:t>
            </a:r>
            <a:r>
              <a:rPr lang="en-US" sz="1100" spc="10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enrollment</a:t>
            </a:r>
            <a:r>
              <a:rPr lang="en-US" sz="1100" spc="-25" dirty="0" smtClean="0"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latin typeface="Times New Roman"/>
                <a:cs typeface="Times New Roman"/>
              </a:rPr>
              <a:t>information.</a:t>
            </a:r>
            <a:endParaRPr lang="en-US" sz="11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26034" indent="-119380">
              <a:lnSpc>
                <a:spcPct val="100000"/>
              </a:lnSpc>
              <a:spcBef>
                <a:spcPts val="100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uniformed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program,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which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brings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together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resources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System—such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hospitals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clinics—with</a:t>
            </a:r>
            <a:r>
              <a:rPr lang="en-US" sz="1200" spc="-5" dirty="0" smtClean="0">
                <a:latin typeface="Times New Roman"/>
                <a:cs typeface="Times New Roman"/>
              </a:rPr>
              <a:t> TRICARE-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authorized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civilian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professionals,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institutions,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pharmacies,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suppliers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(network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5" dirty="0" smtClean="0">
                <a:latin typeface="Times New Roman"/>
                <a:cs typeface="Times New Roman"/>
              </a:rPr>
              <a:t>non-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network)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law.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95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Note:</a:t>
            </a:r>
            <a:r>
              <a:rPr lang="en-US" sz="1200" b="1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Throughout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this </a:t>
            </a:r>
            <a:r>
              <a:rPr lang="en-US" sz="1200" spc="-5" dirty="0" smtClean="0">
                <a:latin typeface="Times New Roman"/>
                <a:cs typeface="Times New Roman"/>
              </a:rPr>
              <a:t>presentation,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term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“family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members”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refers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dependents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who</a:t>
            </a:r>
            <a:r>
              <a:rPr lang="en-US" sz="1200" spc="-5" dirty="0" smtClean="0">
                <a:latin typeface="Times New Roman"/>
                <a:cs typeface="Times New Roman"/>
              </a:rPr>
              <a:t> are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use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3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346075" indent="-1193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you’re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survivor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5" dirty="0" smtClean="0">
                <a:latin typeface="Times New Roman"/>
                <a:cs typeface="Times New Roman"/>
              </a:rPr>
              <a:t> Retired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Reserve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who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had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time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his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her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death,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qualify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survivor</a:t>
            </a:r>
            <a:r>
              <a:rPr lang="en-US" sz="1200" spc="-5" dirty="0" smtClean="0">
                <a:latin typeface="Times New Roman"/>
                <a:cs typeface="Times New Roman"/>
              </a:rPr>
              <a:t> coverage.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160655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Surviving </a:t>
            </a:r>
            <a:r>
              <a:rPr lang="en-US" sz="1200" spc="-5" dirty="0" smtClean="0">
                <a:latin typeface="Times New Roman"/>
                <a:cs typeface="Times New Roman"/>
              </a:rPr>
              <a:t>spouses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remain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qualified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survivor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until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sponsor</a:t>
            </a:r>
            <a:r>
              <a:rPr lang="en-US" sz="1200" dirty="0" smtClean="0">
                <a:latin typeface="Times New Roman"/>
                <a:cs typeface="Times New Roman"/>
              </a:rPr>
              <a:t> would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turned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which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point they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(if</a:t>
            </a:r>
            <a:r>
              <a:rPr lang="en-US" sz="1200" spc="-5" dirty="0" smtClean="0">
                <a:latin typeface="Times New Roman"/>
                <a:cs typeface="Times New Roman"/>
              </a:rPr>
              <a:t> available).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marR="417195" indent="-119380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‒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continues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long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DEERS information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up 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date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until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eligibility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ends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(for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example,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time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sponsor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would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reached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earlier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spouse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remarries).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 marR="237490" indent="-119380">
              <a:lnSpc>
                <a:spcPct val="100000"/>
              </a:lnSpc>
              <a:spcBef>
                <a:spcPts val="190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‒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aren’t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dirty="0" smtClean="0">
                <a:latin typeface="Times New Roman"/>
                <a:cs typeface="Times New Roman"/>
              </a:rPr>
              <a:t> 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time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sponsor’s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death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qualify,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purchase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survivor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after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sponsor’s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death.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purchased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any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>
              <a:lnSpc>
                <a:spcPct val="100000"/>
              </a:lnSpc>
            </a:pPr>
            <a:r>
              <a:rPr lang="en-US" sz="1200" dirty="0" smtClean="0">
                <a:latin typeface="Times New Roman"/>
                <a:cs typeface="Times New Roman"/>
              </a:rPr>
              <a:t>time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after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sponsor’s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death,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sponsor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would </a:t>
            </a:r>
            <a:r>
              <a:rPr lang="en-US" sz="1200" dirty="0" smtClean="0">
                <a:latin typeface="Times New Roman"/>
                <a:cs typeface="Times New Roman"/>
              </a:rPr>
              <a:t>not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have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reached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time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</a:p>
          <a:p>
            <a:pPr marL="360045">
              <a:lnSpc>
                <a:spcPct val="100000"/>
              </a:lnSpc>
            </a:pPr>
            <a:r>
              <a:rPr lang="en-US" sz="1200" spc="-5" dirty="0" smtClean="0">
                <a:latin typeface="Times New Roman"/>
                <a:cs typeface="Times New Roman"/>
              </a:rPr>
              <a:t>purchase.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5080" indent="-119380" algn="just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Surviving </a:t>
            </a:r>
            <a:r>
              <a:rPr lang="en-US" sz="1200" spc="-5" dirty="0" smtClean="0">
                <a:latin typeface="Times New Roman"/>
                <a:cs typeface="Times New Roman"/>
              </a:rPr>
              <a:t>children are eligible </a:t>
            </a:r>
            <a:r>
              <a:rPr lang="en-US" sz="1200" dirty="0" smtClean="0">
                <a:latin typeface="Times New Roman"/>
                <a:cs typeface="Times New Roman"/>
              </a:rPr>
              <a:t>for TRR until </a:t>
            </a:r>
            <a:r>
              <a:rPr lang="en-US" sz="1200" spc="-5" dirty="0" smtClean="0">
                <a:latin typeface="Times New Roman"/>
                <a:cs typeface="Times New Roman"/>
              </a:rPr>
              <a:t>their sponsor </a:t>
            </a:r>
            <a:r>
              <a:rPr lang="en-US" sz="1200" dirty="0" smtClean="0">
                <a:latin typeface="Times New Roman"/>
                <a:cs typeface="Times New Roman"/>
              </a:rPr>
              <a:t>would </a:t>
            </a:r>
            <a:r>
              <a:rPr lang="en-US" sz="1200" spc="-5" dirty="0" smtClean="0">
                <a:latin typeface="Times New Roman"/>
                <a:cs typeface="Times New Roman"/>
              </a:rPr>
              <a:t>have reached </a:t>
            </a:r>
            <a:r>
              <a:rPr lang="en-US" sz="1200" spc="-10" dirty="0" smtClean="0">
                <a:latin typeface="Times New Roman"/>
                <a:cs typeface="Times New Roman"/>
              </a:rPr>
              <a:t>age </a:t>
            </a:r>
            <a:r>
              <a:rPr lang="en-US" sz="1200" dirty="0" smtClean="0">
                <a:latin typeface="Times New Roman"/>
                <a:cs typeface="Times New Roman"/>
              </a:rPr>
              <a:t>60 or until </a:t>
            </a:r>
            <a:r>
              <a:rPr lang="en-US" sz="1200" spc="-5" dirty="0" smtClean="0">
                <a:latin typeface="Times New Roman"/>
                <a:cs typeface="Times New Roman"/>
              </a:rPr>
              <a:t>they </a:t>
            </a:r>
            <a:r>
              <a:rPr lang="en-US" sz="1200" spc="-10" dirty="0" smtClean="0">
                <a:latin typeface="Times New Roman"/>
                <a:cs typeface="Times New Roman"/>
              </a:rPr>
              <a:t>age 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out, </a:t>
            </a:r>
            <a:r>
              <a:rPr lang="en-US" sz="1200" spc="-5" dirty="0" smtClean="0">
                <a:latin typeface="Times New Roman"/>
                <a:cs typeface="Times New Roman"/>
              </a:rPr>
              <a:t>marry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otherwise </a:t>
            </a:r>
            <a:r>
              <a:rPr lang="en-US" sz="1200" dirty="0" smtClean="0">
                <a:latin typeface="Times New Roman"/>
                <a:cs typeface="Times New Roman"/>
              </a:rPr>
              <a:t>lose </a:t>
            </a:r>
            <a:r>
              <a:rPr lang="en-US" sz="1200" spc="-5" dirty="0" smtClean="0">
                <a:latin typeface="Times New Roman"/>
                <a:cs typeface="Times New Roman"/>
              </a:rPr>
              <a:t>their TRICARE </a:t>
            </a:r>
            <a:r>
              <a:rPr lang="en-US" sz="1200" spc="-15" dirty="0" smtClean="0">
                <a:latin typeface="Times New Roman"/>
                <a:cs typeface="Times New Roman"/>
              </a:rPr>
              <a:t>eligibility. </a:t>
            </a:r>
            <a:r>
              <a:rPr lang="en-US" sz="1200" dirty="0" smtClean="0">
                <a:latin typeface="Times New Roman"/>
                <a:cs typeface="Times New Roman"/>
              </a:rPr>
              <a:t>Adult </a:t>
            </a:r>
            <a:r>
              <a:rPr lang="en-US" sz="1200" spc="-5" dirty="0" smtClean="0">
                <a:latin typeface="Times New Roman"/>
                <a:cs typeface="Times New Roman"/>
              </a:rPr>
              <a:t>children remain eligible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enroll </a:t>
            </a:r>
            <a:r>
              <a:rPr lang="en-US" sz="1200" dirty="0" smtClean="0">
                <a:latin typeface="Times New Roman"/>
                <a:cs typeface="Times New Roman"/>
              </a:rPr>
              <a:t>in </a:t>
            </a:r>
            <a:r>
              <a:rPr lang="en-US" sz="1200" spc="-50" dirty="0" smtClean="0">
                <a:latin typeface="Times New Roman"/>
                <a:cs typeface="Times New Roman"/>
              </a:rPr>
              <a:t>TYA 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until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 </a:t>
            </a:r>
            <a:r>
              <a:rPr lang="en-US" sz="1200" spc="-5" dirty="0" smtClean="0">
                <a:latin typeface="Times New Roman"/>
                <a:cs typeface="Times New Roman"/>
              </a:rPr>
              <a:t>longer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qualified.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Note:</a:t>
            </a:r>
            <a:r>
              <a:rPr lang="en-US" sz="1200" b="1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FEHB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exclusion</a:t>
            </a:r>
            <a:r>
              <a:rPr lang="en-US" sz="1200" spc="-5" dirty="0" smtClean="0">
                <a:latin typeface="Times New Roman"/>
                <a:cs typeface="Times New Roman"/>
              </a:rPr>
              <a:t> does</a:t>
            </a:r>
            <a:r>
              <a:rPr lang="en-US" sz="1200" dirty="0" smtClean="0">
                <a:latin typeface="Times New Roman"/>
                <a:cs typeface="Times New Roman"/>
              </a:rPr>
              <a:t> not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apply.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617855" indent="-119380" algn="just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Survivors </a:t>
            </a:r>
            <a:r>
              <a:rPr lang="en-US" sz="1200" dirty="0" smtClean="0">
                <a:latin typeface="Times New Roman"/>
                <a:cs typeface="Times New Roman"/>
              </a:rPr>
              <a:t>may be </a:t>
            </a:r>
            <a:r>
              <a:rPr lang="en-US" sz="1200" spc="-5" dirty="0" smtClean="0">
                <a:latin typeface="Times New Roman"/>
                <a:cs typeface="Times New Roman"/>
              </a:rPr>
              <a:t>eligible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purchase dental and </a:t>
            </a:r>
            <a:r>
              <a:rPr lang="en-US" sz="1200" dirty="0" smtClean="0">
                <a:latin typeface="Times New Roman"/>
                <a:cs typeface="Times New Roman"/>
              </a:rPr>
              <a:t>vision </a:t>
            </a:r>
            <a:r>
              <a:rPr lang="en-US" sz="1200" spc="-5" dirty="0" smtClean="0">
                <a:latin typeface="Times New Roman"/>
                <a:cs typeface="Times New Roman"/>
              </a:rPr>
              <a:t>coverage through </a:t>
            </a:r>
            <a:r>
              <a:rPr lang="en-US" sz="1200" spc="-30" dirty="0" smtClean="0">
                <a:latin typeface="Times New Roman"/>
                <a:cs typeface="Times New Roman"/>
              </a:rPr>
              <a:t>FEDVIP. </a:t>
            </a:r>
            <a:r>
              <a:rPr lang="en-US" sz="1200" spc="-5" dirty="0" smtClean="0">
                <a:latin typeface="Times New Roman"/>
                <a:cs typeface="Times New Roman"/>
              </a:rPr>
              <a:t>For </a:t>
            </a:r>
            <a:r>
              <a:rPr lang="en-US" sz="1200" dirty="0" smtClean="0">
                <a:latin typeface="Times New Roman"/>
                <a:cs typeface="Times New Roman"/>
              </a:rPr>
              <a:t>more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www.benefeds.com</a:t>
            </a:r>
            <a:r>
              <a:rPr lang="en-US" sz="1200" spc="-10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4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2715" marR="5080" indent="-120650">
              <a:lnSpc>
                <a:spcPct val="100000"/>
              </a:lnSpc>
              <a:spcBef>
                <a:spcPts val="100"/>
              </a:spcBef>
              <a:buChar char="•"/>
              <a:tabLst>
                <a:tab pos="13335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This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slide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shows contact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stateside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overseas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regional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contractors,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well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other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important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sources.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2715" indent="-120650">
              <a:lnSpc>
                <a:spcPct val="100000"/>
              </a:lnSpc>
              <a:spcBef>
                <a:spcPts val="695"/>
              </a:spcBef>
              <a:buChar char="•"/>
              <a:tabLst>
                <a:tab pos="133350" algn="l"/>
              </a:tabLst>
            </a:pPr>
            <a:r>
              <a:rPr lang="en-US" sz="1200" spc="-10" smtClean="0">
                <a:latin typeface="Times New Roman"/>
                <a:cs typeface="Times New Roman"/>
              </a:rPr>
              <a:t>Remember,</a:t>
            </a:r>
            <a:r>
              <a:rPr lang="en-US" sz="1200" spc="30" smtClean="0">
                <a:latin typeface="Times New Roman"/>
                <a:cs typeface="Times New Roman"/>
              </a:rPr>
              <a:t> </a:t>
            </a:r>
            <a:r>
              <a:rPr lang="en-US" sz="1200" spc="-10" smtClean="0">
                <a:latin typeface="Times New Roman"/>
                <a:cs typeface="Times New Roman"/>
              </a:rPr>
              <a:t>your</a:t>
            </a:r>
            <a:r>
              <a:rPr lang="en-US" sz="1200" spc="35" smtClean="0">
                <a:latin typeface="Times New Roman"/>
                <a:cs typeface="Times New Roman"/>
              </a:rPr>
              <a:t> </a:t>
            </a:r>
            <a:r>
              <a:rPr lang="en-US" sz="1200" spc="-5" smtClean="0">
                <a:latin typeface="Times New Roman"/>
                <a:cs typeface="Times New Roman"/>
              </a:rPr>
              <a:t>contractor</a:t>
            </a:r>
            <a:r>
              <a:rPr lang="en-US" sz="1200" spc="35" smtClean="0">
                <a:latin typeface="Times New Roman"/>
                <a:cs typeface="Times New Roman"/>
              </a:rPr>
              <a:t> </a:t>
            </a:r>
            <a:r>
              <a:rPr lang="en-US" sz="1200" smtClean="0">
                <a:latin typeface="Times New Roman"/>
                <a:cs typeface="Times New Roman"/>
              </a:rPr>
              <a:t>point</a:t>
            </a:r>
            <a:r>
              <a:rPr lang="en-US" sz="1200" spc="10" smtClean="0">
                <a:latin typeface="Times New Roman"/>
                <a:cs typeface="Times New Roman"/>
              </a:rPr>
              <a:t> </a:t>
            </a:r>
            <a:r>
              <a:rPr lang="en-US" sz="1200" smtClean="0">
                <a:latin typeface="Times New Roman"/>
                <a:cs typeface="Times New Roman"/>
              </a:rPr>
              <a:t>of</a:t>
            </a:r>
            <a:r>
              <a:rPr lang="en-US" sz="1200" spc="5" smtClean="0">
                <a:latin typeface="Times New Roman"/>
                <a:cs typeface="Times New Roman"/>
              </a:rPr>
              <a:t> </a:t>
            </a:r>
            <a:r>
              <a:rPr lang="en-US" sz="1200" spc="-5" smtClean="0">
                <a:latin typeface="Times New Roman"/>
                <a:cs typeface="Times New Roman"/>
              </a:rPr>
              <a:t>contact</a:t>
            </a:r>
            <a:r>
              <a:rPr lang="en-US" sz="1200" spc="25" smtClean="0">
                <a:latin typeface="Times New Roman"/>
                <a:cs typeface="Times New Roman"/>
              </a:rPr>
              <a:t> </a:t>
            </a:r>
            <a:r>
              <a:rPr lang="en-US" sz="1200" spc="-5" smtClean="0">
                <a:latin typeface="Times New Roman"/>
                <a:cs typeface="Times New Roman"/>
              </a:rPr>
              <a:t>is</a:t>
            </a:r>
            <a:r>
              <a:rPr lang="en-US" sz="1200" spc="5" smtClean="0">
                <a:latin typeface="Times New Roman"/>
                <a:cs typeface="Times New Roman"/>
              </a:rPr>
              <a:t> </a:t>
            </a:r>
            <a:r>
              <a:rPr lang="en-US" sz="1200" spc="-5" smtClean="0">
                <a:latin typeface="Times New Roman"/>
                <a:cs typeface="Times New Roman"/>
              </a:rPr>
              <a:t>based</a:t>
            </a:r>
            <a:r>
              <a:rPr lang="en-US" sz="1200" spc="15" smtClean="0">
                <a:latin typeface="Times New Roman"/>
                <a:cs typeface="Times New Roman"/>
              </a:rPr>
              <a:t> </a:t>
            </a:r>
            <a:r>
              <a:rPr lang="en-US" sz="1200" smtClean="0">
                <a:latin typeface="Times New Roman"/>
                <a:cs typeface="Times New Roman"/>
              </a:rPr>
              <a:t>on </a:t>
            </a:r>
            <a:r>
              <a:rPr lang="en-US" sz="1200" spc="-5" smtClean="0">
                <a:latin typeface="Times New Roman"/>
                <a:cs typeface="Times New Roman"/>
              </a:rPr>
              <a:t>where</a:t>
            </a:r>
            <a:r>
              <a:rPr lang="en-US" sz="1200" spc="15" smtClean="0">
                <a:latin typeface="Times New Roman"/>
                <a:cs typeface="Times New Roman"/>
              </a:rPr>
              <a:t> </a:t>
            </a:r>
            <a:r>
              <a:rPr lang="en-US" sz="1200" spc="-15" smtClean="0">
                <a:latin typeface="Times New Roman"/>
                <a:cs typeface="Times New Roman"/>
              </a:rPr>
              <a:t>you</a:t>
            </a:r>
            <a:r>
              <a:rPr lang="en-US" sz="1200" spc="35" smtClean="0">
                <a:latin typeface="Times New Roman"/>
                <a:cs typeface="Times New Roman"/>
              </a:rPr>
              <a:t> </a:t>
            </a:r>
            <a:r>
              <a:rPr lang="en-US" sz="1200" spc="-5" smtClean="0">
                <a:latin typeface="Times New Roman"/>
                <a:cs typeface="Times New Roman"/>
              </a:rPr>
              <a:t>live.</a:t>
            </a:r>
            <a:endParaRPr lang="en-US" sz="1200" smtClean="0">
              <a:latin typeface="Times New Roman"/>
              <a:cs typeface="Times New Roman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1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264160" indent="-119380">
              <a:lnSpc>
                <a:spcPct val="100000"/>
              </a:lnSpc>
              <a:spcBef>
                <a:spcPts val="100"/>
              </a:spcBef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Overseas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Program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made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up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overseas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divided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three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geographic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areas: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Latin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America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Canada,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Eurasia-Africa,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dirty="0" smtClean="0">
                <a:latin typeface="Times New Roman"/>
                <a:cs typeface="Times New Roman"/>
              </a:rPr>
              <a:t> 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Pacific.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5080" indent="-119380">
              <a:lnSpc>
                <a:spcPct val="100000"/>
              </a:lnSpc>
              <a:spcBef>
                <a:spcPts val="695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International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SOS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Government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Inc.,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International</a:t>
            </a:r>
            <a:r>
              <a:rPr lang="en-US" sz="1200" spc="7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SOS, is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contractor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the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Overseas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Program.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132715" indent="-119380">
              <a:lnSpc>
                <a:spcPct val="100000"/>
              </a:lnSpc>
              <a:spcBef>
                <a:spcPts val="695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Each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overseas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managed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 a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Area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Office.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office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located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 </a:t>
            </a:r>
            <a:r>
              <a:rPr lang="en-US" sz="1200" spc="-5" dirty="0" smtClean="0">
                <a:latin typeface="Times New Roman"/>
                <a:cs typeface="Times New Roman"/>
              </a:rPr>
              <a:t>each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overseas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area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ensure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operational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support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hospitals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clinics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users</a:t>
            </a:r>
            <a:r>
              <a:rPr lang="en-US" sz="1200" dirty="0" smtClean="0">
                <a:latin typeface="Times New Roman"/>
                <a:cs typeface="Times New Roman"/>
              </a:rPr>
              <a:t> in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geographic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areas.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10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Contact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will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presentation.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4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39" indent="-117475">
              <a:lnSpc>
                <a:spcPct val="100000"/>
              </a:lnSpc>
              <a:spcBef>
                <a:spcPts val="100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available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worldwide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managed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regionally.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same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regardless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where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9539">
              <a:lnSpc>
                <a:spcPct val="100000"/>
              </a:lnSpc>
              <a:spcBef>
                <a:spcPts val="5"/>
              </a:spcBef>
            </a:pPr>
            <a:r>
              <a:rPr lang="en-US" sz="1200" spc="-15" dirty="0" smtClean="0">
                <a:latin typeface="Times New Roman"/>
                <a:cs typeface="Times New Roman"/>
              </a:rPr>
              <a:t>you </a:t>
            </a:r>
            <a:r>
              <a:rPr lang="en-US" sz="1200" dirty="0" smtClean="0">
                <a:latin typeface="Times New Roman"/>
                <a:cs typeface="Times New Roman"/>
              </a:rPr>
              <a:t>live.</a:t>
            </a:r>
          </a:p>
          <a:p>
            <a:pPr marL="129539" marR="168275" indent="-117475">
              <a:lnSpc>
                <a:spcPct val="100000"/>
              </a:lnSpc>
              <a:spcBef>
                <a:spcPts val="695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There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two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United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States—TRICARE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East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 TRICARE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West—and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there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different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customer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contacts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5" dirty="0" smtClean="0">
                <a:latin typeface="Times New Roman"/>
                <a:cs typeface="Times New Roman"/>
              </a:rPr>
              <a:t>each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stateside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9539" marR="20955" indent="-117475">
              <a:lnSpc>
                <a:spcPct val="100000"/>
              </a:lnSpc>
              <a:spcBef>
                <a:spcPts val="695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Federal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LLC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administers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25" dirty="0" smtClean="0">
                <a:latin typeface="Times New Roman"/>
                <a:cs typeface="Times New Roman"/>
              </a:rPr>
              <a:t>West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Humana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administers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East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Region.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Both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regional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contractors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partner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System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provide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medical,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administrative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support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including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customer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service,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claims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processing,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authorizations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certain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9539" indent="-117475">
              <a:lnSpc>
                <a:spcPct val="100000"/>
              </a:lnSpc>
              <a:spcBef>
                <a:spcPts val="710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Contact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each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region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will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this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presentation.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6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5890" marR="224790" indent="-1238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36525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Defense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Enrollment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Eligibility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Reporting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System,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DEERS,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a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database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dependents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worldwide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who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benefits,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including</a:t>
            </a:r>
            <a:r>
              <a:rPr lang="en-US" sz="1200" spc="-5" dirty="0" smtClean="0">
                <a:latin typeface="Times New Roman"/>
                <a:cs typeface="Times New Roman"/>
              </a:rPr>
              <a:t> TRICARE.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5890" marR="478790" indent="-12382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6525" algn="l"/>
              </a:tabLst>
            </a:pPr>
            <a:r>
              <a:rPr lang="en-US" sz="1200" spc="-35" dirty="0" smtClean="0">
                <a:latin typeface="Times New Roman"/>
                <a:cs typeface="Times New Roman"/>
              </a:rPr>
              <a:t>Your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eligibility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shows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up in </a:t>
            </a:r>
            <a:r>
              <a:rPr lang="en-US" sz="1200" spc="-5" dirty="0" smtClean="0">
                <a:latin typeface="Times New Roman"/>
                <a:cs typeface="Times New Roman"/>
              </a:rPr>
              <a:t>DEERS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based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 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sponsor’s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status.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45" dirty="0" smtClean="0">
                <a:latin typeface="Times New Roman"/>
                <a:cs typeface="Times New Roman"/>
              </a:rPr>
              <a:t>To</a:t>
            </a:r>
            <a:r>
              <a:rPr lang="en-US" sz="1200" dirty="0" smtClean="0">
                <a:latin typeface="Times New Roman"/>
                <a:cs typeface="Times New Roman"/>
              </a:rPr>
              <a:t> maintain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 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eligibility,</a:t>
            </a:r>
            <a:r>
              <a:rPr lang="en-US" sz="1200" spc="6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must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update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DEERS after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life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event.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don’t,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miss important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enrollment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deadlines.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This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could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mean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lose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access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care.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life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event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can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include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getting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married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divorced,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moving,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giving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birth,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adopting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child,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retiring.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5890" indent="-12382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652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Register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DEERS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through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err="1" smtClean="0">
                <a:latin typeface="Times New Roman"/>
                <a:cs typeface="Times New Roman"/>
              </a:rPr>
              <a:t>milConnect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website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35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5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https://milconnect.dmdc.osd.mil</a:t>
            </a:r>
            <a:r>
              <a:rPr lang="en-US" sz="1200" spc="-5" dirty="0" smtClean="0">
                <a:latin typeface="Times New Roman"/>
                <a:cs typeface="Times New Roman"/>
              </a:rPr>
              <a:t>.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</a:p>
          <a:p>
            <a:pPr marL="135890" marR="397510">
              <a:lnSpc>
                <a:spcPct val="100000"/>
              </a:lnSpc>
            </a:pPr>
            <a:r>
              <a:rPr lang="en-US" sz="1200" spc="-5" dirty="0" err="1" smtClean="0">
                <a:latin typeface="Times New Roman"/>
                <a:cs typeface="Times New Roman"/>
              </a:rPr>
              <a:t>milConnect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website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Defense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Manpower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Data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Center’s</a:t>
            </a:r>
            <a:r>
              <a:rPr lang="en-US" sz="1200" dirty="0" smtClean="0">
                <a:latin typeface="Times New Roman"/>
                <a:cs typeface="Times New Roman"/>
              </a:rPr>
              <a:t> online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portal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that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access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DEERS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75285" marR="5080" indent="-125095">
              <a:lnSpc>
                <a:spcPct val="100000"/>
              </a:lnSpc>
              <a:spcBef>
                <a:spcPts val="209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−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also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updated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 </a:t>
            </a:r>
            <a:r>
              <a:rPr lang="en-US" sz="1200" spc="-5" dirty="0" smtClean="0">
                <a:latin typeface="Times New Roman"/>
                <a:cs typeface="Times New Roman"/>
              </a:rPr>
              <a:t>phone,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fax,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by</a:t>
            </a:r>
            <a:r>
              <a:rPr lang="en-US" sz="1200" dirty="0" smtClean="0">
                <a:latin typeface="Times New Roman"/>
                <a:cs typeface="Times New Roman"/>
              </a:rPr>
              <a:t> visiting 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Uniformed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ID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card-issuing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facility.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5890" marR="317500" indent="-12382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6525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When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making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changes,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proper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documentation,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such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 </a:t>
            </a:r>
            <a:r>
              <a:rPr lang="en-US" sz="1200" spc="-5" dirty="0" smtClean="0">
                <a:latin typeface="Times New Roman"/>
                <a:cs typeface="Times New Roman"/>
              </a:rPr>
              <a:t>marriage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certificate,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divorce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decree,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birth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certificate,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and/or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adoption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papers,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required.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marR="311150">
              <a:lnSpc>
                <a:spcPct val="100000"/>
              </a:lnSpc>
              <a:spcBef>
                <a:spcPts val="705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Note:</a:t>
            </a:r>
            <a:r>
              <a:rPr lang="en-US" sz="1200" b="1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Only </a:t>
            </a:r>
            <a:r>
              <a:rPr lang="en-US" sz="1200" spc="-5" dirty="0" smtClean="0">
                <a:latin typeface="Times New Roman"/>
                <a:cs typeface="Times New Roman"/>
              </a:rPr>
              <a:t>sponsors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sponsor-appointed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individuals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valid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power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attorney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add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member.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18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older may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update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own </a:t>
            </a:r>
            <a:r>
              <a:rPr lang="en-US" sz="1200" spc="-5" dirty="0" smtClean="0">
                <a:latin typeface="Times New Roman"/>
                <a:cs typeface="Times New Roman"/>
              </a:rPr>
              <a:t>contact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5890" marR="648335" indent="-12382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36525" algn="l"/>
              </a:tabLst>
            </a:pPr>
            <a:r>
              <a:rPr lang="en-US" sz="1200" spc="-10" dirty="0" smtClean="0">
                <a:latin typeface="Times New Roman"/>
                <a:cs typeface="Times New Roman"/>
              </a:rPr>
              <a:t>Remember,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providers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legally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permitted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copy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dependent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ID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cards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verify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eligibility.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5890" indent="-12382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652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information,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visit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b="1" spc="-10" dirty="0" smtClean="0">
                <a:latin typeface="Times New Roman"/>
                <a:cs typeface="Times New Roman"/>
                <a:hlinkClick r:id="rId4"/>
              </a:rPr>
              <a:t>www.tricare.mil/deers</a:t>
            </a:r>
            <a:r>
              <a:rPr lang="en-US" sz="1200" spc="-10" dirty="0" smtClean="0">
                <a:latin typeface="Times New Roman"/>
                <a:cs typeface="Times New Roman"/>
                <a:hlinkClick r:id="rId4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75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88265" indent="-11938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Retired Reserve members who </a:t>
            </a:r>
            <a:r>
              <a:rPr lang="en-US" sz="1200" spc="-10" dirty="0" smtClean="0">
                <a:latin typeface="Times New Roman"/>
                <a:cs typeface="Times New Roman"/>
              </a:rPr>
              <a:t>aren’t </a:t>
            </a:r>
            <a:r>
              <a:rPr lang="en-US" sz="1200" spc="-15" dirty="0" smtClean="0">
                <a:latin typeface="Times New Roman"/>
                <a:cs typeface="Times New Roman"/>
              </a:rPr>
              <a:t>yet </a:t>
            </a:r>
            <a:r>
              <a:rPr lang="en-US" sz="1200" spc="-10" dirty="0" smtClean="0">
                <a:latin typeface="Times New Roman"/>
                <a:cs typeface="Times New Roman"/>
              </a:rPr>
              <a:t>age </a:t>
            </a:r>
            <a:r>
              <a:rPr lang="en-US" sz="1200" dirty="0" smtClean="0">
                <a:latin typeface="Times New Roman"/>
                <a:cs typeface="Times New Roman"/>
              </a:rPr>
              <a:t>60 may </a:t>
            </a:r>
            <a:r>
              <a:rPr lang="en-US" sz="1200" spc="-5" dirty="0" smtClean="0">
                <a:latin typeface="Times New Roman"/>
                <a:cs typeface="Times New Roman"/>
              </a:rPr>
              <a:t>qualify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purchase TRICARE Retired Reserve, </a:t>
            </a:r>
            <a:r>
              <a:rPr lang="en-US" sz="1200" dirty="0" smtClean="0">
                <a:latin typeface="Times New Roman"/>
                <a:cs typeface="Times New Roman"/>
              </a:rPr>
              <a:t> or TRR, </a:t>
            </a:r>
            <a:r>
              <a:rPr lang="en-US" sz="1200" spc="-5" dirty="0" smtClean="0">
                <a:latin typeface="Times New Roman"/>
                <a:cs typeface="Times New Roman"/>
              </a:rPr>
              <a:t>coverage. </a:t>
            </a:r>
            <a:r>
              <a:rPr lang="en-US" sz="1200" dirty="0" smtClean="0">
                <a:latin typeface="Times New Roman"/>
                <a:cs typeface="Times New Roman"/>
              </a:rPr>
              <a:t>This </a:t>
            </a:r>
            <a:r>
              <a:rPr lang="en-US" sz="1200" spc="-5" dirty="0" smtClean="0">
                <a:latin typeface="Times New Roman"/>
                <a:cs typeface="Times New Roman"/>
              </a:rPr>
              <a:t>includes Retired Reserve members receiving early retired pay (before </a:t>
            </a:r>
            <a:r>
              <a:rPr lang="en-US" sz="1200" spc="-10" dirty="0" smtClean="0">
                <a:latin typeface="Times New Roman"/>
                <a:cs typeface="Times New Roman"/>
              </a:rPr>
              <a:t>age </a:t>
            </a:r>
            <a:r>
              <a:rPr lang="en-US" sz="1200" dirty="0" smtClean="0">
                <a:latin typeface="Times New Roman"/>
                <a:cs typeface="Times New Roman"/>
              </a:rPr>
              <a:t>60)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who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do not </a:t>
            </a:r>
            <a:r>
              <a:rPr lang="en-US" sz="1200" spc="-5" dirty="0" smtClean="0">
                <a:latin typeface="Times New Roman"/>
                <a:cs typeface="Times New Roman"/>
              </a:rPr>
              <a:t>become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TRICARE-eligible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retirees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until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60.</a:t>
            </a:r>
          </a:p>
          <a:p>
            <a:pPr marL="131445" marR="105410" indent="-119380">
              <a:lnSpc>
                <a:spcPct val="100000"/>
              </a:lnSpc>
              <a:spcBef>
                <a:spcPts val="695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Retired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Reserve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ages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through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64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entitled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(if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 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-5" dirty="0" smtClean="0">
                <a:latin typeface="Times New Roman"/>
                <a:cs typeface="Times New Roman"/>
              </a:rPr>
              <a:t> Service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Area,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PSA).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They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must </a:t>
            </a:r>
            <a:r>
              <a:rPr lang="en-US" sz="1200" spc="-5" dirty="0" smtClean="0">
                <a:latin typeface="Times New Roman"/>
                <a:cs typeface="Times New Roman"/>
              </a:rPr>
              <a:t>enroll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either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(enrollment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fees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apply)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within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90 </a:t>
            </a:r>
            <a:r>
              <a:rPr lang="en-US" sz="1200" spc="-15" dirty="0" smtClean="0">
                <a:latin typeface="Times New Roman"/>
                <a:cs typeface="Times New Roman"/>
              </a:rPr>
              <a:t>days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5" dirty="0" smtClean="0">
                <a:latin typeface="Times New Roman"/>
                <a:cs typeface="Times New Roman"/>
              </a:rPr>
              <a:t>date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sponsor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turned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60.</a:t>
            </a:r>
          </a:p>
          <a:p>
            <a:pPr marL="360045" marR="5080" indent="-119380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‒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</a:t>
            </a:r>
            <a:r>
              <a:rPr lang="en-US" sz="1200" spc="-7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PSA</a:t>
            </a:r>
            <a:r>
              <a:rPr lang="en-US" sz="1200" spc="-8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geographic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area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where 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Prime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offered.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typically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area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near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military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hospital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 </a:t>
            </a:r>
            <a:r>
              <a:rPr lang="en-US" sz="1200" spc="-5" dirty="0" smtClean="0">
                <a:latin typeface="Times New Roman"/>
                <a:cs typeface="Times New Roman"/>
              </a:rPr>
              <a:t>clinic.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Determine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live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PSA</a:t>
            </a:r>
            <a:r>
              <a:rPr lang="en-US" sz="1200" spc="-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</a:t>
            </a:r>
            <a:r>
              <a:rPr lang="en-US" sz="1200" spc="-5" dirty="0" smtClean="0">
                <a:latin typeface="Times New Roman"/>
                <a:cs typeface="Times New Roman"/>
              </a:rPr>
              <a:t> checking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your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20" dirty="0" smtClean="0">
                <a:latin typeface="Times New Roman"/>
                <a:cs typeface="Times New Roman"/>
              </a:rPr>
              <a:t>ZIP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code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 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www.tricare.mil/psa</a:t>
            </a:r>
            <a:r>
              <a:rPr lang="en-US" sz="1200" spc="-10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90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‒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through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64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entitled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premium-free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-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7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also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360045">
              <a:lnSpc>
                <a:spcPct val="100000"/>
              </a:lnSpc>
              <a:spcBef>
                <a:spcPts val="5"/>
              </a:spcBef>
            </a:pP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</a:t>
            </a:r>
            <a:r>
              <a:rPr lang="en-US" sz="1200" spc="-5" dirty="0" smtClean="0">
                <a:latin typeface="Times New Roman"/>
                <a:cs typeface="Times New Roman"/>
              </a:rPr>
              <a:t> become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under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Life,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TFL.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marR="127000" indent="-119380">
              <a:lnSpc>
                <a:spcPct val="100000"/>
              </a:lnSpc>
              <a:spcBef>
                <a:spcPts val="705"/>
              </a:spcBef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At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65,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beneficiaries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who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entitled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-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Part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 </a:t>
            </a:r>
            <a:r>
              <a:rPr lang="en-US" sz="1200" spc="-5" dirty="0" smtClean="0">
                <a:latin typeface="Times New Roman"/>
                <a:cs typeface="Times New Roman"/>
              </a:rPr>
              <a:t>will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transition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TFL.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en-US" sz="1200" b="1" spc="-5" dirty="0" smtClean="0">
                <a:latin typeface="Times New Roman"/>
                <a:cs typeface="Times New Roman"/>
              </a:rPr>
              <a:t>Note:</a:t>
            </a:r>
            <a:r>
              <a:rPr lang="en-US" sz="1200" b="1" spc="1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If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become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Medicare-eligible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due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disability,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you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transition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TFL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early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25" dirty="0" smtClean="0">
                <a:latin typeface="Times New Roman"/>
                <a:cs typeface="Times New Roman"/>
              </a:rPr>
              <a:t>Young</a:t>
            </a:r>
            <a:r>
              <a:rPr lang="en-US" sz="1200" spc="-7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Adult, or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40" dirty="0" smtClean="0">
                <a:latin typeface="Times New Roman"/>
                <a:cs typeface="Times New Roman"/>
              </a:rPr>
              <a:t>TYA,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program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premium-based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plan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available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purchase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 </a:t>
            </a:r>
            <a:r>
              <a:rPr lang="en-US" sz="1200" spc="-5" dirty="0" smtClean="0">
                <a:latin typeface="Times New Roman"/>
                <a:cs typeface="Times New Roman"/>
              </a:rPr>
              <a:t>qualified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unmarried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dependents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-5" dirty="0" smtClean="0">
                <a:latin typeface="Times New Roman"/>
                <a:cs typeface="Times New Roman"/>
              </a:rPr>
              <a:t> sponsors under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60.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0" dirty="0" smtClean="0">
                <a:latin typeface="Times New Roman"/>
                <a:cs typeface="Times New Roman"/>
              </a:rPr>
              <a:t>TYA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offers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 </a:t>
            </a:r>
            <a:r>
              <a:rPr lang="en-US" sz="1200" dirty="0" smtClean="0">
                <a:latin typeface="Times New Roman"/>
                <a:cs typeface="Times New Roman"/>
              </a:rPr>
              <a:t> Prime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 TRICARE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worldwide,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eligibility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</a:t>
            </a:r>
            <a:r>
              <a:rPr lang="en-US" sz="1200" spc="-5" dirty="0" smtClean="0">
                <a:latin typeface="Times New Roman"/>
                <a:cs typeface="Times New Roman"/>
              </a:rPr>
              <a:t> determined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by the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sponsor’s status.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0" dirty="0" smtClean="0">
                <a:latin typeface="Times New Roman"/>
                <a:cs typeface="Times New Roman"/>
              </a:rPr>
              <a:t>TYA</a:t>
            </a:r>
            <a:r>
              <a:rPr lang="en-US" sz="1200" spc="-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includes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medical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pharmacy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benefits,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but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excludes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dental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Adult </a:t>
            </a:r>
            <a:r>
              <a:rPr lang="en-US" sz="1200" spc="-5" dirty="0" smtClean="0">
                <a:latin typeface="Times New Roman"/>
                <a:cs typeface="Times New Roman"/>
              </a:rPr>
              <a:t>children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qualify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purchase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0" dirty="0" smtClean="0">
                <a:latin typeface="Times New Roman"/>
                <a:cs typeface="Times New Roman"/>
              </a:rPr>
              <a:t>TYA</a:t>
            </a:r>
            <a:r>
              <a:rPr lang="en-US" sz="1200" spc="-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all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5" dirty="0" smtClean="0">
                <a:latin typeface="Times New Roman"/>
                <a:cs typeface="Times New Roman"/>
              </a:rPr>
              <a:t>following: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‒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unmarried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dependent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TRICARE-eligible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uniformed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sponsor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‒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At least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21,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but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</a:t>
            </a:r>
            <a:r>
              <a:rPr lang="en-US" sz="1200" spc="-5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yet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26</a:t>
            </a:r>
          </a:p>
          <a:p>
            <a:pPr marL="241300">
              <a:lnSpc>
                <a:spcPct val="100000"/>
              </a:lnSpc>
              <a:spcBef>
                <a:spcPts val="190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‒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Not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 an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employer-sponsored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health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plan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based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 their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own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employment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status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‒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otherwise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TRICARE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program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coverage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‒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Not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uniformed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service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sponsor (for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example,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Selected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Reserve)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0" dirty="0" smtClean="0">
                <a:latin typeface="Times New Roman"/>
                <a:cs typeface="Times New Roman"/>
              </a:rPr>
              <a:t>TYA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enrollees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have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Group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cost-shares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regardless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when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their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sponsor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joined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5" dirty="0" smtClean="0">
                <a:latin typeface="Times New Roman"/>
                <a:cs typeface="Times New Roman"/>
              </a:rPr>
              <a:t>military.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32080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 </a:t>
            </a:r>
            <a:r>
              <a:rPr lang="en-US" sz="1200" spc="-50" dirty="0" smtClean="0">
                <a:latin typeface="Times New Roman"/>
                <a:cs typeface="Times New Roman"/>
              </a:rPr>
              <a:t>TYA</a:t>
            </a:r>
            <a:r>
              <a:rPr lang="en-US" sz="1200" spc="-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qualification,</a:t>
            </a:r>
            <a:r>
              <a:rPr lang="en-US" sz="1200" spc="6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cost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and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enrollment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information,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4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www.tricare.mil/tya</a:t>
            </a:r>
            <a:r>
              <a:rPr lang="en-US" sz="1200" spc="-10" dirty="0" smtClean="0"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1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39" indent="-117475">
              <a:lnSpc>
                <a:spcPct val="100000"/>
              </a:lnSpc>
              <a:spcBef>
                <a:spcPts val="290"/>
              </a:spcBef>
              <a:buChar char="•"/>
              <a:tabLst>
                <a:tab pos="130175" algn="l"/>
              </a:tabLst>
            </a:pP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-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-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-5" dirty="0" smtClean="0">
                <a:latin typeface="Times New Roman"/>
                <a:cs typeface="Times New Roman"/>
              </a:rPr>
              <a:t> purchased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for: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95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−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Qualified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Retired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Reserve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00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−</a:t>
            </a:r>
            <a:r>
              <a:rPr lang="en-US" sz="1200" spc="-6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Their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eligible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family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lang="en-US" sz="1200" dirty="0" smtClean="0">
                <a:latin typeface="Times New Roman"/>
                <a:cs typeface="Times New Roman"/>
              </a:rPr>
              <a:t>−</a:t>
            </a:r>
            <a:r>
              <a:rPr lang="en-US" sz="1200" spc="-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</a:t>
            </a:r>
            <a:r>
              <a:rPr lang="en-US" sz="1200" dirty="0" smtClean="0">
                <a:latin typeface="Times New Roman"/>
                <a:cs typeface="Times New Roman"/>
              </a:rPr>
              <a:t>urvivo</a:t>
            </a:r>
            <a:r>
              <a:rPr lang="en-US" sz="1200" spc="-5" dirty="0" smtClean="0">
                <a:latin typeface="Times New Roman"/>
                <a:cs typeface="Times New Roman"/>
              </a:rPr>
              <a:t>rs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9539" marR="5080" indent="-117475">
              <a:lnSpc>
                <a:spcPct val="100000"/>
              </a:lnSpc>
              <a:spcBef>
                <a:spcPts val="695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Survivors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TRR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members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may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purchase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continue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coverage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until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date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deceased</a:t>
            </a:r>
            <a:r>
              <a:rPr lang="en-US" sz="1200" spc="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sponsor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would have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reached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60.</a:t>
            </a:r>
          </a:p>
          <a:p>
            <a:pPr marL="129539" marR="252095" indent="-117475">
              <a:lnSpc>
                <a:spcPct val="100000"/>
              </a:lnSpc>
              <a:spcBef>
                <a:spcPts val="700"/>
              </a:spcBef>
              <a:buChar char="•"/>
              <a:tabLst>
                <a:tab pos="130175" algn="l"/>
              </a:tabLst>
            </a:pPr>
            <a:r>
              <a:rPr lang="en-US" sz="1200" spc="-5" dirty="0" smtClean="0">
                <a:latin typeface="Times New Roman"/>
                <a:cs typeface="Times New Roman"/>
              </a:rPr>
              <a:t>For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more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information,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go</a:t>
            </a:r>
            <a:r>
              <a:rPr lang="en-US" sz="1200" spc="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2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-10" dirty="0" smtClean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3"/>
              </a:rPr>
              <a:t>www.tricare.mil/lifeevents</a:t>
            </a:r>
            <a:r>
              <a:rPr lang="en-US" sz="1200" b="1" spc="75" dirty="0" smtClean="0">
                <a:solidFill>
                  <a:srgbClr val="3333C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and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click</a:t>
            </a:r>
            <a:r>
              <a:rPr lang="en-US" sz="1200" spc="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1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“Turning</a:t>
            </a:r>
            <a:r>
              <a:rPr lang="en-US" sz="1200" spc="2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age</a:t>
            </a:r>
            <a:r>
              <a:rPr lang="en-US" sz="1200" spc="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60</a:t>
            </a:r>
            <a:r>
              <a:rPr lang="en-US" sz="1200" spc="1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(Retired </a:t>
            </a:r>
            <a:r>
              <a:rPr lang="en-US" sz="1200" spc="-28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Reserve).”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269-2A0F-4B59-9C6B-BE4AE0047C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2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353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9258"/>
            <a:ext cx="9143999" cy="65587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005AC1BB-748C-4072-AD1D-7EB7D4BE582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4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510294"/>
            <a:ext cx="9143999" cy="347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5697" y="294258"/>
            <a:ext cx="6372605" cy="1184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6B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6560" y="2007235"/>
            <a:ext cx="8310879" cy="397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353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findaprovid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icare.mil/provider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cos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tr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lconnect.dmdc.osd.mi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icare.mil/select" TargetMode="External"/><Relationship Id="rId4" Type="http://schemas.openxmlformats.org/officeDocument/2006/relationships/hyperlink" Target="http://www.tricare.mil/cos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prim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ilconnect.dmdc.osd.mil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icare.mil/costs" TargetMode="External"/><Relationship Id="rId4" Type="http://schemas.openxmlformats.org/officeDocument/2006/relationships/hyperlink" Target="http://www.tricare.mil/form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a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care.gov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tf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are.mil/form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efeds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efeds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manamilitary.com/" TargetMode="External"/><Relationship Id="rId3" Type="http://schemas.openxmlformats.org/officeDocument/2006/relationships/hyperlink" Target="http://www.tricare.mil/" TargetMode="External"/><Relationship Id="rId7" Type="http://schemas.openxmlformats.org/officeDocument/2006/relationships/hyperlink" Target="https://milconnect.dmdc.osd.mil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ricare.mil/publications" TargetMode="External"/><Relationship Id="rId5" Type="http://schemas.openxmlformats.org/officeDocument/2006/relationships/hyperlink" Target="http://www.tricare-overseas.com/contact-us" TargetMode="External"/><Relationship Id="rId10" Type="http://schemas.openxmlformats.org/officeDocument/2006/relationships/hyperlink" Target="http://www.tricare-west.com/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://www.tricare-east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ilconnect.dmdc.osd.mil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idco.dmdc.osd.mil/idc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icare.mil/ty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icare.mil/reti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66654"/>
            <a:ext cx="9143999" cy="63913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8994" y="1924938"/>
            <a:ext cx="6569709" cy="285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  <a:tabLst>
                <a:tab pos="268351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TRICARE</a:t>
            </a:r>
            <a:r>
              <a:rPr sz="3975" spc="-7" baseline="25157" dirty="0">
                <a:solidFill>
                  <a:srgbClr val="FFFFFF"/>
                </a:solidFill>
              </a:rPr>
              <a:t>®	</a:t>
            </a:r>
            <a:r>
              <a:rPr sz="4000" spc="-5" dirty="0">
                <a:solidFill>
                  <a:srgbClr val="FFFFFF"/>
                </a:solidFill>
              </a:rPr>
              <a:t>Benefits/ </a:t>
            </a:r>
            <a:r>
              <a:rPr sz="400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Programs</a:t>
            </a:r>
            <a:r>
              <a:rPr sz="4000" spc="2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for</a:t>
            </a:r>
            <a:r>
              <a:rPr sz="4000" spc="-1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National</a:t>
            </a:r>
            <a:r>
              <a:rPr sz="4000" spc="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Guard </a:t>
            </a:r>
            <a:r>
              <a:rPr sz="4000" spc="-109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and Reserve</a:t>
            </a:r>
            <a:r>
              <a:rPr sz="4000" spc="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Members </a:t>
            </a:r>
            <a:r>
              <a:rPr sz="400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during</a:t>
            </a:r>
            <a:r>
              <a:rPr sz="4000" spc="1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Retirement</a:t>
            </a:r>
            <a:endParaRPr sz="4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</a:pPr>
            <a:r>
              <a:rPr sz="2000" spc="-45" dirty="0">
                <a:solidFill>
                  <a:srgbClr val="FFFFFF"/>
                </a:solidFill>
              </a:rPr>
              <a:t>Your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Options</a:t>
            </a:r>
            <a:r>
              <a:rPr sz="2000" spc="-4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for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Coverage</a:t>
            </a:r>
            <a:r>
              <a:rPr sz="2000" spc="-13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After</a:t>
            </a:r>
            <a:r>
              <a:rPr sz="2000" spc="-3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Retirement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8948694" y="5455209"/>
            <a:ext cx="139700" cy="94488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438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011221</a:t>
            </a:r>
            <a:r>
              <a:rPr sz="8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6105" y="1432305"/>
            <a:ext cx="18929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Last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Reviewed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December</a:t>
            </a:r>
            <a:r>
              <a:rPr sz="10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1552701"/>
            <a:ext cx="6769734" cy="2395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535355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Locate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network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non-network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TRICARE-authorized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provider:</a:t>
            </a:r>
            <a:endParaRPr sz="2000">
              <a:latin typeface="Arial"/>
              <a:cs typeface="Arial"/>
            </a:endParaRPr>
          </a:p>
          <a:p>
            <a:pPr marL="756285" marR="1000760" lvl="1" indent="-287020">
              <a:lnSpc>
                <a:spcPct val="100000"/>
              </a:lnSpc>
              <a:spcBef>
                <a:spcPts val="40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Go to</a:t>
            </a:r>
            <a:r>
              <a:rPr sz="1800" dirty="0">
                <a:solidFill>
                  <a:srgbClr val="13377C"/>
                </a:solidFill>
                <a:latin typeface="Arial"/>
                <a:cs typeface="Arial"/>
              </a:rPr>
              <a:t> </a:t>
            </a:r>
            <a:r>
              <a:rPr sz="18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3"/>
              </a:rPr>
              <a:t>www.tricare.mil/findaprovider</a:t>
            </a:r>
            <a:r>
              <a:rPr sz="1800" b="1" spc="-5" dirty="0">
                <a:solidFill>
                  <a:srgbClr val="13377C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 call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your </a:t>
            </a:r>
            <a:r>
              <a:rPr sz="1800" spc="-49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regional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contractor.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Ask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provider’s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office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if they accept</a:t>
            </a:r>
            <a:r>
              <a:rPr sz="18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TRICARE.</a:t>
            </a:r>
            <a:endParaRPr sz="1800">
              <a:latin typeface="Arial"/>
              <a:cs typeface="Arial"/>
            </a:endParaRPr>
          </a:p>
          <a:p>
            <a:pPr marL="1274445" lvl="2" indent="-283845">
              <a:lnSpc>
                <a:spcPct val="100000"/>
              </a:lnSpc>
              <a:spcBef>
                <a:spcPts val="400"/>
              </a:spcBef>
              <a:buChar char="•"/>
              <a:tabLst>
                <a:tab pos="1274445" algn="l"/>
                <a:tab pos="127508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If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not,</a:t>
            </a:r>
            <a:r>
              <a:rPr sz="16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invite the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provider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become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TRICARE-authorized.</a:t>
            </a:r>
            <a:endParaRPr sz="1600">
              <a:latin typeface="Arial"/>
              <a:cs typeface="Arial"/>
            </a:endParaRPr>
          </a:p>
          <a:p>
            <a:pPr marL="1274445" lvl="2" indent="-283845">
              <a:lnSpc>
                <a:spcPct val="100000"/>
              </a:lnSpc>
              <a:spcBef>
                <a:spcPts val="400"/>
              </a:spcBef>
              <a:buChar char="•"/>
              <a:tabLst>
                <a:tab pos="1274445" algn="l"/>
                <a:tab pos="127508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Give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your</a:t>
            </a:r>
            <a:r>
              <a:rPr sz="16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regional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contractor’s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phone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number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provider</a:t>
            </a:r>
            <a:endParaRPr sz="1600">
              <a:latin typeface="Arial"/>
              <a:cs typeface="Arial"/>
            </a:endParaRPr>
          </a:p>
          <a:p>
            <a:pPr marL="1274445">
              <a:lnSpc>
                <a:spcPct val="100000"/>
              </a:lnSpc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send him or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her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4"/>
              </a:rPr>
              <a:t>www.tricare.mil/providers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600" y="432816"/>
            <a:ext cx="8915400" cy="648335"/>
            <a:chOff x="228600" y="432816"/>
            <a:chExt cx="8915400" cy="648335"/>
          </a:xfrm>
        </p:grpSpPr>
        <p:sp>
          <p:nvSpPr>
            <p:cNvPr id="4" name="object 4"/>
            <p:cNvSpPr/>
            <p:nvPr/>
          </p:nvSpPr>
          <p:spPr>
            <a:xfrm>
              <a:off x="228600" y="884582"/>
              <a:ext cx="223520" cy="196215"/>
            </a:xfrm>
            <a:custGeom>
              <a:avLst/>
              <a:gdLst/>
              <a:ahLst/>
              <a:cxnLst/>
              <a:rect l="l" t="t" r="r" b="b"/>
              <a:pathLst>
                <a:path w="223520" h="196215">
                  <a:moveTo>
                    <a:pt x="222934" y="0"/>
                  </a:moveTo>
                  <a:lnTo>
                    <a:pt x="0" y="0"/>
                  </a:lnTo>
                  <a:lnTo>
                    <a:pt x="222934" y="195970"/>
                  </a:lnTo>
                  <a:lnTo>
                    <a:pt x="222934" y="0"/>
                  </a:lnTo>
                  <a:close/>
                </a:path>
              </a:pathLst>
            </a:custGeom>
            <a:solidFill>
              <a:srgbClr val="B0D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432816"/>
              <a:ext cx="8915400" cy="452120"/>
            </a:xfrm>
            <a:custGeom>
              <a:avLst/>
              <a:gdLst/>
              <a:ahLst/>
              <a:cxnLst/>
              <a:rect l="l" t="t" r="r" b="b"/>
              <a:pathLst>
                <a:path w="8915400" h="452119">
                  <a:moveTo>
                    <a:pt x="0" y="451766"/>
                  </a:moveTo>
                  <a:lnTo>
                    <a:pt x="8915275" y="451766"/>
                  </a:lnTo>
                  <a:lnTo>
                    <a:pt x="8915275" y="0"/>
                  </a:lnTo>
                  <a:lnTo>
                    <a:pt x="0" y="0"/>
                  </a:lnTo>
                  <a:lnTo>
                    <a:pt x="0" y="451766"/>
                  </a:lnTo>
                  <a:close/>
                </a:path>
              </a:pathLst>
            </a:custGeom>
            <a:solidFill>
              <a:srgbClr val="E3F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443230"/>
            <a:ext cx="688149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Arial"/>
                <a:cs typeface="Arial"/>
              </a:rPr>
              <a:t>TRICARE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Retired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Reserve:</a:t>
            </a:r>
            <a:r>
              <a:rPr sz="2300" b="1" spc="-5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Getting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Care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(continued)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722" y="294258"/>
            <a:ext cx="7134859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</a:t>
            </a:r>
            <a:r>
              <a:rPr spc="-10" dirty="0"/>
              <a:t> </a:t>
            </a:r>
            <a:r>
              <a:rPr spc="-5" dirty="0"/>
              <a:t>Retired</a:t>
            </a:r>
            <a:r>
              <a:rPr spc="-10" dirty="0"/>
              <a:t> </a:t>
            </a:r>
            <a:r>
              <a:rPr dirty="0"/>
              <a:t>Reserve</a:t>
            </a:r>
            <a:r>
              <a:rPr spc="-35" dirty="0"/>
              <a:t> </a:t>
            </a:r>
            <a:r>
              <a:rPr dirty="0"/>
              <a:t>Costs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73453"/>
            <a:ext cx="7908925" cy="3959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most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up-to-date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cost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information,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visit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3"/>
              </a:rPr>
              <a:t>www.tricare.mil/costs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Monthly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premiums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(per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calendar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year):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Annual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deductible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Cost-shares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apply for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covered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services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vary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depending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type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provider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(network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non-network).</a:t>
            </a:r>
            <a:endParaRPr sz="2000">
              <a:latin typeface="Arial"/>
              <a:cs typeface="Arial"/>
            </a:endParaRPr>
          </a:p>
          <a:p>
            <a:pPr marL="355600" marR="13335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Catastrophic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cap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per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per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calendar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year for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covered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medical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Note:</a:t>
            </a:r>
            <a:r>
              <a:rPr sz="2000" b="1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All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ongoing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monthly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premium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payments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must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be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made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by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either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automatic electronic funds transfer or automatic charge to a credit or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debit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card.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674" y="324357"/>
            <a:ext cx="3405504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60" dirty="0"/>
              <a:t> </a:t>
            </a:r>
            <a:r>
              <a:rPr spc="-5" dirty="0"/>
              <a:t>1—Qualify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493058"/>
            <a:ext cx="7258050" cy="131381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5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Retired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Reserve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may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qualify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TRR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if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they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are: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Not eligible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 enrolled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Federal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Employees</a:t>
            </a:r>
            <a:r>
              <a:rPr sz="1800" spc="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Benefits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(FEHB)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Program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under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sponsor’s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own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employment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more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information,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visit</a:t>
            </a:r>
            <a:r>
              <a:rPr sz="1800" spc="15" dirty="0">
                <a:solidFill>
                  <a:srgbClr val="13377C"/>
                </a:solidFill>
                <a:latin typeface="Arial"/>
                <a:cs typeface="Arial"/>
              </a:rPr>
              <a:t> </a:t>
            </a:r>
            <a:r>
              <a:rPr sz="18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3"/>
              </a:rPr>
              <a:t>www.tricare.mil/trr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7497" y="385952"/>
            <a:ext cx="25977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BB6"/>
                </a:solidFill>
                <a:latin typeface="Arial Narrow"/>
                <a:cs typeface="Arial Narrow"/>
              </a:rPr>
              <a:t>TRICARE</a:t>
            </a:r>
            <a:r>
              <a:rPr sz="2000" b="1" spc="-30" dirty="0">
                <a:solidFill>
                  <a:srgbClr val="006BB6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006BB6"/>
                </a:solidFill>
                <a:latin typeface="Arial Narrow"/>
                <a:cs typeface="Arial Narrow"/>
              </a:rPr>
              <a:t>Retired</a:t>
            </a:r>
            <a:r>
              <a:rPr sz="2000" b="1" spc="-20" dirty="0">
                <a:solidFill>
                  <a:srgbClr val="006BB6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006BB6"/>
                </a:solidFill>
                <a:latin typeface="Arial Narrow"/>
                <a:cs typeface="Arial Narrow"/>
              </a:rPr>
              <a:t>Reserve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3261" y="305561"/>
            <a:ext cx="0" cy="845819"/>
          </a:xfrm>
          <a:custGeom>
            <a:avLst/>
            <a:gdLst/>
            <a:ahLst/>
            <a:cxnLst/>
            <a:rect l="l" t="t" r="r" b="b"/>
            <a:pathLst>
              <a:path h="845819">
                <a:moveTo>
                  <a:pt x="0" y="0"/>
                </a:moveTo>
                <a:lnTo>
                  <a:pt x="0" y="845312"/>
                </a:lnTo>
              </a:path>
            </a:pathLst>
          </a:custGeom>
          <a:ln w="111252">
            <a:solidFill>
              <a:srgbClr val="D0E9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1552701"/>
            <a:ext cx="8064500" cy="3796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Purchase</a:t>
            </a:r>
            <a:r>
              <a:rPr sz="2000" spc="-1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TRR:</a:t>
            </a:r>
            <a:endParaRPr sz="20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Online at</a:t>
            </a:r>
            <a:r>
              <a:rPr sz="2000" spc="-5" dirty="0">
                <a:solidFill>
                  <a:srgbClr val="13377C"/>
                </a:solidFill>
                <a:latin typeface="Arial"/>
                <a:cs typeface="Arial"/>
              </a:rPr>
              <a:t> </a:t>
            </a:r>
            <a:r>
              <a:rPr sz="20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3"/>
              </a:rPr>
              <a:t>https://milconnect.dmdc.osd.mil</a:t>
            </a:r>
            <a:endParaRPr sz="2000">
              <a:latin typeface="Arial"/>
              <a:cs typeface="Arial"/>
            </a:endParaRPr>
          </a:p>
          <a:p>
            <a:pPr marL="355600" marR="558165" indent="-343535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By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mailing a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completed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signed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535355"/>
                </a:solidFill>
                <a:latin typeface="Arial"/>
                <a:cs typeface="Arial"/>
              </a:rPr>
              <a:t>Reserve</a:t>
            </a:r>
            <a:r>
              <a:rPr sz="2000" i="1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535355"/>
                </a:solidFill>
                <a:latin typeface="Arial"/>
                <a:cs typeface="Arial"/>
              </a:rPr>
              <a:t>Component</a:t>
            </a:r>
            <a:r>
              <a:rPr sz="2000" i="1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535355"/>
                </a:solidFill>
                <a:latin typeface="Arial"/>
                <a:cs typeface="Arial"/>
              </a:rPr>
              <a:t>Health </a:t>
            </a:r>
            <a:r>
              <a:rPr sz="2000" i="1" spc="-5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535355"/>
                </a:solidFill>
                <a:latin typeface="Arial"/>
                <a:cs typeface="Arial"/>
              </a:rPr>
              <a:t>Coverage Request Form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(DD Form 2896-1) form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your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regional </a:t>
            </a:r>
            <a:r>
              <a:rPr sz="1800" spc="-49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contractor</a:t>
            </a:r>
            <a:endParaRPr sz="1800">
              <a:latin typeface="Arial"/>
              <a:cs typeface="Arial"/>
            </a:endParaRPr>
          </a:p>
          <a:p>
            <a:pPr marL="469900" algn="just">
              <a:lnSpc>
                <a:spcPct val="100000"/>
              </a:lnSpc>
              <a:spcBef>
                <a:spcPts val="405"/>
              </a:spcBef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–</a:t>
            </a:r>
            <a:r>
              <a:rPr sz="1800" spc="2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Include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initial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premium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payment</a:t>
            </a:r>
            <a:endParaRPr sz="18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475"/>
              </a:spcBef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By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calling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regional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contractor</a:t>
            </a:r>
            <a:endParaRPr sz="20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person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overseas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at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2000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Service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Center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 TRR, if enrolled in another TRICARE program, submit a TRR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request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within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90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days of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other</a:t>
            </a:r>
            <a:r>
              <a:rPr sz="2000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program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ending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ensure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continuous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coverage.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581" y="324357"/>
            <a:ext cx="413194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Step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2—Purchase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1109" y="385952"/>
            <a:ext cx="2595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BB6"/>
                </a:solidFill>
                <a:latin typeface="Arial Narrow"/>
                <a:cs typeface="Arial Narrow"/>
              </a:rPr>
              <a:t>TRICARE</a:t>
            </a:r>
            <a:r>
              <a:rPr sz="2000" b="1" spc="-30" dirty="0">
                <a:solidFill>
                  <a:srgbClr val="006BB6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006BB6"/>
                </a:solidFill>
                <a:latin typeface="Arial Narrow"/>
                <a:cs typeface="Arial Narrow"/>
              </a:rPr>
              <a:t>Retired</a:t>
            </a:r>
            <a:r>
              <a:rPr sz="2000" b="1" spc="-30" dirty="0">
                <a:solidFill>
                  <a:srgbClr val="006BB6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006BB6"/>
                </a:solidFill>
                <a:latin typeface="Arial Narrow"/>
                <a:cs typeface="Arial Narrow"/>
              </a:rPr>
              <a:t>Reserve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3261" y="305561"/>
            <a:ext cx="0" cy="845819"/>
          </a:xfrm>
          <a:custGeom>
            <a:avLst/>
            <a:gdLst/>
            <a:ahLst/>
            <a:cxnLst/>
            <a:rect l="l" t="t" r="r" b="b"/>
            <a:pathLst>
              <a:path h="845819">
                <a:moveTo>
                  <a:pt x="0" y="0"/>
                </a:moveTo>
                <a:lnTo>
                  <a:pt x="0" y="845312"/>
                </a:lnTo>
              </a:path>
            </a:pathLst>
          </a:custGeom>
          <a:ln w="111252">
            <a:solidFill>
              <a:srgbClr val="D0E9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9560" marR="5080" indent="-962025">
              <a:lnSpc>
                <a:spcPct val="100000"/>
              </a:lnSpc>
              <a:spcBef>
                <a:spcPts val="100"/>
              </a:spcBef>
            </a:pPr>
            <a:r>
              <a:rPr dirty="0"/>
              <a:t>Coverage</a:t>
            </a:r>
            <a:r>
              <a:rPr spc="-60" dirty="0"/>
              <a:t> </a:t>
            </a:r>
            <a:r>
              <a:rPr dirty="0"/>
              <a:t>Options</a:t>
            </a:r>
            <a:r>
              <a:rPr spc="-55" dirty="0"/>
              <a:t> </a:t>
            </a:r>
            <a:r>
              <a:rPr dirty="0"/>
              <a:t>Upon </a:t>
            </a:r>
            <a:r>
              <a:rPr spc="-1045" dirty="0"/>
              <a:t> </a:t>
            </a:r>
            <a:r>
              <a:rPr spc="-20" dirty="0"/>
              <a:t>Turning</a:t>
            </a:r>
            <a:r>
              <a:rPr spc="-240" dirty="0"/>
              <a:t> </a:t>
            </a:r>
            <a:r>
              <a:rPr dirty="0"/>
              <a:t>Age</a:t>
            </a:r>
            <a:r>
              <a:rPr spc="-20" dirty="0"/>
              <a:t> </a:t>
            </a:r>
            <a:r>
              <a:rPr dirty="0"/>
              <a:t>60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007235"/>
            <a:ext cx="7999095" cy="381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019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Upon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turning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age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60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collecting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retirement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pay,</a:t>
            </a:r>
            <a:r>
              <a:rPr sz="2000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TRR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members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are disenrolled from TRR and may be eligible for other TRICARE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programs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retirees,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such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as: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Select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8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Prime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(if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PSA),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including</a:t>
            </a:r>
            <a:r>
              <a:rPr sz="18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US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Health Plan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(USFHP)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TFL</a:t>
            </a:r>
            <a:endParaRPr sz="1800">
              <a:latin typeface="Arial"/>
              <a:cs typeface="Arial"/>
            </a:endParaRPr>
          </a:p>
          <a:p>
            <a:pPr marL="355600" marR="408305" indent="-343535">
              <a:lnSpc>
                <a:spcPct val="100000"/>
              </a:lnSpc>
              <a:spcBef>
                <a:spcPts val="47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If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want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enroll in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Prime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Select,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35355"/>
                </a:solidFill>
                <a:latin typeface="Arial"/>
                <a:cs typeface="Arial"/>
              </a:rPr>
              <a:t>you </a:t>
            </a:r>
            <a:r>
              <a:rPr sz="2000" b="1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must</a:t>
            </a:r>
            <a:r>
              <a:rPr sz="2000" b="1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elect</a:t>
            </a:r>
            <a:r>
              <a:rPr sz="2000" b="1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b="1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enroll</a:t>
            </a:r>
            <a:r>
              <a:rPr sz="2000" b="1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within</a:t>
            </a:r>
            <a:r>
              <a:rPr sz="2000" b="1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90</a:t>
            </a:r>
            <a:r>
              <a:rPr sz="2000" b="1" spc="-10" dirty="0">
                <a:solidFill>
                  <a:srgbClr val="535355"/>
                </a:solidFill>
                <a:latin typeface="Arial"/>
                <a:cs typeface="Arial"/>
              </a:rPr>
              <a:t> days</a:t>
            </a:r>
            <a:r>
              <a:rPr sz="2000" b="1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b="1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day</a:t>
            </a:r>
            <a:r>
              <a:rPr sz="2000" b="1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2000" b="1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turn</a:t>
            </a:r>
            <a:r>
              <a:rPr sz="2000" b="1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60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If entitled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premium-free Medicare Part A at age 60 or 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older, 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Retired Reserve members must also have Medicare Part B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be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TRICARE-eligible. Before age 65, beneficiaries have the option to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use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Prime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TFL.</a:t>
            </a:r>
            <a:r>
              <a:rPr sz="2000" spc="-1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At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age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65,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coverage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transitions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TFL.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4440" y="3121405"/>
            <a:ext cx="3879559" cy="33891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2250" y="294258"/>
            <a:ext cx="362077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</a:t>
            </a:r>
            <a:r>
              <a:rPr spc="-60" dirty="0"/>
              <a:t> </a:t>
            </a:r>
            <a:r>
              <a:rPr spc="-5" dirty="0"/>
              <a:t>Select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772" y="1378427"/>
            <a:ext cx="5606415" cy="342011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Enrollment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required.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Yearly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deductible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cost-shares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apply.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Go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13377C"/>
                </a:solidFill>
                <a:latin typeface="Arial"/>
                <a:cs typeface="Arial"/>
              </a:rPr>
              <a:t> </a:t>
            </a:r>
            <a:r>
              <a:rPr sz="18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4"/>
              </a:rPr>
              <a:t>www.tricare.mil/costs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47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Save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money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by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seeing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TRICARE-authorized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network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provider.</a:t>
            </a:r>
            <a:endParaRPr sz="2000">
              <a:latin typeface="Arial"/>
              <a:cs typeface="Arial"/>
            </a:endParaRPr>
          </a:p>
          <a:p>
            <a:pPr marL="355600" marR="156083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Prior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authorization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required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some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services.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1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Check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your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regional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contractor’s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website.</a:t>
            </a:r>
            <a:endParaRPr sz="1800">
              <a:latin typeface="Arial"/>
              <a:cs typeface="Arial"/>
            </a:endParaRPr>
          </a:p>
          <a:p>
            <a:pPr marL="342900" marR="2171700" indent="-342900">
              <a:lnSpc>
                <a:spcPct val="100000"/>
              </a:lnSpc>
              <a:spcBef>
                <a:spcPts val="475"/>
              </a:spcBef>
              <a:buChar char="•"/>
              <a:tabLst>
                <a:tab pos="3429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more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information,</a:t>
            </a:r>
            <a:r>
              <a:rPr sz="2000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go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R="2232660" algn="ctr">
              <a:lnSpc>
                <a:spcPct val="100000"/>
              </a:lnSpc>
            </a:pPr>
            <a:r>
              <a:rPr sz="2000" b="1" u="sng" spc="-10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5"/>
              </a:rPr>
              <a:t>www.tricare.mil/select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300" y="294258"/>
            <a:ext cx="661225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Getting</a:t>
            </a:r>
            <a:r>
              <a:rPr spc="-55" dirty="0"/>
              <a:t> </a:t>
            </a:r>
            <a:r>
              <a:rPr dirty="0"/>
              <a:t>Care:</a:t>
            </a:r>
            <a:r>
              <a:rPr spc="-105" dirty="0"/>
              <a:t> </a:t>
            </a:r>
            <a:r>
              <a:rPr dirty="0"/>
              <a:t>TRICARE</a:t>
            </a:r>
            <a:r>
              <a:rPr spc="-15" dirty="0"/>
              <a:t> </a:t>
            </a:r>
            <a:r>
              <a:rPr spc="-5" dirty="0"/>
              <a:t>Select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398778"/>
            <a:ext cx="7623809" cy="414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Select any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network</a:t>
            </a:r>
            <a:r>
              <a:rPr sz="1800" spc="48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non-network</a:t>
            </a:r>
            <a:r>
              <a:rPr sz="1800" spc="48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TRICARE-authorized 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provider.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535355"/>
                </a:solidFill>
                <a:latin typeface="Arial"/>
                <a:cs typeface="Arial"/>
              </a:rPr>
              <a:t>You’ll</a:t>
            </a:r>
            <a:r>
              <a:rPr sz="18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typically</a:t>
            </a:r>
            <a:r>
              <a:rPr sz="1800" spc="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pay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higher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out-of-pocket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costs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non-network</a:t>
            </a:r>
            <a:r>
              <a:rPr sz="1800" spc="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providers.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8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network</a:t>
            </a:r>
            <a:r>
              <a:rPr sz="18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providers: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Accept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as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full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payment</a:t>
            </a:r>
            <a:r>
              <a:rPr sz="1600" spc="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covered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File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claims</a:t>
            </a:r>
            <a:r>
              <a:rPr sz="16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you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Offers</a:t>
            </a:r>
            <a:r>
              <a:rPr sz="1600" spc="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copayments</a:t>
            </a:r>
            <a:r>
              <a:rPr sz="1600" spc="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instead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cost-shares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most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outpatient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visits</a:t>
            </a:r>
            <a:endParaRPr sz="1600">
              <a:latin typeface="Arial"/>
              <a:cs typeface="Arial"/>
            </a:endParaRPr>
          </a:p>
          <a:p>
            <a:pPr marL="355600" marR="1558925" indent="-343535">
              <a:lnSpc>
                <a:spcPct val="10000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May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access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at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military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hospitals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clinics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if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space </a:t>
            </a:r>
            <a:r>
              <a:rPr sz="1800" spc="-484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is available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If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traveling or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moving: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b="1" spc="-5" dirty="0">
                <a:solidFill>
                  <a:srgbClr val="535355"/>
                </a:solidFill>
                <a:latin typeface="Arial"/>
                <a:cs typeface="Arial"/>
              </a:rPr>
              <a:t>Routine</a:t>
            </a:r>
            <a:r>
              <a:rPr sz="1600" b="1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35355"/>
                </a:solidFill>
                <a:latin typeface="Arial"/>
                <a:cs typeface="Arial"/>
              </a:rPr>
              <a:t>care:</a:t>
            </a:r>
            <a:r>
              <a:rPr sz="1600" b="1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before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traveling.</a:t>
            </a:r>
            <a:endParaRPr sz="1600">
              <a:latin typeface="Arial"/>
              <a:cs typeface="Arial"/>
            </a:endParaRPr>
          </a:p>
          <a:p>
            <a:pPr marL="756285" marR="72390" lvl="1" indent="-287020">
              <a:lnSpc>
                <a:spcPct val="100000"/>
              </a:lnSpc>
              <a:spcBef>
                <a:spcPts val="3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b="1" spc="-5" dirty="0">
                <a:solidFill>
                  <a:srgbClr val="535355"/>
                </a:solidFill>
                <a:latin typeface="Arial"/>
                <a:cs typeface="Arial"/>
              </a:rPr>
              <a:t>Urgent</a:t>
            </a:r>
            <a:r>
              <a:rPr sz="1600" b="1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35355"/>
                </a:solidFill>
                <a:latin typeface="Arial"/>
                <a:cs typeface="Arial"/>
              </a:rPr>
              <a:t>care:</a:t>
            </a:r>
            <a:r>
              <a:rPr sz="1600" b="1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Call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1600" spc="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Primary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Manager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(PCM)</a:t>
            </a:r>
            <a:r>
              <a:rPr sz="1600" spc="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regional contractor </a:t>
            </a:r>
            <a:r>
              <a:rPr sz="1600" spc="-4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assistance.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b="1" spc="-5" dirty="0">
                <a:solidFill>
                  <a:srgbClr val="535355"/>
                </a:solidFill>
                <a:latin typeface="Arial"/>
                <a:cs typeface="Arial"/>
              </a:rPr>
              <a:t>Emergency</a:t>
            </a:r>
            <a:r>
              <a:rPr sz="1600" b="1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35355"/>
                </a:solidFill>
                <a:latin typeface="Arial"/>
                <a:cs typeface="Arial"/>
              </a:rPr>
              <a:t>care:</a:t>
            </a:r>
            <a:r>
              <a:rPr sz="1600" b="1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Call </a:t>
            </a:r>
            <a:r>
              <a:rPr sz="1600" spc="-45" dirty="0">
                <a:solidFill>
                  <a:srgbClr val="535355"/>
                </a:solidFill>
                <a:latin typeface="Arial"/>
                <a:cs typeface="Arial"/>
              </a:rPr>
              <a:t>911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go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closest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emergency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room.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b="1" spc="-5" dirty="0">
                <a:solidFill>
                  <a:srgbClr val="535355"/>
                </a:solidFill>
                <a:latin typeface="Arial"/>
                <a:cs typeface="Arial"/>
              </a:rPr>
              <a:t>Seasonal</a:t>
            </a:r>
            <a:r>
              <a:rPr sz="1600" b="1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535355"/>
                </a:solidFill>
                <a:latin typeface="Arial"/>
                <a:cs typeface="Arial"/>
              </a:rPr>
              <a:t>moves:</a:t>
            </a:r>
            <a:r>
              <a:rPr sz="1600" b="1" spc="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Consider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transferring</a:t>
            </a:r>
            <a:r>
              <a:rPr sz="16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enrollment.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873" y="294258"/>
            <a:ext cx="3542029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</a:t>
            </a:r>
            <a:r>
              <a:rPr spc="-70" dirty="0"/>
              <a:t> </a:t>
            </a:r>
            <a:r>
              <a:rPr dirty="0"/>
              <a:t>Prime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9772" y="1397253"/>
            <a:ext cx="719455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1907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Prime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is available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beneficiaries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living</a:t>
            </a:r>
            <a:r>
              <a:rPr sz="20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in Prime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Service Areas (PSAs) in the U.S. and areas near military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hospitals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clinics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overseas.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Annual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enrollment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required.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Assigned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PCM.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PCM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referral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civilian</a:t>
            </a:r>
            <a:r>
              <a:rPr sz="20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specialty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(otherwise,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higher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costs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apply).</a:t>
            </a:r>
            <a:endParaRPr sz="2000">
              <a:latin typeface="Arial"/>
              <a:cs typeface="Arial"/>
            </a:endParaRPr>
          </a:p>
          <a:p>
            <a:pPr marL="355600" marR="92075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If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desired,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must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elect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enroll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within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90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days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date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sponsor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turns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(or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would have)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turned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age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60.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84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more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information,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go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13377C"/>
                </a:solidFill>
                <a:latin typeface="Arial"/>
                <a:cs typeface="Arial"/>
              </a:rPr>
              <a:t> </a:t>
            </a:r>
            <a:r>
              <a:rPr sz="20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3"/>
              </a:rPr>
              <a:t>www.tricare.mil/prime</a:t>
            </a:r>
            <a:r>
              <a:rPr sz="2000" b="1" spc="-5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449" y="294258"/>
            <a:ext cx="653288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Getting</a:t>
            </a:r>
            <a:r>
              <a:rPr spc="-60" dirty="0"/>
              <a:t> </a:t>
            </a:r>
            <a:r>
              <a:rPr dirty="0"/>
              <a:t>Care:</a:t>
            </a:r>
            <a:r>
              <a:rPr spc="-105" dirty="0"/>
              <a:t> </a:t>
            </a:r>
            <a:r>
              <a:rPr dirty="0"/>
              <a:t>TRICARE</a:t>
            </a:r>
            <a:r>
              <a:rPr spc="-20" dirty="0"/>
              <a:t> </a:t>
            </a:r>
            <a:r>
              <a:rPr dirty="0"/>
              <a:t>Prime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405522"/>
            <a:ext cx="7593965" cy="33051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5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Enroll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with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a: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hospital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clinic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(space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permitting)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Civilian</a:t>
            </a:r>
            <a:r>
              <a:rPr sz="18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network</a:t>
            </a:r>
            <a:r>
              <a:rPr sz="1800" spc="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provider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within</a:t>
            </a:r>
            <a:r>
              <a:rPr sz="1800" spc="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PSA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Primary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provider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in the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35355"/>
                </a:solidFill>
                <a:latin typeface="Arial"/>
                <a:cs typeface="Arial"/>
              </a:rPr>
              <a:t>USFHP,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depending</a:t>
            </a:r>
            <a:r>
              <a:rPr sz="18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location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sponsor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status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7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If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traveling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moving: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Routine</a:t>
            </a:r>
            <a:r>
              <a:rPr sz="1800" b="1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care:</a:t>
            </a:r>
            <a:r>
              <a:rPr sz="1800" b="1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before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traveling.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Urgent</a:t>
            </a:r>
            <a:r>
              <a:rPr sz="1800" b="1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care:</a:t>
            </a:r>
            <a:r>
              <a:rPr sz="1800" b="1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Call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18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PCM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regional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contractor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assistance.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Emergency</a:t>
            </a: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35355"/>
                </a:solidFill>
                <a:latin typeface="Arial"/>
                <a:cs typeface="Arial"/>
              </a:rPr>
              <a:t>care:</a:t>
            </a:r>
            <a:r>
              <a:rPr sz="1800" b="1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Call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35355"/>
                </a:solidFill>
                <a:latin typeface="Arial"/>
                <a:cs typeface="Arial"/>
              </a:rPr>
              <a:t>911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go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the closest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emergency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room.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Seasonal</a:t>
            </a: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35355"/>
                </a:solidFill>
                <a:latin typeface="Arial"/>
                <a:cs typeface="Arial"/>
              </a:rPr>
              <a:t>moves:</a:t>
            </a:r>
            <a:r>
              <a:rPr sz="1800" b="1" spc="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Consider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transferring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enrollment.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5401" y="294258"/>
            <a:ext cx="5015865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5965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 Prime </a:t>
            </a:r>
            <a:r>
              <a:rPr spc="5" dirty="0"/>
              <a:t> </a:t>
            </a:r>
            <a:r>
              <a:rPr dirty="0"/>
              <a:t>Point-of-Service</a:t>
            </a:r>
            <a:r>
              <a:rPr spc="-110" dirty="0"/>
              <a:t> </a:t>
            </a:r>
            <a:r>
              <a:rPr dirty="0"/>
              <a:t>Option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874024"/>
            <a:ext cx="7828280" cy="36512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5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Point-of-service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(POS)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option:</a:t>
            </a:r>
            <a:endParaRPr sz="2000">
              <a:latin typeface="Arial"/>
              <a:cs typeface="Arial"/>
            </a:endParaRPr>
          </a:p>
          <a:p>
            <a:pPr marL="756285" marR="817244" lvl="1" indent="-287020">
              <a:lnSpc>
                <a:spcPct val="100000"/>
              </a:lnSpc>
              <a:spcBef>
                <a:spcPts val="40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Applies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when</a:t>
            </a:r>
            <a:r>
              <a:rPr sz="1800" spc="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nonemergency</a:t>
            </a:r>
            <a:r>
              <a:rPr sz="1800" spc="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is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provided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by a</a:t>
            </a:r>
            <a:r>
              <a:rPr sz="18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TRICARE- </a:t>
            </a:r>
            <a:r>
              <a:rPr sz="1800" spc="-484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authorized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provider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without</a:t>
            </a:r>
            <a:r>
              <a:rPr sz="1800" spc="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PCM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referral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Results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higher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out-of-pocket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costs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7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pays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only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provider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TRICARE-authorized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services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are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covered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by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TRICARE.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Contact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PCM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referral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when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seeking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nonemergency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care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avoid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point-of-service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charges.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Point-of-service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deductibles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per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calendar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year: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$300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/individual;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$600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/family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pays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50%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of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the</a:t>
            </a:r>
            <a:r>
              <a:rPr sz="18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TRICARE-allowable</a:t>
            </a:r>
            <a:r>
              <a:rPr sz="1800" spc="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charge.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29000"/>
              <a:ext cx="4165091" cy="267919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956428" y="1641322"/>
            <a:ext cx="2760345" cy="35013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What</a:t>
            </a:r>
            <a:r>
              <a:rPr sz="2000" spc="-55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Is</a:t>
            </a:r>
            <a:r>
              <a:rPr sz="2000" spc="-75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TRICARE?</a:t>
            </a:r>
            <a:endParaRPr sz="2000">
              <a:latin typeface="Arial"/>
              <a:cs typeface="Arial"/>
            </a:endParaRPr>
          </a:p>
          <a:p>
            <a:pPr marL="355600" marR="233045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TRICARE</a:t>
            </a:r>
            <a:r>
              <a:rPr sz="2000" spc="-80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Program </a:t>
            </a:r>
            <a:r>
              <a:rPr sz="2000" spc="-540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Options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Under</a:t>
            </a:r>
            <a:r>
              <a:rPr sz="2000" spc="-130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Age</a:t>
            </a:r>
            <a:r>
              <a:rPr sz="2000" spc="-20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60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–	Ages</a:t>
            </a:r>
            <a:r>
              <a:rPr sz="2000" spc="-55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60–64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1275BA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Age</a:t>
            </a:r>
            <a:r>
              <a:rPr sz="2000" spc="-35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65</a:t>
            </a:r>
            <a:r>
              <a:rPr sz="2000" spc="-35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and</a:t>
            </a:r>
            <a:r>
              <a:rPr sz="2000" spc="-40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Older</a:t>
            </a:r>
            <a:endParaRPr sz="2000">
              <a:latin typeface="Arial"/>
              <a:cs typeface="Arial"/>
            </a:endParaRPr>
          </a:p>
          <a:p>
            <a:pPr marL="355600" marR="61912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Other</a:t>
            </a:r>
            <a:r>
              <a:rPr sz="2000" spc="-114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Important </a:t>
            </a:r>
            <a:r>
              <a:rPr sz="2000" spc="-545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For</a:t>
            </a:r>
            <a:r>
              <a:rPr sz="2000" spc="-40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Information</a:t>
            </a:r>
            <a:r>
              <a:rPr sz="2000" spc="-70" dirty="0">
                <a:solidFill>
                  <a:srgbClr val="1275B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1275BA"/>
                </a:solidFill>
                <a:latin typeface="Arial"/>
                <a:cs typeface="Arial"/>
              </a:rPr>
              <a:t>Assistance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0610" y="1607261"/>
            <a:ext cx="1923414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7804">
              <a:lnSpc>
                <a:spcPct val="100000"/>
              </a:lnSpc>
              <a:spcBef>
                <a:spcPts val="105"/>
              </a:spcBef>
            </a:pPr>
            <a:r>
              <a:rPr sz="3200" spc="-220" dirty="0">
                <a:solidFill>
                  <a:srgbClr val="0F347A"/>
                </a:solidFill>
                <a:latin typeface="Arial Black"/>
                <a:cs typeface="Arial Black"/>
              </a:rPr>
              <a:t>T</a:t>
            </a:r>
            <a:r>
              <a:rPr sz="3200" dirty="0">
                <a:solidFill>
                  <a:srgbClr val="0F347A"/>
                </a:solidFill>
                <a:latin typeface="Arial Black"/>
                <a:cs typeface="Arial Black"/>
              </a:rPr>
              <a:t>oda</a:t>
            </a:r>
            <a:r>
              <a:rPr sz="3200" spc="-10" dirty="0">
                <a:solidFill>
                  <a:srgbClr val="0F347A"/>
                </a:solidFill>
                <a:latin typeface="Arial Black"/>
                <a:cs typeface="Arial Black"/>
              </a:rPr>
              <a:t>y</a:t>
            </a:r>
            <a:r>
              <a:rPr sz="3200" spc="-90" dirty="0">
                <a:solidFill>
                  <a:srgbClr val="0F347A"/>
                </a:solidFill>
                <a:latin typeface="Arial Black"/>
                <a:cs typeface="Arial Black"/>
              </a:rPr>
              <a:t>’</a:t>
            </a:r>
            <a:r>
              <a:rPr sz="3200" dirty="0">
                <a:solidFill>
                  <a:srgbClr val="0F347A"/>
                </a:solidFill>
                <a:latin typeface="Arial Black"/>
                <a:cs typeface="Arial Black"/>
              </a:rPr>
              <a:t>s  </a:t>
            </a:r>
            <a:r>
              <a:rPr sz="3200" spc="-60" dirty="0">
                <a:solidFill>
                  <a:srgbClr val="0F347A"/>
                </a:solidFill>
                <a:latin typeface="Arial Black"/>
                <a:cs typeface="Arial Black"/>
              </a:rPr>
              <a:t>A</a:t>
            </a:r>
            <a:r>
              <a:rPr sz="3200" dirty="0">
                <a:solidFill>
                  <a:srgbClr val="0F347A"/>
                </a:solidFill>
                <a:latin typeface="Arial Black"/>
                <a:cs typeface="Arial Black"/>
              </a:rPr>
              <a:t>GEN</a:t>
            </a:r>
            <a:r>
              <a:rPr sz="3200" spc="-135" dirty="0">
                <a:solidFill>
                  <a:srgbClr val="0F347A"/>
                </a:solidFill>
                <a:latin typeface="Arial Black"/>
                <a:cs typeface="Arial Black"/>
              </a:rPr>
              <a:t>D</a:t>
            </a:r>
            <a:r>
              <a:rPr sz="3200" dirty="0">
                <a:solidFill>
                  <a:srgbClr val="0F347A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" y="2057400"/>
            <a:ext cx="4375404" cy="27081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6754" y="1459513"/>
            <a:ext cx="2639962" cy="2531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68573" y="1397253"/>
            <a:ext cx="5528310" cy="2736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7424"/>
                </a:solidFill>
                <a:latin typeface="Arial"/>
                <a:cs typeface="Arial"/>
              </a:rPr>
              <a:t>USFHP</a:t>
            </a:r>
            <a:r>
              <a:rPr sz="2000" b="1" spc="-55" dirty="0">
                <a:solidFill>
                  <a:srgbClr val="EA742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A7424"/>
                </a:solidFill>
                <a:latin typeface="Arial"/>
                <a:cs typeface="Arial"/>
              </a:rPr>
              <a:t>Service</a:t>
            </a:r>
            <a:r>
              <a:rPr sz="2000" b="1" spc="-80" dirty="0">
                <a:solidFill>
                  <a:srgbClr val="EA74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A7424"/>
                </a:solidFill>
                <a:latin typeface="Arial"/>
                <a:cs typeface="Arial"/>
              </a:rPr>
              <a:t>Areas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2472055" indent="-343535">
              <a:lnSpc>
                <a:spcPct val="100000"/>
              </a:lnSpc>
              <a:buClr>
                <a:srgbClr val="535355"/>
              </a:buClr>
              <a:buFont typeface="Arial"/>
              <a:buChar char="•"/>
              <a:tabLst>
                <a:tab pos="2471420" algn="l"/>
                <a:tab pos="247205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Prime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option</a:t>
            </a:r>
            <a:endParaRPr sz="2000">
              <a:latin typeface="Arial"/>
              <a:cs typeface="Arial"/>
            </a:endParaRPr>
          </a:p>
          <a:p>
            <a:pPr marL="2472055" indent="-343535">
              <a:lnSpc>
                <a:spcPct val="100000"/>
              </a:lnSpc>
              <a:spcBef>
                <a:spcPts val="505"/>
              </a:spcBef>
              <a:buChar char="•"/>
              <a:tabLst>
                <a:tab pos="2471420" algn="l"/>
                <a:tab pos="2472055" algn="l"/>
              </a:tabLst>
            </a:pP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Six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service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areas</a:t>
            </a:r>
            <a:endParaRPr sz="2000">
              <a:latin typeface="Arial"/>
              <a:cs typeface="Arial"/>
            </a:endParaRPr>
          </a:p>
          <a:p>
            <a:pPr marL="2472055" indent="-343535">
              <a:lnSpc>
                <a:spcPct val="100000"/>
              </a:lnSpc>
              <a:spcBef>
                <a:spcPts val="495"/>
              </a:spcBef>
              <a:buChar char="•"/>
              <a:tabLst>
                <a:tab pos="2471420" algn="l"/>
                <a:tab pos="247205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Must</a:t>
            </a:r>
            <a:r>
              <a:rPr sz="2000" spc="-7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enroll</a:t>
            </a:r>
            <a:endParaRPr sz="2000">
              <a:latin typeface="Arial"/>
              <a:cs typeface="Arial"/>
            </a:endParaRPr>
          </a:p>
          <a:p>
            <a:pPr marL="2471420" marR="5080" indent="-342900">
              <a:lnSpc>
                <a:spcPct val="100000"/>
              </a:lnSpc>
              <a:spcBef>
                <a:spcPts val="505"/>
              </a:spcBef>
              <a:buChar char="•"/>
              <a:tabLst>
                <a:tab pos="2471420" algn="l"/>
                <a:tab pos="247205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May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not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at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military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hospitals or clinics or use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pharmacies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3970" y="294258"/>
            <a:ext cx="697420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</a:t>
            </a:r>
            <a:r>
              <a:rPr spc="-15" dirty="0"/>
              <a:t> </a:t>
            </a:r>
            <a:r>
              <a:rPr spc="-5" dirty="0"/>
              <a:t>Family</a:t>
            </a:r>
            <a:r>
              <a:rPr spc="-10" dirty="0"/>
              <a:t> </a:t>
            </a:r>
            <a:r>
              <a:rPr dirty="0"/>
              <a:t>Health</a:t>
            </a:r>
            <a:r>
              <a:rPr spc="-10" dirty="0"/>
              <a:t> </a:t>
            </a:r>
            <a:r>
              <a:rPr spc="-5" dirty="0"/>
              <a:t>Plan</a:t>
            </a:r>
            <a:r>
              <a:rPr spc="-10" dirty="0"/>
              <a:t> </a:t>
            </a:r>
            <a:r>
              <a:rPr dirty="0"/>
              <a:t>(USFHP)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115" marR="5080" indent="-1256665">
              <a:lnSpc>
                <a:spcPct val="100000"/>
              </a:lnSpc>
              <a:spcBef>
                <a:spcPts val="100"/>
              </a:spcBef>
            </a:pPr>
            <a:r>
              <a:rPr dirty="0"/>
              <a:t>Enroll</a:t>
            </a:r>
            <a:r>
              <a:rPr spc="-30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TRICARE</a:t>
            </a:r>
            <a:r>
              <a:rPr spc="-15" dirty="0"/>
              <a:t> </a:t>
            </a:r>
            <a:r>
              <a:rPr spc="-5" dirty="0"/>
              <a:t>Select</a:t>
            </a:r>
            <a:r>
              <a:rPr spc="-30" dirty="0"/>
              <a:t> </a:t>
            </a:r>
            <a:r>
              <a:rPr dirty="0"/>
              <a:t>or </a:t>
            </a:r>
            <a:r>
              <a:rPr spc="-1040" dirty="0"/>
              <a:t> </a:t>
            </a:r>
            <a:r>
              <a:rPr dirty="0"/>
              <a:t>TRICARE</a:t>
            </a:r>
            <a:r>
              <a:rPr spc="-10" dirty="0"/>
              <a:t> </a:t>
            </a:r>
            <a:r>
              <a:rPr dirty="0"/>
              <a:t>Prime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892947"/>
            <a:ext cx="7390765" cy="42189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5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There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are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four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ways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enroll: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Online:</a:t>
            </a:r>
            <a:r>
              <a:rPr sz="1800" b="1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Enroll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at</a:t>
            </a:r>
            <a:r>
              <a:rPr sz="1800" spc="-10" dirty="0">
                <a:solidFill>
                  <a:srgbClr val="13377C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3"/>
              </a:rPr>
              <a:t>https://milconnect.dmdc.osd.mil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By</a:t>
            </a:r>
            <a:r>
              <a:rPr sz="1800" b="1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phone:</a:t>
            </a: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Call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1800" spc="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regional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contractor.</a:t>
            </a:r>
            <a:endParaRPr sz="18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3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By mail: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Download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the TRICARE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Select or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Prime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form </a:t>
            </a:r>
            <a:r>
              <a:rPr sz="1800" spc="-49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submit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it to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your</a:t>
            </a:r>
            <a:r>
              <a:rPr sz="1800" spc="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regional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contractor.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Forms are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available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at </a:t>
            </a:r>
            <a:r>
              <a:rPr sz="1800" spc="5" dirty="0">
                <a:solidFill>
                  <a:srgbClr val="13377C"/>
                </a:solidFill>
                <a:latin typeface="Arial"/>
                <a:cs typeface="Arial"/>
              </a:rPr>
              <a:t> </a:t>
            </a:r>
            <a:r>
              <a:rPr sz="18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4"/>
              </a:rPr>
              <a:t>www.tricare.mil/forms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 person</a:t>
            </a:r>
            <a:r>
              <a:rPr sz="1800" b="1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(overseas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only):</a:t>
            </a:r>
            <a:r>
              <a:rPr sz="1800" spc="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Go to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an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overseas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Service</a:t>
            </a:r>
            <a:endParaRPr sz="18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Center.</a:t>
            </a:r>
            <a:endParaRPr sz="1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7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enrollment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fees,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premium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amounts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copayments,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go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u="sng" spc="-10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5"/>
              </a:rPr>
              <a:t>www.tricare.mil/costs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35355"/>
                </a:solidFill>
                <a:latin typeface="Arial"/>
                <a:cs typeface="Arial"/>
              </a:rPr>
              <a:t>Note:</a:t>
            </a:r>
            <a:r>
              <a:rPr sz="2000" b="1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Prime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Remote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coverage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options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aren't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available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after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retirement.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401955">
              <a:lnSpc>
                <a:spcPct val="100000"/>
              </a:lnSpc>
              <a:spcBef>
                <a:spcPts val="100"/>
              </a:spcBef>
            </a:pPr>
            <a:r>
              <a:rPr dirty="0"/>
              <a:t>Coverage Options Upon </a:t>
            </a:r>
            <a:r>
              <a:rPr spc="5" dirty="0"/>
              <a:t> </a:t>
            </a:r>
            <a:r>
              <a:rPr spc="-5" dirty="0"/>
              <a:t>Becoming Medicare-Eligible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9145" marR="18923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779780" algn="l"/>
                <a:tab pos="780415" algn="l"/>
              </a:tabLst>
            </a:pPr>
            <a:r>
              <a:rPr spc="-110" dirty="0"/>
              <a:t>To</a:t>
            </a:r>
            <a:r>
              <a:rPr spc="-20" dirty="0"/>
              <a:t> </a:t>
            </a:r>
            <a:r>
              <a:rPr dirty="0"/>
              <a:t>remain</a:t>
            </a:r>
            <a:r>
              <a:rPr spc="-30" dirty="0"/>
              <a:t> </a:t>
            </a:r>
            <a:r>
              <a:rPr dirty="0"/>
              <a:t>eligible</a:t>
            </a:r>
            <a:r>
              <a:rPr spc="5" dirty="0"/>
              <a:t> </a:t>
            </a:r>
            <a:r>
              <a:rPr dirty="0"/>
              <a:t>for</a:t>
            </a:r>
            <a:r>
              <a:rPr spc="-55" dirty="0"/>
              <a:t> </a:t>
            </a:r>
            <a:r>
              <a:rPr dirty="0"/>
              <a:t>TRICARE,</a:t>
            </a:r>
            <a:r>
              <a:rPr spc="-10" dirty="0"/>
              <a:t> </a:t>
            </a:r>
            <a:r>
              <a:rPr dirty="0"/>
              <a:t>you</a:t>
            </a:r>
            <a:r>
              <a:rPr spc="-20" dirty="0"/>
              <a:t> </a:t>
            </a:r>
            <a:r>
              <a:rPr dirty="0"/>
              <a:t>must</a:t>
            </a:r>
            <a:r>
              <a:rPr spc="-40" dirty="0"/>
              <a:t> </a:t>
            </a:r>
            <a:r>
              <a:rPr dirty="0"/>
              <a:t>be entitled</a:t>
            </a:r>
            <a:r>
              <a:rPr spc="-1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Medicare </a:t>
            </a:r>
            <a:r>
              <a:rPr spc="-540" dirty="0"/>
              <a:t> </a:t>
            </a:r>
            <a:r>
              <a:rPr dirty="0"/>
              <a:t>Part</a:t>
            </a:r>
            <a:r>
              <a:rPr spc="-135" dirty="0"/>
              <a:t> </a:t>
            </a:r>
            <a:r>
              <a:rPr dirty="0"/>
              <a:t>A</a:t>
            </a:r>
            <a:r>
              <a:rPr spc="-114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have</a:t>
            </a:r>
            <a:r>
              <a:rPr spc="-20" dirty="0"/>
              <a:t> </a:t>
            </a:r>
            <a:r>
              <a:rPr dirty="0"/>
              <a:t>Medicare</a:t>
            </a:r>
            <a:r>
              <a:rPr spc="-40" dirty="0"/>
              <a:t> </a:t>
            </a:r>
            <a:r>
              <a:rPr dirty="0"/>
              <a:t>Part</a:t>
            </a:r>
            <a:r>
              <a:rPr spc="-20" dirty="0"/>
              <a:t> </a:t>
            </a:r>
            <a:r>
              <a:rPr dirty="0"/>
              <a:t>B.</a:t>
            </a:r>
          </a:p>
          <a:p>
            <a:pPr marL="1179830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1180465" algn="l"/>
                <a:tab pos="118110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Pay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and enroll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Medicare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Part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B</a:t>
            </a:r>
            <a:endParaRPr sz="1800">
              <a:latin typeface="Arial"/>
              <a:cs typeface="Arial"/>
            </a:endParaRPr>
          </a:p>
          <a:p>
            <a:pPr marL="779145" indent="-343535">
              <a:lnSpc>
                <a:spcPct val="100000"/>
              </a:lnSpc>
              <a:spcBef>
                <a:spcPts val="475"/>
              </a:spcBef>
              <a:buChar char="•"/>
              <a:tabLst>
                <a:tab pos="779780" algn="l"/>
                <a:tab pos="780415" algn="l"/>
              </a:tabLst>
            </a:pPr>
            <a:r>
              <a:rPr dirty="0"/>
              <a:t>Beneficiaries</a:t>
            </a:r>
            <a:r>
              <a:rPr spc="-25" dirty="0"/>
              <a:t> </a:t>
            </a:r>
            <a:r>
              <a:rPr dirty="0"/>
              <a:t>und</a:t>
            </a:r>
            <a:r>
              <a:rPr spc="5" dirty="0"/>
              <a:t>e</a:t>
            </a:r>
            <a:r>
              <a:rPr dirty="0"/>
              <a:t>r</a:t>
            </a:r>
            <a:r>
              <a:rPr spc="-25" dirty="0"/>
              <a:t> </a:t>
            </a:r>
            <a:r>
              <a:rPr dirty="0"/>
              <a:t>age</a:t>
            </a:r>
            <a:r>
              <a:rPr spc="-15" dirty="0"/>
              <a:t> </a:t>
            </a:r>
            <a:r>
              <a:rPr dirty="0"/>
              <a:t>65</a:t>
            </a:r>
            <a:r>
              <a:rPr spc="-15" dirty="0"/>
              <a:t> </a:t>
            </a:r>
            <a:r>
              <a:rPr dirty="0"/>
              <a:t>who</a:t>
            </a:r>
            <a:r>
              <a:rPr spc="-15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enti</a:t>
            </a:r>
            <a:r>
              <a:rPr spc="-10" dirty="0"/>
              <a:t>t</a:t>
            </a:r>
            <a:r>
              <a:rPr dirty="0"/>
              <a:t>led</a:t>
            </a:r>
            <a:r>
              <a:rPr spc="-1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Medi</a:t>
            </a:r>
            <a:r>
              <a:rPr spc="5" dirty="0"/>
              <a:t>c</a:t>
            </a:r>
            <a:r>
              <a:rPr dirty="0"/>
              <a:t>are</a:t>
            </a:r>
            <a:r>
              <a:rPr spc="-30" dirty="0"/>
              <a:t> </a:t>
            </a:r>
            <a:r>
              <a:rPr dirty="0"/>
              <a:t>Part</a:t>
            </a:r>
            <a:r>
              <a:rPr spc="-140" dirty="0"/>
              <a:t> </a:t>
            </a:r>
            <a:r>
              <a:rPr dirty="0"/>
              <a:t>A</a:t>
            </a:r>
            <a:r>
              <a:rPr spc="-110" dirty="0"/>
              <a:t> </a:t>
            </a:r>
            <a:r>
              <a:rPr dirty="0"/>
              <a:t>and</a:t>
            </a:r>
          </a:p>
          <a:p>
            <a:pPr marL="779145">
              <a:lnSpc>
                <a:spcPct val="100000"/>
              </a:lnSpc>
            </a:pPr>
            <a:r>
              <a:rPr dirty="0"/>
              <a:t>have</a:t>
            </a:r>
            <a:r>
              <a:rPr spc="-45" dirty="0"/>
              <a:t> </a:t>
            </a:r>
            <a:r>
              <a:rPr dirty="0"/>
              <a:t>Part</a:t>
            </a:r>
            <a:r>
              <a:rPr spc="-40" dirty="0"/>
              <a:t> </a:t>
            </a:r>
            <a:r>
              <a:rPr dirty="0"/>
              <a:t>B</a:t>
            </a:r>
            <a:r>
              <a:rPr spc="-20" dirty="0"/>
              <a:t> </a:t>
            </a:r>
            <a:r>
              <a:rPr dirty="0"/>
              <a:t>may:</a:t>
            </a:r>
          </a:p>
          <a:p>
            <a:pPr marL="1179830" lvl="1" indent="-287020">
              <a:lnSpc>
                <a:spcPct val="100000"/>
              </a:lnSpc>
              <a:spcBef>
                <a:spcPts val="415"/>
              </a:spcBef>
              <a:buChar char="–"/>
              <a:tabLst>
                <a:tab pos="1180465" algn="l"/>
                <a:tab pos="118110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Enroll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Prime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(enrollment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fee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waived)</a:t>
            </a:r>
            <a:endParaRPr sz="1800">
              <a:latin typeface="Arial"/>
              <a:cs typeface="Arial"/>
            </a:endParaRPr>
          </a:p>
          <a:p>
            <a:pPr marL="1179830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1180465" algn="l"/>
                <a:tab pos="118110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Be</a:t>
            </a:r>
            <a:r>
              <a:rPr sz="18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covered by</a:t>
            </a:r>
            <a:r>
              <a:rPr sz="18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TFL</a:t>
            </a:r>
            <a:endParaRPr sz="1800">
              <a:latin typeface="Arial"/>
              <a:cs typeface="Arial"/>
            </a:endParaRPr>
          </a:p>
          <a:p>
            <a:pPr marL="779145" marR="29845" indent="-343535">
              <a:lnSpc>
                <a:spcPct val="100000"/>
              </a:lnSpc>
              <a:spcBef>
                <a:spcPts val="470"/>
              </a:spcBef>
              <a:buChar char="•"/>
              <a:tabLst>
                <a:tab pos="779780" algn="l"/>
                <a:tab pos="780415" algn="l"/>
              </a:tabLst>
            </a:pPr>
            <a:r>
              <a:rPr dirty="0"/>
              <a:t>Retirees</a:t>
            </a:r>
            <a:r>
              <a:rPr spc="-20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Medicare</a:t>
            </a:r>
            <a:r>
              <a:rPr spc="-25" dirty="0"/>
              <a:t> </a:t>
            </a:r>
            <a:r>
              <a:rPr dirty="0"/>
              <a:t>coverage</a:t>
            </a:r>
            <a:r>
              <a:rPr spc="-35" dirty="0"/>
              <a:t> </a:t>
            </a:r>
            <a:r>
              <a:rPr dirty="0"/>
              <a:t>are</a:t>
            </a:r>
            <a:r>
              <a:rPr spc="-30" dirty="0"/>
              <a:t> </a:t>
            </a:r>
            <a:r>
              <a:rPr dirty="0"/>
              <a:t>generally</a:t>
            </a:r>
            <a:r>
              <a:rPr spc="-20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eligible</a:t>
            </a:r>
            <a:r>
              <a:rPr spc="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enroll </a:t>
            </a:r>
            <a:r>
              <a:rPr spc="-54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TRICARE</a:t>
            </a:r>
            <a:r>
              <a:rPr spc="-5" dirty="0"/>
              <a:t> </a:t>
            </a:r>
            <a:r>
              <a:rPr dirty="0"/>
              <a:t>Select.</a:t>
            </a:r>
          </a:p>
          <a:p>
            <a:pPr marL="779145" indent="-343535">
              <a:lnSpc>
                <a:spcPct val="100000"/>
              </a:lnSpc>
              <a:spcBef>
                <a:spcPts val="484"/>
              </a:spcBef>
              <a:buChar char="•"/>
              <a:tabLst>
                <a:tab pos="779780" algn="l"/>
                <a:tab pos="780415" algn="l"/>
              </a:tabLst>
            </a:pPr>
            <a:r>
              <a:rPr dirty="0"/>
              <a:t>For</a:t>
            </a:r>
            <a:r>
              <a:rPr spc="-20" dirty="0"/>
              <a:t> </a:t>
            </a:r>
            <a:r>
              <a:rPr dirty="0"/>
              <a:t>Medicare</a:t>
            </a:r>
            <a:r>
              <a:rPr spc="-45" dirty="0"/>
              <a:t> </a:t>
            </a:r>
            <a:r>
              <a:rPr dirty="0"/>
              <a:t>Part</a:t>
            </a:r>
            <a:r>
              <a:rPr spc="-25" dirty="0"/>
              <a:t> </a:t>
            </a:r>
            <a:r>
              <a:rPr dirty="0"/>
              <a:t>B</a:t>
            </a:r>
            <a:r>
              <a:rPr spc="-15" dirty="0"/>
              <a:t> </a:t>
            </a:r>
            <a:r>
              <a:rPr dirty="0"/>
              <a:t>information,</a:t>
            </a:r>
            <a:r>
              <a:rPr spc="-40" dirty="0"/>
              <a:t> </a:t>
            </a:r>
            <a:r>
              <a:rPr dirty="0"/>
              <a:t>go</a:t>
            </a:r>
            <a:r>
              <a:rPr spc="-20" dirty="0"/>
              <a:t> </a:t>
            </a:r>
            <a:r>
              <a:rPr dirty="0"/>
              <a:t>to:</a:t>
            </a:r>
          </a:p>
          <a:p>
            <a:pPr marL="1179830" lvl="1" indent="-287020">
              <a:lnSpc>
                <a:spcPct val="100000"/>
              </a:lnSpc>
              <a:spcBef>
                <a:spcPts val="400"/>
              </a:spcBef>
              <a:buClr>
                <a:srgbClr val="535355"/>
              </a:buClr>
              <a:buFont typeface="Arial"/>
              <a:buChar char="–"/>
              <a:tabLst>
                <a:tab pos="1180465" algn="l"/>
                <a:tab pos="1181100" algn="l"/>
              </a:tabLst>
            </a:pPr>
            <a:r>
              <a:rPr sz="18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3"/>
              </a:rPr>
              <a:t>www.ssa.gov</a:t>
            </a:r>
            <a:endParaRPr sz="1800">
              <a:latin typeface="Arial"/>
              <a:cs typeface="Arial"/>
            </a:endParaRPr>
          </a:p>
          <a:p>
            <a:pPr marL="1179830" lvl="1" indent="-287020">
              <a:lnSpc>
                <a:spcPct val="100000"/>
              </a:lnSpc>
              <a:spcBef>
                <a:spcPts val="409"/>
              </a:spcBef>
              <a:buClr>
                <a:srgbClr val="535355"/>
              </a:buClr>
              <a:buFont typeface="Arial"/>
              <a:buChar char="–"/>
              <a:tabLst>
                <a:tab pos="1180465" algn="l"/>
                <a:tab pos="1181100" algn="l"/>
              </a:tabLst>
            </a:pPr>
            <a:r>
              <a:rPr sz="18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4"/>
              </a:rPr>
              <a:t>www.medicare.gov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041" y="294258"/>
            <a:ext cx="391731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</a:t>
            </a:r>
            <a:r>
              <a:rPr spc="-3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spc="-5" dirty="0"/>
              <a:t>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73453"/>
            <a:ext cx="8034655" cy="3806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TFL is Medicare-wraparound coverage for TRICARE beneficiaries who </a:t>
            </a:r>
            <a:r>
              <a:rPr sz="2000" spc="-5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are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entitled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Part</a:t>
            </a:r>
            <a:r>
              <a:rPr sz="2000" spc="-1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2000" spc="-1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have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Part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B,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regardless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of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age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place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residence.</a:t>
            </a:r>
            <a:endParaRPr sz="2000">
              <a:latin typeface="Arial"/>
              <a:cs typeface="Arial"/>
            </a:endParaRPr>
          </a:p>
          <a:p>
            <a:pPr marL="355600" marR="152654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Beneficiaries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entitled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Part</a:t>
            </a:r>
            <a:r>
              <a:rPr sz="2000" spc="-1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2000" spc="-1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who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have </a:t>
            </a:r>
            <a:r>
              <a:rPr sz="2000" spc="-5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Part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B: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Are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automatically</a:t>
            </a:r>
            <a:r>
              <a:rPr sz="18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covered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under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TFL.</a:t>
            </a:r>
            <a:r>
              <a:rPr sz="18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There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are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no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enrollment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actions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required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enrollment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fees.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Should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new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Uniformed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Services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ID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card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at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age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65.</a:t>
            </a:r>
            <a:endParaRPr sz="1800">
              <a:latin typeface="Arial"/>
              <a:cs typeface="Arial"/>
            </a:endParaRPr>
          </a:p>
          <a:p>
            <a:pPr marL="756285" marR="67754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May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care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from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any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Medicare-participating,</a:t>
            </a:r>
            <a:r>
              <a:rPr sz="1800" spc="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nonparticipating</a:t>
            </a:r>
            <a:r>
              <a:rPr sz="18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 </a:t>
            </a:r>
            <a:r>
              <a:rPr sz="1800" spc="-484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opt-out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provider,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hospital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clinic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if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space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is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available.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more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information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on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TFL,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go</a:t>
            </a:r>
            <a:r>
              <a:rPr sz="20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45" dirty="0">
                <a:solidFill>
                  <a:srgbClr val="13377C"/>
                </a:solid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3"/>
              </a:rPr>
              <a:t>www.tricare.mil/tfl</a:t>
            </a:r>
            <a:r>
              <a:rPr sz="2000" b="1" spc="-50" dirty="0">
                <a:solidFill>
                  <a:srgbClr val="13377C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call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535355"/>
                </a:solidFill>
                <a:latin typeface="Arial"/>
                <a:cs typeface="Arial"/>
              </a:rPr>
              <a:t>1-866-773-0404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5401" y="294258"/>
            <a:ext cx="5013960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64565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 and </a:t>
            </a:r>
            <a:r>
              <a:rPr spc="5" dirty="0"/>
              <a:t> </a:t>
            </a:r>
            <a:r>
              <a:rPr dirty="0"/>
              <a:t>Other</a:t>
            </a:r>
            <a:r>
              <a:rPr spc="-70" dirty="0"/>
              <a:t> </a:t>
            </a:r>
            <a:r>
              <a:rPr dirty="0"/>
              <a:t>Health</a:t>
            </a:r>
            <a:r>
              <a:rPr spc="-45" dirty="0"/>
              <a:t> </a:t>
            </a:r>
            <a:r>
              <a:rPr dirty="0"/>
              <a:t>Insurance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854149"/>
            <a:ext cx="6967855" cy="4269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Other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insurance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(OHI)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is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considered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primary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insurance.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0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services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covered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by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Medicare,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OHI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TFL,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Medicare </a:t>
            </a:r>
            <a:r>
              <a:rPr sz="2000" spc="-5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pays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first,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OHI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pays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second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pays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last.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9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After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OHI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pays,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will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pay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lesser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of: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1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billed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amount,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minus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payment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from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OHI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amount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would</a:t>
            </a:r>
            <a:r>
              <a:rPr sz="1800" spc="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have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paid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without</a:t>
            </a:r>
            <a:r>
              <a:rPr sz="1800" spc="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OHI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OHI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copayment</a:t>
            </a:r>
            <a:r>
              <a:rPr sz="1800" spc="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 deductible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7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If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have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OHI: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1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Fill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out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a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800" i="1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35355"/>
                </a:solidFill>
                <a:latin typeface="Arial"/>
                <a:cs typeface="Arial"/>
              </a:rPr>
              <a:t>Other</a:t>
            </a:r>
            <a:r>
              <a:rPr sz="1800" i="1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800" i="1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35355"/>
                </a:solidFill>
                <a:latin typeface="Arial"/>
                <a:cs typeface="Arial"/>
              </a:rPr>
              <a:t>Insurance</a:t>
            </a:r>
            <a:r>
              <a:rPr sz="1800" i="1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35355"/>
                </a:solidFill>
                <a:latin typeface="Arial"/>
                <a:cs typeface="Arial"/>
              </a:rPr>
              <a:t>Questionnaire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8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3"/>
              </a:rPr>
              <a:t>www.tricare.mil/forms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Follow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the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referral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authorization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rules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for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18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OHI.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5" dirty="0">
                <a:solidFill>
                  <a:srgbClr val="535355"/>
                </a:solidFill>
                <a:latin typeface="Arial"/>
                <a:cs typeface="Arial"/>
              </a:rPr>
              <a:t>Tell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your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provider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about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OHI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10294"/>
            <a:ext cx="9143999" cy="3477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785" marR="5080" indent="-789940">
              <a:lnSpc>
                <a:spcPct val="100000"/>
              </a:lnSpc>
              <a:spcBef>
                <a:spcPts val="100"/>
              </a:spcBef>
            </a:pPr>
            <a:r>
              <a:rPr dirty="0"/>
              <a:t>Priority</a:t>
            </a:r>
            <a:r>
              <a:rPr spc="-25" dirty="0"/>
              <a:t> </a:t>
            </a:r>
            <a:r>
              <a:rPr dirty="0"/>
              <a:t>for</a:t>
            </a:r>
            <a:r>
              <a:rPr spc="-240" dirty="0"/>
              <a:t> </a:t>
            </a:r>
            <a:r>
              <a:rPr dirty="0"/>
              <a:t>Access</a:t>
            </a:r>
            <a:r>
              <a:rPr spc="-3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5" dirty="0"/>
              <a:t>Military </a:t>
            </a:r>
            <a:r>
              <a:rPr spc="-1040" dirty="0"/>
              <a:t> </a:t>
            </a:r>
            <a:r>
              <a:rPr dirty="0"/>
              <a:t>Hospitals</a:t>
            </a:r>
            <a:r>
              <a:rPr spc="-1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Clinics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3" y="1606296"/>
            <a:ext cx="7699248" cy="41513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798" y="294258"/>
            <a:ext cx="399669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Pharmacy</a:t>
            </a:r>
            <a:r>
              <a:rPr spc="-90" dirty="0"/>
              <a:t> </a:t>
            </a:r>
            <a:r>
              <a:rPr dirty="0"/>
              <a:t>Options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442" y="1421384"/>
            <a:ext cx="11379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2A2A2B"/>
                </a:solidFill>
                <a:latin typeface="Arial Black"/>
                <a:cs typeface="Arial Black"/>
              </a:rPr>
              <a:t>Military </a:t>
            </a:r>
            <a:r>
              <a:rPr sz="1600" spc="10" dirty="0">
                <a:solidFill>
                  <a:srgbClr val="2A2A2B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Ph</a:t>
            </a:r>
            <a:r>
              <a:rPr sz="1600" spc="-5" dirty="0">
                <a:solidFill>
                  <a:srgbClr val="2A2A2B"/>
                </a:solidFill>
                <a:latin typeface="Arial Black"/>
                <a:cs typeface="Arial Black"/>
              </a:rPr>
              <a:t>a</a:t>
            </a:r>
            <a:r>
              <a:rPr sz="1600" spc="75" dirty="0">
                <a:solidFill>
                  <a:srgbClr val="2A2A2B"/>
                </a:solidFill>
                <a:latin typeface="Arial Black"/>
                <a:cs typeface="Arial Black"/>
              </a:rPr>
              <a:t>r</a:t>
            </a:r>
            <a:r>
              <a:rPr sz="1600" spc="-5" dirty="0">
                <a:solidFill>
                  <a:srgbClr val="2A2A2B"/>
                </a:solidFill>
                <a:latin typeface="Arial Black"/>
                <a:cs typeface="Arial Black"/>
              </a:rPr>
              <a:t>ma</a:t>
            </a:r>
            <a:r>
              <a:rPr sz="1600" spc="-25" dirty="0">
                <a:solidFill>
                  <a:srgbClr val="2A2A2B"/>
                </a:solidFill>
                <a:latin typeface="Arial Black"/>
                <a:cs typeface="Arial Black"/>
              </a:rPr>
              <a:t>c</a:t>
            </a:r>
            <a:r>
              <a:rPr sz="1600" spc="-5" dirty="0">
                <a:solidFill>
                  <a:srgbClr val="2A2A2B"/>
                </a:solidFill>
                <a:latin typeface="Arial Black"/>
                <a:cs typeface="Arial Black"/>
              </a:rPr>
              <a:t>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6748" y="1337208"/>
            <a:ext cx="4182110" cy="6381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590"/>
              </a:spcBef>
              <a:buClr>
                <a:srgbClr val="535355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Usually</a:t>
            </a:r>
            <a:r>
              <a:rPr sz="16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inside</a:t>
            </a:r>
            <a:r>
              <a:rPr sz="16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hospitals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clinics</a:t>
            </a:r>
            <a:endParaRPr sz="160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495"/>
              </a:spcBef>
              <a:buChar char="•"/>
              <a:tabLst>
                <a:tab pos="358140" algn="l"/>
                <a:tab pos="358775" algn="l"/>
              </a:tabLst>
            </a:pP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up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90-day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supply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442" y="2599436"/>
            <a:ext cx="164401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TRICARE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2A2A2B"/>
                </a:solidFill>
                <a:latin typeface="Arial Black"/>
                <a:cs typeface="Arial Black"/>
              </a:rPr>
              <a:t>Pharmacy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A2A2B"/>
                </a:solidFill>
                <a:latin typeface="Arial Black"/>
                <a:cs typeface="Arial Black"/>
              </a:rPr>
              <a:t>Home</a:t>
            </a:r>
            <a:r>
              <a:rPr sz="1600" spc="-55" dirty="0">
                <a:solidFill>
                  <a:srgbClr val="2A2A2B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A2A2B"/>
                </a:solidFill>
                <a:latin typeface="Arial Black"/>
                <a:cs typeface="Arial Black"/>
              </a:rPr>
              <a:t>Delivery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6748" y="2632989"/>
            <a:ext cx="3590925" cy="6381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590"/>
              </a:spcBef>
              <a:buClr>
                <a:srgbClr val="535355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Must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use this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option for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some drugs</a:t>
            </a:r>
            <a:endParaRPr sz="160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495"/>
              </a:spcBef>
              <a:buChar char="•"/>
              <a:tabLst>
                <a:tab pos="358140" algn="l"/>
                <a:tab pos="358775" algn="l"/>
              </a:tabLst>
            </a:pP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up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90-day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supply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442" y="3918965"/>
            <a:ext cx="16954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TRICARE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Retail</a:t>
            </a:r>
            <a:r>
              <a:rPr sz="1600" spc="-45" dirty="0">
                <a:solidFill>
                  <a:srgbClr val="2A2A2B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A2A2B"/>
                </a:solidFill>
                <a:latin typeface="Arial Black"/>
                <a:cs typeface="Arial Black"/>
              </a:rPr>
              <a:t>Network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2A2A2B"/>
                </a:solidFill>
                <a:latin typeface="Arial Black"/>
                <a:cs typeface="Arial Black"/>
              </a:rPr>
              <a:t>Pharmacy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6748" y="3928643"/>
            <a:ext cx="4220210" cy="6381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590"/>
              </a:spcBef>
              <a:buClr>
                <a:srgbClr val="535355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Fill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prescriptions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without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submitting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claim</a:t>
            </a:r>
            <a:endParaRPr sz="160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495"/>
              </a:spcBef>
              <a:buChar char="•"/>
              <a:tabLst>
                <a:tab pos="358140" algn="l"/>
                <a:tab pos="358775" algn="l"/>
              </a:tabLst>
            </a:pP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up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30-day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supply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442" y="5352669"/>
            <a:ext cx="14833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A2A2B"/>
                </a:solidFill>
                <a:latin typeface="Arial Black"/>
                <a:cs typeface="Arial Black"/>
              </a:rPr>
              <a:t>Non</a:t>
            </a:r>
            <a:r>
              <a:rPr sz="1600" spc="-10" dirty="0">
                <a:solidFill>
                  <a:srgbClr val="2A2A2B"/>
                </a:solidFill>
                <a:latin typeface="Arial Black"/>
                <a:cs typeface="Arial Black"/>
              </a:rPr>
              <a:t>-</a:t>
            </a:r>
            <a:r>
              <a:rPr sz="1600" spc="-5" dirty="0">
                <a:solidFill>
                  <a:srgbClr val="2A2A2B"/>
                </a:solidFill>
                <a:latin typeface="Arial Black"/>
                <a:cs typeface="Arial Black"/>
              </a:rPr>
              <a:t>Net</a:t>
            </a:r>
            <a:r>
              <a:rPr sz="1600" spc="-25" dirty="0">
                <a:solidFill>
                  <a:srgbClr val="2A2A2B"/>
                </a:solidFill>
                <a:latin typeface="Arial Black"/>
                <a:cs typeface="Arial Black"/>
              </a:rPr>
              <a:t>w</a:t>
            </a:r>
            <a:r>
              <a:rPr sz="1600" spc="-5" dirty="0">
                <a:solidFill>
                  <a:srgbClr val="2A2A2B"/>
                </a:solidFill>
                <a:latin typeface="Arial Black"/>
                <a:cs typeface="Arial Black"/>
              </a:rPr>
              <a:t>o</a:t>
            </a:r>
            <a:r>
              <a:rPr sz="1600" spc="40" dirty="0">
                <a:solidFill>
                  <a:srgbClr val="2A2A2B"/>
                </a:solidFill>
                <a:latin typeface="Arial Black"/>
                <a:cs typeface="Arial Black"/>
              </a:rPr>
              <a:t>r</a:t>
            </a:r>
            <a:r>
              <a:rPr sz="1600" spc="-5" dirty="0">
                <a:solidFill>
                  <a:srgbClr val="2A2A2B"/>
                </a:solidFill>
                <a:latin typeface="Arial Black"/>
                <a:cs typeface="Arial Black"/>
              </a:rPr>
              <a:t>k  </a:t>
            </a:r>
            <a:r>
              <a:rPr sz="1600" dirty="0">
                <a:solidFill>
                  <a:srgbClr val="2A2A2B"/>
                </a:solidFill>
                <a:latin typeface="Arial Black"/>
                <a:cs typeface="Arial Black"/>
              </a:rPr>
              <a:t>Pharmacy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06748" y="5211317"/>
            <a:ext cx="4429125" cy="81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95"/>
              </a:spcBef>
              <a:buClr>
                <a:srgbClr val="535355"/>
              </a:buClr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Pay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full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price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up front</a:t>
            </a:r>
            <a:r>
              <a:rPr sz="1600" spc="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file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claim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 </a:t>
            </a:r>
            <a:r>
              <a:rPr sz="1600" spc="-4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portion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16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money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back</a:t>
            </a:r>
            <a:endParaRPr sz="160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490"/>
              </a:spcBef>
              <a:buChar char="•"/>
              <a:tabLst>
                <a:tab pos="360045" algn="l"/>
                <a:tab pos="360680" algn="l"/>
              </a:tabLst>
            </a:pP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Get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up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30-day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supply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962" y="2349245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25908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962" y="36583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962" y="4967478"/>
            <a:ext cx="8181975" cy="0"/>
          </a:xfrm>
          <a:custGeom>
            <a:avLst/>
            <a:gdLst/>
            <a:ahLst/>
            <a:cxnLst/>
            <a:rect l="l" t="t" r="r" b="b"/>
            <a:pathLst>
              <a:path w="8181975">
                <a:moveTo>
                  <a:pt x="0" y="0"/>
                </a:moveTo>
                <a:lnTo>
                  <a:pt x="8181975" y="0"/>
                </a:lnTo>
              </a:path>
            </a:pathLst>
          </a:custGeom>
          <a:ln w="25908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4620" y="1251203"/>
            <a:ext cx="373380" cy="882650"/>
          </a:xfrm>
          <a:custGeom>
            <a:avLst/>
            <a:gdLst/>
            <a:ahLst/>
            <a:cxnLst/>
            <a:rect l="l" t="t" r="r" b="b"/>
            <a:pathLst>
              <a:path w="373380" h="882650">
                <a:moveTo>
                  <a:pt x="71247" y="0"/>
                </a:moveTo>
                <a:lnTo>
                  <a:pt x="0" y="0"/>
                </a:lnTo>
                <a:lnTo>
                  <a:pt x="0" y="882396"/>
                </a:lnTo>
                <a:lnTo>
                  <a:pt x="71247" y="882396"/>
                </a:lnTo>
                <a:lnTo>
                  <a:pt x="373380" y="441198"/>
                </a:lnTo>
                <a:lnTo>
                  <a:pt x="71247" y="0"/>
                </a:lnTo>
                <a:close/>
              </a:path>
            </a:pathLst>
          </a:custGeom>
          <a:solidFill>
            <a:srgbClr val="133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4620" y="2551176"/>
            <a:ext cx="373380" cy="882650"/>
          </a:xfrm>
          <a:custGeom>
            <a:avLst/>
            <a:gdLst/>
            <a:ahLst/>
            <a:cxnLst/>
            <a:rect l="l" t="t" r="r" b="b"/>
            <a:pathLst>
              <a:path w="373380" h="882650">
                <a:moveTo>
                  <a:pt x="71247" y="0"/>
                </a:moveTo>
                <a:lnTo>
                  <a:pt x="0" y="0"/>
                </a:lnTo>
                <a:lnTo>
                  <a:pt x="0" y="882396"/>
                </a:lnTo>
                <a:lnTo>
                  <a:pt x="71247" y="882396"/>
                </a:lnTo>
                <a:lnTo>
                  <a:pt x="373380" y="441198"/>
                </a:lnTo>
                <a:lnTo>
                  <a:pt x="71247" y="0"/>
                </a:lnTo>
                <a:close/>
              </a:path>
            </a:pathLst>
          </a:custGeom>
          <a:solidFill>
            <a:srgbClr val="009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4620" y="3872484"/>
            <a:ext cx="373380" cy="882650"/>
          </a:xfrm>
          <a:custGeom>
            <a:avLst/>
            <a:gdLst/>
            <a:ahLst/>
            <a:cxnLst/>
            <a:rect l="l" t="t" r="r" b="b"/>
            <a:pathLst>
              <a:path w="373380" h="882650">
                <a:moveTo>
                  <a:pt x="71247" y="0"/>
                </a:moveTo>
                <a:lnTo>
                  <a:pt x="0" y="0"/>
                </a:lnTo>
                <a:lnTo>
                  <a:pt x="0" y="882396"/>
                </a:lnTo>
                <a:lnTo>
                  <a:pt x="71247" y="882396"/>
                </a:lnTo>
                <a:lnTo>
                  <a:pt x="373380" y="441198"/>
                </a:lnTo>
                <a:lnTo>
                  <a:pt x="71247" y="0"/>
                </a:lnTo>
                <a:close/>
              </a:path>
            </a:pathLst>
          </a:custGeom>
          <a:solidFill>
            <a:srgbClr val="EA7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4620" y="5181600"/>
            <a:ext cx="373380" cy="882650"/>
          </a:xfrm>
          <a:custGeom>
            <a:avLst/>
            <a:gdLst/>
            <a:ahLst/>
            <a:cxnLst/>
            <a:rect l="l" t="t" r="r" b="b"/>
            <a:pathLst>
              <a:path w="373380" h="882650">
                <a:moveTo>
                  <a:pt x="71247" y="0"/>
                </a:moveTo>
                <a:lnTo>
                  <a:pt x="0" y="0"/>
                </a:lnTo>
                <a:lnTo>
                  <a:pt x="0" y="882395"/>
                </a:lnTo>
                <a:lnTo>
                  <a:pt x="71247" y="882395"/>
                </a:lnTo>
                <a:lnTo>
                  <a:pt x="373380" y="441197"/>
                </a:lnTo>
                <a:lnTo>
                  <a:pt x="7124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1515" marR="5080" indent="-26034">
              <a:lnSpc>
                <a:spcPct val="100000"/>
              </a:lnSpc>
              <a:spcBef>
                <a:spcPts val="100"/>
              </a:spcBef>
            </a:pPr>
            <a:r>
              <a:rPr dirty="0"/>
              <a:t>Pharmacy</a:t>
            </a:r>
            <a:r>
              <a:rPr spc="-50" dirty="0"/>
              <a:t> </a:t>
            </a:r>
            <a:r>
              <a:rPr spc="-5" dirty="0"/>
              <a:t>Benefits</a:t>
            </a:r>
            <a:r>
              <a:rPr spc="-35" dirty="0"/>
              <a:t> </a:t>
            </a:r>
            <a:r>
              <a:rPr dirty="0"/>
              <a:t>with </a:t>
            </a:r>
            <a:r>
              <a:rPr spc="-1040" dirty="0"/>
              <a:t> </a:t>
            </a:r>
            <a:r>
              <a:rPr dirty="0"/>
              <a:t>Other</a:t>
            </a:r>
            <a:r>
              <a:rPr spc="-65" dirty="0"/>
              <a:t> </a:t>
            </a:r>
            <a:r>
              <a:rPr dirty="0"/>
              <a:t>Health</a:t>
            </a:r>
            <a:r>
              <a:rPr spc="-45" dirty="0"/>
              <a:t> </a:t>
            </a:r>
            <a:r>
              <a:rPr dirty="0"/>
              <a:t>Insurance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26424"/>
            <a:ext cx="8067675" cy="24003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Other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insurance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is always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primary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payer.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Use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your</a:t>
            </a:r>
            <a:r>
              <a:rPr sz="1800" spc="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other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insurance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first,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then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submit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claims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7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6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may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use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Pharmacy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Home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Delivery or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retail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network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pharmacies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only if: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2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other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insurance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does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not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cover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18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prescription.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6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have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reached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your</a:t>
            </a:r>
            <a:r>
              <a:rPr sz="18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other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insurance’s</a:t>
            </a:r>
            <a:r>
              <a:rPr sz="1800" spc="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benefit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cap.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6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may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still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use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pharmacies.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4953000"/>
            <a:ext cx="8418830" cy="533400"/>
          </a:xfrm>
          <a:custGeom>
            <a:avLst/>
            <a:gdLst/>
            <a:ahLst/>
            <a:cxnLst/>
            <a:rect l="l" t="t" r="r" b="b"/>
            <a:pathLst>
              <a:path w="8418830" h="533400">
                <a:moveTo>
                  <a:pt x="8329676" y="0"/>
                </a:moveTo>
                <a:lnTo>
                  <a:pt x="88900" y="0"/>
                </a:lnTo>
                <a:lnTo>
                  <a:pt x="54296" y="6979"/>
                </a:lnTo>
                <a:lnTo>
                  <a:pt x="26038" y="26019"/>
                </a:lnTo>
                <a:lnTo>
                  <a:pt x="6986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25"/>
                </a:lnTo>
                <a:lnTo>
                  <a:pt x="26038" y="507380"/>
                </a:lnTo>
                <a:lnTo>
                  <a:pt x="54296" y="526420"/>
                </a:lnTo>
                <a:lnTo>
                  <a:pt x="88900" y="533400"/>
                </a:lnTo>
                <a:lnTo>
                  <a:pt x="8329676" y="533400"/>
                </a:lnTo>
                <a:lnTo>
                  <a:pt x="8364301" y="526420"/>
                </a:lnTo>
                <a:lnTo>
                  <a:pt x="8392556" y="507380"/>
                </a:lnTo>
                <a:lnTo>
                  <a:pt x="8411596" y="479125"/>
                </a:lnTo>
                <a:lnTo>
                  <a:pt x="8418576" y="444500"/>
                </a:lnTo>
                <a:lnTo>
                  <a:pt x="8418576" y="88900"/>
                </a:lnTo>
                <a:lnTo>
                  <a:pt x="8411596" y="54274"/>
                </a:lnTo>
                <a:lnTo>
                  <a:pt x="8392556" y="26019"/>
                </a:lnTo>
                <a:lnTo>
                  <a:pt x="8364301" y="6979"/>
                </a:lnTo>
                <a:lnTo>
                  <a:pt x="8329676" y="0"/>
                </a:lnTo>
                <a:close/>
              </a:path>
            </a:pathLst>
          </a:custGeom>
          <a:solidFill>
            <a:srgbClr val="FFD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5257" y="294258"/>
            <a:ext cx="579564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Voluntary </a:t>
            </a:r>
            <a:r>
              <a:rPr spc="-5" dirty="0"/>
              <a:t>Dental</a:t>
            </a:r>
            <a:r>
              <a:rPr spc="-25" dirty="0"/>
              <a:t> </a:t>
            </a:r>
            <a:r>
              <a:rPr dirty="0"/>
              <a:t>Coverage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74978"/>
            <a:ext cx="7984490" cy="385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35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U.S.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Office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Personnel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Management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offers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eligible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 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beneficiaries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option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enroll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Federal</a:t>
            </a:r>
            <a:r>
              <a:rPr sz="1800" b="1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Employees</a:t>
            </a:r>
            <a:r>
              <a:rPr sz="1800" b="1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Dental</a:t>
            </a:r>
            <a:r>
              <a:rPr sz="1800" b="1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and </a:t>
            </a:r>
            <a:r>
              <a:rPr sz="1800" b="1" spc="-10" dirty="0">
                <a:solidFill>
                  <a:srgbClr val="535355"/>
                </a:solidFill>
                <a:latin typeface="Arial"/>
                <a:cs typeface="Arial"/>
              </a:rPr>
              <a:t>Vision </a:t>
            </a:r>
            <a:r>
              <a:rPr sz="1800" b="1" spc="-484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Insurance</a:t>
            </a:r>
            <a:r>
              <a:rPr sz="1800" b="1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Program</a:t>
            </a:r>
            <a:r>
              <a:rPr sz="1800" b="1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(FEDVIP)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dental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plan.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FEDVIP</a:t>
            </a:r>
            <a:r>
              <a:rPr sz="18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offers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range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plans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from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number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dental</a:t>
            </a:r>
            <a:r>
              <a:rPr sz="18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plans.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FEDVIP</a:t>
            </a:r>
            <a:r>
              <a:rPr sz="18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dental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coverage is available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to: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Retired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service members</a:t>
            </a:r>
            <a:r>
              <a:rPr sz="16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their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eligible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family members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Certain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retired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National Guard</a:t>
            </a:r>
            <a:r>
              <a:rPr sz="1600" spc="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Reserve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16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their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members.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Certain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survivors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Medal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Honor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recipients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their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immediate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family members</a:t>
            </a:r>
            <a:r>
              <a:rPr sz="1600" spc="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survivors.</a:t>
            </a:r>
            <a:endParaRPr sz="1600">
              <a:latin typeface="Arial"/>
              <a:cs typeface="Arial"/>
            </a:endParaRPr>
          </a:p>
          <a:p>
            <a:pPr marL="355600" marR="56515" indent="-342900">
              <a:lnSpc>
                <a:spcPct val="10000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Former spouses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remarried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surviving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spouses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don’t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qualify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purchase </a:t>
            </a:r>
            <a:r>
              <a:rPr sz="1800" spc="-484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dental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coverage.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Arial"/>
              <a:cs typeface="Arial"/>
            </a:endParaRPr>
          </a:p>
          <a:p>
            <a:pPr marL="477520">
              <a:lnSpc>
                <a:spcPct val="100000"/>
              </a:lnSpc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FEDVIP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dental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plans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enrollment</a:t>
            </a:r>
            <a:r>
              <a:rPr sz="16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information,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visit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3"/>
              </a:rPr>
              <a:t>www.benefeds.com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711" y="5410200"/>
            <a:ext cx="8418830" cy="533400"/>
          </a:xfrm>
          <a:custGeom>
            <a:avLst/>
            <a:gdLst/>
            <a:ahLst/>
            <a:cxnLst/>
            <a:rect l="l" t="t" r="r" b="b"/>
            <a:pathLst>
              <a:path w="8418830" h="533400">
                <a:moveTo>
                  <a:pt x="8329676" y="0"/>
                </a:moveTo>
                <a:lnTo>
                  <a:pt x="88900" y="0"/>
                </a:lnTo>
                <a:lnTo>
                  <a:pt x="54296" y="6979"/>
                </a:lnTo>
                <a:lnTo>
                  <a:pt x="26038" y="26019"/>
                </a:lnTo>
                <a:lnTo>
                  <a:pt x="6986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0" y="533400"/>
                </a:lnTo>
                <a:lnTo>
                  <a:pt x="8329676" y="533400"/>
                </a:lnTo>
                <a:lnTo>
                  <a:pt x="8364301" y="526413"/>
                </a:lnTo>
                <a:lnTo>
                  <a:pt x="8392556" y="507361"/>
                </a:lnTo>
                <a:lnTo>
                  <a:pt x="8411596" y="479103"/>
                </a:lnTo>
                <a:lnTo>
                  <a:pt x="8418576" y="444500"/>
                </a:lnTo>
                <a:lnTo>
                  <a:pt x="8418576" y="88900"/>
                </a:lnTo>
                <a:lnTo>
                  <a:pt x="8411596" y="54274"/>
                </a:lnTo>
                <a:lnTo>
                  <a:pt x="8392556" y="26019"/>
                </a:lnTo>
                <a:lnTo>
                  <a:pt x="8364301" y="6979"/>
                </a:lnTo>
                <a:lnTo>
                  <a:pt x="8329676" y="0"/>
                </a:lnTo>
                <a:close/>
              </a:path>
            </a:pathLst>
          </a:custGeom>
          <a:solidFill>
            <a:srgbClr val="FFD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9452" y="294258"/>
            <a:ext cx="570547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Voluntary</a:t>
            </a:r>
            <a:r>
              <a:rPr spc="-30" dirty="0"/>
              <a:t> </a:t>
            </a:r>
            <a:r>
              <a:rPr spc="-15" dirty="0"/>
              <a:t>Vision</a:t>
            </a:r>
            <a:r>
              <a:rPr spc="-30" dirty="0"/>
              <a:t> </a:t>
            </a:r>
            <a:r>
              <a:rPr dirty="0"/>
              <a:t>Coverage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398778"/>
            <a:ext cx="7992745" cy="435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Retirees,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their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eligible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members,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active duty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members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enrolled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plan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may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qualify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purchase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vision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coverage </a:t>
            </a:r>
            <a:r>
              <a:rPr sz="1800" spc="-484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through </a:t>
            </a:r>
            <a:r>
              <a:rPr sz="1800" spc="-35" dirty="0">
                <a:solidFill>
                  <a:srgbClr val="535355"/>
                </a:solidFill>
                <a:latin typeface="Arial"/>
                <a:cs typeface="Arial"/>
              </a:rPr>
              <a:t>FEDVIP.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Eligible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beneficiaries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include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those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enrolled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using: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Prime,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including</a:t>
            </a:r>
            <a:r>
              <a:rPr sz="16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USFHP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6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Select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TRS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TRR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TFL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FEVIP</a:t>
            </a:r>
            <a:r>
              <a:rPr sz="18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vision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coverage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is available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to: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Active</a:t>
            </a:r>
            <a:r>
              <a:rPr sz="14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duty</a:t>
            </a:r>
            <a:r>
              <a:rPr sz="14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Retired</a:t>
            </a:r>
            <a:r>
              <a:rPr sz="14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service</a:t>
            </a:r>
            <a:r>
              <a:rPr sz="14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their</a:t>
            </a:r>
            <a:r>
              <a:rPr sz="14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eligible</a:t>
            </a:r>
            <a:r>
              <a:rPr sz="14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14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National</a:t>
            </a:r>
            <a:r>
              <a:rPr sz="14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Guard</a:t>
            </a:r>
            <a:r>
              <a:rPr sz="14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Reserve</a:t>
            </a:r>
            <a:r>
              <a:rPr sz="14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14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eligible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54737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Visit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3"/>
              </a:rPr>
              <a:t>www.benefeds.com</a:t>
            </a:r>
            <a:r>
              <a:rPr sz="1600" b="1" spc="25" dirty="0">
                <a:solidFill>
                  <a:srgbClr val="13377C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vision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plan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eligibility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enrollment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information.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4965" y="1665722"/>
            <a:ext cx="5939155" cy="4330065"/>
            <a:chOff x="3204965" y="1665722"/>
            <a:chExt cx="5939155" cy="433006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4965" y="1665722"/>
              <a:ext cx="5939035" cy="43297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8500" y="1676399"/>
              <a:ext cx="5905500" cy="4267200"/>
            </a:xfrm>
            <a:custGeom>
              <a:avLst/>
              <a:gdLst/>
              <a:ahLst/>
              <a:cxnLst/>
              <a:rect l="l" t="t" r="r" b="b"/>
              <a:pathLst>
                <a:path w="5905500" h="4267200">
                  <a:moveTo>
                    <a:pt x="5905500" y="0"/>
                  </a:moveTo>
                  <a:lnTo>
                    <a:pt x="191008" y="0"/>
                  </a:lnTo>
                  <a:lnTo>
                    <a:pt x="147197" y="5042"/>
                  </a:lnTo>
                  <a:lnTo>
                    <a:pt x="106987" y="19406"/>
                  </a:lnTo>
                  <a:lnTo>
                    <a:pt x="71522" y="41947"/>
                  </a:lnTo>
                  <a:lnTo>
                    <a:pt x="41947" y="71522"/>
                  </a:lnTo>
                  <a:lnTo>
                    <a:pt x="19406" y="106987"/>
                  </a:lnTo>
                  <a:lnTo>
                    <a:pt x="5042" y="147197"/>
                  </a:lnTo>
                  <a:lnTo>
                    <a:pt x="0" y="191008"/>
                  </a:lnTo>
                  <a:lnTo>
                    <a:pt x="0" y="4076242"/>
                  </a:lnTo>
                  <a:lnTo>
                    <a:pt x="5042" y="4120026"/>
                  </a:lnTo>
                  <a:lnTo>
                    <a:pt x="19406" y="4160220"/>
                  </a:lnTo>
                  <a:lnTo>
                    <a:pt x="41947" y="4195675"/>
                  </a:lnTo>
                  <a:lnTo>
                    <a:pt x="71522" y="4225248"/>
                  </a:lnTo>
                  <a:lnTo>
                    <a:pt x="106987" y="4247790"/>
                  </a:lnTo>
                  <a:lnTo>
                    <a:pt x="147197" y="4262156"/>
                  </a:lnTo>
                  <a:lnTo>
                    <a:pt x="191008" y="4267200"/>
                  </a:lnTo>
                  <a:lnTo>
                    <a:pt x="5905500" y="4267200"/>
                  </a:lnTo>
                  <a:lnTo>
                    <a:pt x="5905500" y="0"/>
                  </a:lnTo>
                  <a:close/>
                </a:path>
              </a:pathLst>
            </a:custGeom>
            <a:solidFill>
              <a:srgbClr val="D9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6025" y="294258"/>
            <a:ext cx="4177029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40" dirty="0"/>
              <a:t> </a:t>
            </a:r>
            <a:r>
              <a:rPr dirty="0"/>
              <a:t>Is</a:t>
            </a:r>
            <a:r>
              <a:rPr spc="-105" dirty="0"/>
              <a:t> </a:t>
            </a:r>
            <a:r>
              <a:rPr dirty="0"/>
              <a:t>TRICARE?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66846" y="1943836"/>
            <a:ext cx="4885690" cy="14135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535355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Uniformed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services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Worldwide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network</a:t>
            </a:r>
            <a:endParaRPr sz="2000">
              <a:latin typeface="Arial"/>
              <a:cs typeface="Arial"/>
            </a:endParaRPr>
          </a:p>
          <a:p>
            <a:pPr marL="753745" lvl="1" indent="-283845">
              <a:lnSpc>
                <a:spcPct val="100000"/>
              </a:lnSpc>
              <a:spcBef>
                <a:spcPts val="405"/>
              </a:spcBef>
              <a:buChar char="–"/>
              <a:tabLst>
                <a:tab pos="753110" algn="l"/>
                <a:tab pos="753745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Military hospitals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and clinics</a:t>
            </a:r>
            <a:endParaRPr sz="1800">
              <a:latin typeface="Arial"/>
              <a:cs typeface="Arial"/>
            </a:endParaRPr>
          </a:p>
          <a:p>
            <a:pPr marL="753745" lvl="1" indent="-283845">
              <a:lnSpc>
                <a:spcPct val="100000"/>
              </a:lnSpc>
              <a:spcBef>
                <a:spcPts val="395"/>
              </a:spcBef>
              <a:buChar char="–"/>
              <a:tabLst>
                <a:tab pos="753110" algn="l"/>
                <a:tab pos="753745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Civilian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care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providers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233" y="1749829"/>
            <a:ext cx="1889884" cy="95180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4608" y="294258"/>
            <a:ext cx="549656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Survivor</a:t>
            </a:r>
            <a:r>
              <a:rPr spc="-40" dirty="0"/>
              <a:t> </a:t>
            </a:r>
            <a:r>
              <a:rPr spc="-5" dirty="0"/>
              <a:t>Benefits:</a:t>
            </a:r>
            <a:r>
              <a:rPr spc="-30" dirty="0"/>
              <a:t> </a:t>
            </a:r>
            <a:r>
              <a:rPr dirty="0"/>
              <a:t>Retired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21053"/>
            <a:ext cx="7824470" cy="4161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21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Retired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Reserve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who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had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TRR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at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time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sponsor’s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death: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Surviving</a:t>
            </a:r>
            <a:r>
              <a:rPr sz="2000" spc="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spouses</a:t>
            </a:r>
            <a:r>
              <a:rPr sz="20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remain</a:t>
            </a:r>
            <a:r>
              <a:rPr sz="20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qualified</a:t>
            </a:r>
            <a:r>
              <a:rPr sz="2000" spc="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TRR</a:t>
            </a:r>
            <a:r>
              <a:rPr sz="2000" spc="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survivor</a:t>
            </a:r>
            <a:r>
              <a:rPr sz="20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coverage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until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day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sponsor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would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have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turned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age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60,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at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which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point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they may become to enroll in TRICARE Select or TRICARE Prime </a:t>
            </a:r>
            <a:r>
              <a:rPr sz="2000" spc="-5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(if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available).</a:t>
            </a:r>
            <a:endParaRPr sz="2000">
              <a:latin typeface="Arial"/>
              <a:cs typeface="Arial"/>
            </a:endParaRPr>
          </a:p>
          <a:p>
            <a:pPr marL="355600" marR="20002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Surviving children remain qualified for TRR until their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sponsor </a:t>
            </a:r>
            <a:r>
              <a:rPr sz="20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would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have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reached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age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60</a:t>
            </a:r>
            <a:r>
              <a:rPr sz="20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until aging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out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otherwise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losing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coverage,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whichever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comes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first.</a:t>
            </a:r>
            <a:endParaRPr sz="2000">
              <a:latin typeface="Arial"/>
              <a:cs typeface="Arial"/>
            </a:endParaRPr>
          </a:p>
          <a:p>
            <a:pPr marL="756285" marR="690880" indent="-287020">
              <a:lnSpc>
                <a:spcPct val="100000"/>
              </a:lnSpc>
              <a:spcBef>
                <a:spcPts val="405"/>
              </a:spcBef>
              <a:tabLst>
                <a:tab pos="756285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–	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ch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ren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rem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le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ro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RICA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E</a:t>
            </a:r>
            <a:r>
              <a:rPr sz="18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70" dirty="0">
                <a:solidFill>
                  <a:srgbClr val="535355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ng</a:t>
            </a:r>
            <a:r>
              <a:rPr sz="1800" spc="-9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 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coverage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until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no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longer</a:t>
            </a:r>
            <a:r>
              <a:rPr sz="18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eligible</a:t>
            </a:r>
            <a:r>
              <a:rPr sz="18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qualified.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Survivors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may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eligible</a:t>
            </a:r>
            <a:r>
              <a:rPr sz="20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purchase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dental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vision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coverage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through</a:t>
            </a:r>
            <a:r>
              <a:rPr sz="2000" spc="-7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FEDVIP.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990" y="362838"/>
            <a:ext cx="2866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E3379"/>
                </a:solidFill>
                <a:latin typeface="Arial"/>
                <a:cs typeface="Arial"/>
              </a:rPr>
              <a:t>Looking</a:t>
            </a:r>
            <a:r>
              <a:rPr sz="1600" spc="-30" dirty="0">
                <a:solidFill>
                  <a:srgbClr val="0E337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E3379"/>
                </a:solidFill>
                <a:latin typeface="Arial"/>
                <a:cs typeface="Arial"/>
              </a:rPr>
              <a:t>for</a:t>
            </a:r>
            <a:r>
              <a:rPr sz="1600" spc="5" dirty="0">
                <a:solidFill>
                  <a:srgbClr val="0E337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E3379"/>
                </a:solidFill>
                <a:latin typeface="Arial"/>
                <a:cs typeface="Arial"/>
              </a:rPr>
              <a:t>More Information?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6028" y="330453"/>
            <a:ext cx="2322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</a:rPr>
              <a:t>GO</a:t>
            </a:r>
            <a:r>
              <a:rPr sz="1400" spc="-80" dirty="0">
                <a:solidFill>
                  <a:srgbClr val="FFFFFF"/>
                </a:solidFill>
              </a:rPr>
              <a:t> </a:t>
            </a:r>
            <a:r>
              <a:rPr sz="1400" spc="-15" dirty="0">
                <a:solidFill>
                  <a:srgbClr val="FFFFFF"/>
                </a:solidFill>
              </a:rPr>
              <a:t>TO</a:t>
            </a:r>
            <a:r>
              <a:rPr sz="1400" spc="-40" dirty="0">
                <a:solidFill>
                  <a:srgbClr val="FFFFFF"/>
                </a:solidFill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www.tricare.mil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3200400"/>
            <a:ext cx="1078991" cy="10789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27575" y="1051915"/>
            <a:ext cx="3574415" cy="21596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Overseas</a:t>
            </a:r>
            <a:r>
              <a:rPr sz="1400" b="1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35355"/>
                </a:solidFill>
                <a:latin typeface="Arial"/>
                <a:cs typeface="Arial"/>
              </a:rPr>
              <a:t>Regional</a:t>
            </a:r>
            <a:r>
              <a:rPr sz="1400" b="1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35355"/>
                </a:solidFill>
                <a:latin typeface="Arial"/>
                <a:cs typeface="Arial"/>
              </a:rPr>
              <a:t>Contractor</a:t>
            </a:r>
            <a:endParaRPr sz="1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TRICARE Overseas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Program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(TOP)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International SOS Government Services, </a:t>
            </a:r>
            <a:r>
              <a:rPr sz="1400" spc="-37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Inc.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5"/>
              </a:rPr>
              <a:t>www.tricare-overseas.com/contact-us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More</a:t>
            </a:r>
            <a:r>
              <a:rPr sz="1400" b="1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35355"/>
                </a:solidFill>
                <a:latin typeface="Arial"/>
                <a:cs typeface="Arial"/>
              </a:rPr>
              <a:t>Resources</a:t>
            </a:r>
            <a:endParaRPr sz="1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Website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3"/>
              </a:rPr>
              <a:t>www.tricare.mil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7575" y="4337684"/>
            <a:ext cx="3089275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Publications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400" b="1" u="sng" spc="-10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6"/>
              </a:rPr>
              <a:t>www.tricare.mil/publications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milConnect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7"/>
              </a:rPr>
              <a:t>https://milconnect.dmdc.osd.mil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051915"/>
            <a:ext cx="3179445" cy="25438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dirty="0">
                <a:solidFill>
                  <a:srgbClr val="535355"/>
                </a:solidFill>
                <a:latin typeface="Arial"/>
                <a:cs typeface="Arial"/>
              </a:rPr>
              <a:t>Stateside</a:t>
            </a:r>
            <a:r>
              <a:rPr sz="1400" b="1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35355"/>
                </a:solidFill>
                <a:latin typeface="Arial"/>
                <a:cs typeface="Arial"/>
              </a:rPr>
              <a:t>Regional</a:t>
            </a:r>
            <a:r>
              <a:rPr sz="1400" b="1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35355"/>
                </a:solidFill>
                <a:latin typeface="Arial"/>
                <a:cs typeface="Arial"/>
              </a:rPr>
              <a:t>Contractors</a:t>
            </a:r>
            <a:endParaRPr sz="1400">
              <a:latin typeface="Arial"/>
              <a:cs typeface="Arial"/>
            </a:endParaRPr>
          </a:p>
          <a:p>
            <a:pPr marL="355600" marR="1016635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4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East</a:t>
            </a:r>
            <a:r>
              <a:rPr sz="1400" spc="-7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Region </a:t>
            </a:r>
            <a:r>
              <a:rPr sz="1400" spc="-37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Humana</a:t>
            </a:r>
            <a:r>
              <a:rPr sz="14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spc="-5" dirty="0">
                <a:solidFill>
                  <a:srgbClr val="535355"/>
                </a:solidFill>
                <a:latin typeface="Arial"/>
                <a:cs typeface="Arial"/>
              </a:rPr>
              <a:t>1-800-444-5445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u="sng" spc="-10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8"/>
              </a:rPr>
              <a:t>HumanaMilitary.com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4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9"/>
              </a:rPr>
              <a:t>www.tricare-east.com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4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West</a:t>
            </a:r>
            <a:r>
              <a:rPr sz="1400" spc="-7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Region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4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Net</a:t>
            </a:r>
            <a:r>
              <a:rPr sz="14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Federal</a:t>
            </a:r>
            <a:r>
              <a:rPr sz="14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Services,</a:t>
            </a:r>
            <a:r>
              <a:rPr sz="14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LLC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spc="-5" dirty="0">
                <a:solidFill>
                  <a:srgbClr val="535355"/>
                </a:solidFill>
                <a:latin typeface="Arial"/>
                <a:cs typeface="Arial"/>
              </a:rPr>
              <a:t>1-844-866-WEST</a:t>
            </a:r>
            <a:r>
              <a:rPr sz="1400" b="1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(1-844-866-9378)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10"/>
              </a:rPr>
              <a:t>www.tricare-west.com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9525"/>
            <a:ext cx="9156700" cy="6867525"/>
            <a:chOff x="0" y="-9525"/>
            <a:chExt cx="9156700" cy="6867525"/>
          </a:xfrm>
        </p:grpSpPr>
        <p:pic>
          <p:nvPicPr>
            <p:cNvPr id="1026" name="Picture 2" descr="C:\Users\beb2513.HMHSCHAMP\Desktop\tricare_pp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525"/>
              <a:ext cx="9156700" cy="686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81" b="10215"/>
            <a:stretch/>
          </p:blipFill>
          <p:spPr bwMode="auto">
            <a:xfrm>
              <a:off x="0" y="1272620"/>
              <a:ext cx="9156700" cy="488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81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7033" y="294258"/>
            <a:ext cx="632968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</a:t>
            </a:r>
            <a:r>
              <a:rPr spc="-30" dirty="0"/>
              <a:t> </a:t>
            </a:r>
            <a:r>
              <a:rPr dirty="0"/>
              <a:t>Overseas</a:t>
            </a:r>
            <a:r>
              <a:rPr spc="-70" dirty="0"/>
              <a:t> </a:t>
            </a:r>
            <a:r>
              <a:rPr dirty="0"/>
              <a:t>Program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6351" y="5167018"/>
          <a:ext cx="826135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3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6025">
                <a:tc>
                  <a:txBody>
                    <a:bodyPr/>
                    <a:lstStyle/>
                    <a:p>
                      <a:pPr marR="330200" algn="ctr">
                        <a:lnSpc>
                          <a:spcPts val="1764"/>
                        </a:lnSpc>
                      </a:pPr>
                      <a:r>
                        <a:rPr sz="1600" b="1" spc="-5" dirty="0">
                          <a:solidFill>
                            <a:srgbClr val="BB233C"/>
                          </a:solidFill>
                          <a:latin typeface="Arial"/>
                          <a:cs typeface="Arial"/>
                        </a:rPr>
                        <a:t>Latin</a:t>
                      </a:r>
                      <a:r>
                        <a:rPr sz="1600" b="1" spc="-60" dirty="0">
                          <a:solidFill>
                            <a:srgbClr val="BB23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BB233C"/>
                          </a:solidFill>
                          <a:latin typeface="Arial"/>
                          <a:cs typeface="Arial"/>
                        </a:rPr>
                        <a:t>America</a:t>
                      </a:r>
                      <a:r>
                        <a:rPr sz="1600" b="1" spc="50" dirty="0">
                          <a:solidFill>
                            <a:srgbClr val="BB23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BB233C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b="1" spc="-15" dirty="0">
                          <a:solidFill>
                            <a:srgbClr val="BB23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BB233C"/>
                          </a:solidFill>
                          <a:latin typeface="Arial"/>
                          <a:cs typeface="Arial"/>
                        </a:rPr>
                        <a:t>Canada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1115" marR="36195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Canada,</a:t>
                      </a:r>
                      <a:r>
                        <a:rPr sz="1300" spc="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3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Caribbean</a:t>
                      </a:r>
                      <a:r>
                        <a:rPr sz="1300" spc="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Basin,</a:t>
                      </a:r>
                      <a:r>
                        <a:rPr sz="13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Central </a:t>
                      </a:r>
                      <a:r>
                        <a:rPr sz="1300" spc="-3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3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sz="1300" spc="-5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America,</a:t>
                      </a:r>
                      <a:r>
                        <a:rPr sz="1300" spc="1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Puerto</a:t>
                      </a:r>
                      <a:r>
                        <a:rPr sz="1300" spc="1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Rico</a:t>
                      </a:r>
                      <a:r>
                        <a:rPr sz="13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3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3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U.S.</a:t>
                      </a:r>
                      <a:r>
                        <a:rPr sz="1300" spc="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Virgin</a:t>
                      </a:r>
                      <a:r>
                        <a:rPr sz="1300" spc="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Islands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sz="1600" b="1" spc="-10" dirty="0">
                          <a:solidFill>
                            <a:srgbClr val="E97424"/>
                          </a:solidFill>
                          <a:latin typeface="Arial"/>
                          <a:cs typeface="Arial"/>
                        </a:rPr>
                        <a:t>Eurasia-Africa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69570" marR="365760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Africa, Europe</a:t>
                      </a:r>
                      <a:r>
                        <a:rPr sz="1300" spc="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300" spc="-3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3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Middle</a:t>
                      </a:r>
                      <a:r>
                        <a:rPr sz="1300" spc="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East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0995" algn="ctr">
                        <a:lnSpc>
                          <a:spcPts val="1764"/>
                        </a:lnSpc>
                      </a:pPr>
                      <a:r>
                        <a:rPr sz="1600" b="1" spc="-5" dirty="0">
                          <a:solidFill>
                            <a:srgbClr val="006BB6"/>
                          </a:solidFill>
                          <a:latin typeface="Arial"/>
                          <a:cs typeface="Arial"/>
                        </a:rPr>
                        <a:t>Pacific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1475" marR="24130" indent="-1905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American Samoa, Asia, Australia,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Guam,</a:t>
                      </a:r>
                      <a:r>
                        <a:rPr sz="1300" spc="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India,</a:t>
                      </a:r>
                      <a:r>
                        <a:rPr sz="1300" spc="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Japan,</a:t>
                      </a:r>
                      <a:r>
                        <a:rPr sz="1300" spc="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sz="13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Zealand, </a:t>
                      </a:r>
                      <a:r>
                        <a:rPr sz="1300" spc="-35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Northern</a:t>
                      </a:r>
                      <a:r>
                        <a:rPr sz="1300" spc="2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Mariana</a:t>
                      </a:r>
                      <a:r>
                        <a:rPr sz="1300" spc="3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Islands,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432434" marR="8509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sz="1300" spc="1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Korea</a:t>
                      </a:r>
                      <a:r>
                        <a:rPr sz="1300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300" spc="1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Western</a:t>
                      </a:r>
                      <a:r>
                        <a:rPr sz="1300" spc="-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Pacific </a:t>
                      </a:r>
                      <a:r>
                        <a:rPr sz="1300" spc="-34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remote</a:t>
                      </a:r>
                      <a:r>
                        <a:rPr sz="1300" spc="2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535355"/>
                          </a:solidFill>
                          <a:latin typeface="Arial"/>
                          <a:cs typeface="Arial"/>
                        </a:rPr>
                        <a:t>countries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1524000"/>
            <a:ext cx="6822948" cy="3346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4088" y="294258"/>
            <a:ext cx="619442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</a:t>
            </a:r>
            <a:r>
              <a:rPr spc="-15" dirty="0"/>
              <a:t> </a:t>
            </a:r>
            <a:r>
              <a:rPr spc="-5" dirty="0"/>
              <a:t>Stateside</a:t>
            </a:r>
            <a:r>
              <a:rPr spc="-25" dirty="0"/>
              <a:t> </a:t>
            </a:r>
            <a:r>
              <a:rPr spc="-5" dirty="0"/>
              <a:t>Regions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564" y="4837303"/>
            <a:ext cx="3208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600" b="1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35355"/>
                </a:solidFill>
                <a:latin typeface="Arial"/>
                <a:cs typeface="Arial"/>
              </a:rPr>
              <a:t>Net</a:t>
            </a:r>
            <a:r>
              <a:rPr sz="1600" b="1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35355"/>
                </a:solidFill>
                <a:latin typeface="Arial"/>
                <a:cs typeface="Arial"/>
              </a:rPr>
              <a:t>Federal</a:t>
            </a:r>
            <a:r>
              <a:rPr sz="1600" b="1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35355"/>
                </a:solidFill>
                <a:latin typeface="Arial"/>
                <a:cs typeface="Arial"/>
              </a:rPr>
              <a:t>Services,</a:t>
            </a:r>
            <a:r>
              <a:rPr sz="1600" b="1" spc="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35355"/>
                </a:solidFill>
                <a:latin typeface="Arial"/>
                <a:cs typeface="Arial"/>
              </a:rPr>
              <a:t>LLC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0638" y="1490598"/>
            <a:ext cx="1593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35355"/>
                </a:solidFill>
                <a:latin typeface="Arial"/>
                <a:cs typeface="Arial"/>
              </a:rPr>
              <a:t>Humana</a:t>
            </a:r>
            <a:r>
              <a:rPr sz="1600" b="1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35355"/>
                </a:solidFill>
                <a:latin typeface="Arial"/>
                <a:cs typeface="Arial"/>
              </a:rPr>
              <a:t>Military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687" y="972311"/>
            <a:ext cx="7906511" cy="4614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142" y="294258"/>
            <a:ext cx="803529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Keep</a:t>
            </a:r>
            <a:r>
              <a:rPr spc="-25" dirty="0"/>
              <a:t> </a:t>
            </a:r>
            <a:r>
              <a:rPr dirty="0"/>
              <a:t>DEERS</a:t>
            </a:r>
            <a:r>
              <a:rPr spc="-25" dirty="0"/>
              <a:t> </a:t>
            </a:r>
            <a:r>
              <a:rPr dirty="0"/>
              <a:t>Information</a:t>
            </a:r>
            <a:r>
              <a:rPr spc="-40" dirty="0"/>
              <a:t> </a:t>
            </a:r>
            <a:r>
              <a:rPr dirty="0"/>
              <a:t>Up</a:t>
            </a:r>
            <a:r>
              <a:rPr spc="-85" dirty="0"/>
              <a:t> </a:t>
            </a:r>
            <a:r>
              <a:rPr spc="-210" dirty="0"/>
              <a:t>To</a:t>
            </a:r>
            <a:r>
              <a:rPr spc="-20" dirty="0"/>
              <a:t> </a:t>
            </a:r>
            <a:r>
              <a:rPr dirty="0"/>
              <a:t>Date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23622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133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700" y="2473897"/>
            <a:ext cx="261622" cy="3862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882" y="3536544"/>
            <a:ext cx="469258" cy="39450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00200" y="34290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133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173" y="4628261"/>
            <a:ext cx="344676" cy="3446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88363" y="4645532"/>
            <a:ext cx="2166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Call</a:t>
            </a:r>
            <a:r>
              <a:rPr sz="1800" spc="-7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1-800-538-9552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44958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133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24354" y="5636463"/>
            <a:ext cx="2154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Fax</a:t>
            </a:r>
            <a:r>
              <a:rPr sz="1800" spc="-8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1-800-336-4416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8035" y="5560723"/>
            <a:ext cx="460953" cy="460953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600200" y="54864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133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6562" y="32011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562" y="42679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6562" y="5258561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5908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406397" y="1080261"/>
            <a:ext cx="7297420" cy="1024890"/>
            <a:chOff x="1406397" y="1080261"/>
            <a:chExt cx="7297420" cy="1024890"/>
          </a:xfrm>
        </p:grpSpPr>
        <p:sp>
          <p:nvSpPr>
            <p:cNvPr id="17" name="object 17"/>
            <p:cNvSpPr/>
            <p:nvPr/>
          </p:nvSpPr>
          <p:spPr>
            <a:xfrm>
              <a:off x="1435607" y="1109471"/>
              <a:ext cx="7239000" cy="966469"/>
            </a:xfrm>
            <a:custGeom>
              <a:avLst/>
              <a:gdLst/>
              <a:ahLst/>
              <a:cxnLst/>
              <a:rect l="l" t="t" r="r" b="b"/>
              <a:pathLst>
                <a:path w="7239000" h="966469">
                  <a:moveTo>
                    <a:pt x="7077964" y="0"/>
                  </a:moveTo>
                  <a:lnTo>
                    <a:pt x="161036" y="0"/>
                  </a:lnTo>
                  <a:lnTo>
                    <a:pt x="118239" y="5754"/>
                  </a:lnTo>
                  <a:lnTo>
                    <a:pt x="79774" y="21994"/>
                  </a:lnTo>
                  <a:lnTo>
                    <a:pt x="47180" y="47180"/>
                  </a:lnTo>
                  <a:lnTo>
                    <a:pt x="21994" y="79774"/>
                  </a:lnTo>
                  <a:lnTo>
                    <a:pt x="5754" y="118239"/>
                  </a:lnTo>
                  <a:lnTo>
                    <a:pt x="0" y="161036"/>
                  </a:lnTo>
                  <a:lnTo>
                    <a:pt x="0" y="805180"/>
                  </a:lnTo>
                  <a:lnTo>
                    <a:pt x="5754" y="847976"/>
                  </a:lnTo>
                  <a:lnTo>
                    <a:pt x="21994" y="886441"/>
                  </a:lnTo>
                  <a:lnTo>
                    <a:pt x="47180" y="919035"/>
                  </a:lnTo>
                  <a:lnTo>
                    <a:pt x="79774" y="944221"/>
                  </a:lnTo>
                  <a:lnTo>
                    <a:pt x="118239" y="960461"/>
                  </a:lnTo>
                  <a:lnTo>
                    <a:pt x="161036" y="966216"/>
                  </a:lnTo>
                  <a:lnTo>
                    <a:pt x="7077964" y="966216"/>
                  </a:lnTo>
                  <a:lnTo>
                    <a:pt x="7120760" y="960461"/>
                  </a:lnTo>
                  <a:lnTo>
                    <a:pt x="7159225" y="944221"/>
                  </a:lnTo>
                  <a:lnTo>
                    <a:pt x="7191819" y="919035"/>
                  </a:lnTo>
                  <a:lnTo>
                    <a:pt x="7217005" y="886441"/>
                  </a:lnTo>
                  <a:lnTo>
                    <a:pt x="7233245" y="847976"/>
                  </a:lnTo>
                  <a:lnTo>
                    <a:pt x="7239000" y="805180"/>
                  </a:lnTo>
                  <a:lnTo>
                    <a:pt x="7239000" y="161036"/>
                  </a:lnTo>
                  <a:lnTo>
                    <a:pt x="7233245" y="118239"/>
                  </a:lnTo>
                  <a:lnTo>
                    <a:pt x="7217005" y="79774"/>
                  </a:lnTo>
                  <a:lnTo>
                    <a:pt x="7191819" y="47180"/>
                  </a:lnTo>
                  <a:lnTo>
                    <a:pt x="7159225" y="21994"/>
                  </a:lnTo>
                  <a:lnTo>
                    <a:pt x="7120760" y="5754"/>
                  </a:lnTo>
                  <a:lnTo>
                    <a:pt x="7077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5607" y="1109471"/>
              <a:ext cx="7239000" cy="966469"/>
            </a:xfrm>
            <a:custGeom>
              <a:avLst/>
              <a:gdLst/>
              <a:ahLst/>
              <a:cxnLst/>
              <a:rect l="l" t="t" r="r" b="b"/>
              <a:pathLst>
                <a:path w="7239000" h="966469">
                  <a:moveTo>
                    <a:pt x="0" y="161036"/>
                  </a:moveTo>
                  <a:lnTo>
                    <a:pt x="5754" y="118239"/>
                  </a:lnTo>
                  <a:lnTo>
                    <a:pt x="21994" y="79774"/>
                  </a:lnTo>
                  <a:lnTo>
                    <a:pt x="47180" y="47180"/>
                  </a:lnTo>
                  <a:lnTo>
                    <a:pt x="79774" y="21994"/>
                  </a:lnTo>
                  <a:lnTo>
                    <a:pt x="118239" y="5754"/>
                  </a:lnTo>
                  <a:lnTo>
                    <a:pt x="161036" y="0"/>
                  </a:lnTo>
                  <a:lnTo>
                    <a:pt x="7077964" y="0"/>
                  </a:lnTo>
                  <a:lnTo>
                    <a:pt x="7120760" y="5754"/>
                  </a:lnTo>
                  <a:lnTo>
                    <a:pt x="7159225" y="21994"/>
                  </a:lnTo>
                  <a:lnTo>
                    <a:pt x="7191819" y="47180"/>
                  </a:lnTo>
                  <a:lnTo>
                    <a:pt x="7217005" y="79774"/>
                  </a:lnTo>
                  <a:lnTo>
                    <a:pt x="7233245" y="118239"/>
                  </a:lnTo>
                  <a:lnTo>
                    <a:pt x="7239000" y="161036"/>
                  </a:lnTo>
                  <a:lnTo>
                    <a:pt x="7239000" y="805180"/>
                  </a:lnTo>
                  <a:lnTo>
                    <a:pt x="7233245" y="847976"/>
                  </a:lnTo>
                  <a:lnTo>
                    <a:pt x="7217005" y="886441"/>
                  </a:lnTo>
                  <a:lnTo>
                    <a:pt x="7191819" y="919035"/>
                  </a:lnTo>
                  <a:lnTo>
                    <a:pt x="7159225" y="944221"/>
                  </a:lnTo>
                  <a:lnTo>
                    <a:pt x="7120760" y="960461"/>
                  </a:lnTo>
                  <a:lnTo>
                    <a:pt x="7077964" y="966216"/>
                  </a:lnTo>
                  <a:lnTo>
                    <a:pt x="161036" y="966216"/>
                  </a:lnTo>
                  <a:lnTo>
                    <a:pt x="118239" y="960461"/>
                  </a:lnTo>
                  <a:lnTo>
                    <a:pt x="79774" y="944221"/>
                  </a:lnTo>
                  <a:lnTo>
                    <a:pt x="47180" y="919035"/>
                  </a:lnTo>
                  <a:lnTo>
                    <a:pt x="21994" y="886441"/>
                  </a:lnTo>
                  <a:lnTo>
                    <a:pt x="5754" y="847976"/>
                  </a:lnTo>
                  <a:lnTo>
                    <a:pt x="0" y="805180"/>
                  </a:lnTo>
                  <a:lnTo>
                    <a:pt x="0" y="16103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61338" y="1209802"/>
            <a:ext cx="6945630" cy="2682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26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Being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able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use</a:t>
            </a:r>
            <a:r>
              <a:rPr sz="16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depends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keeping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DEERS</a:t>
            </a:r>
            <a:r>
              <a:rPr sz="16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up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date.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Update </a:t>
            </a:r>
            <a:r>
              <a:rPr sz="1600" spc="-4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DEERS after</a:t>
            </a:r>
            <a:r>
              <a:rPr sz="1600" spc="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1600" spc="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have</a:t>
            </a:r>
            <a:r>
              <a:rPr sz="16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life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event,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like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getting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married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16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divorced,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moving, 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giving</a:t>
            </a:r>
            <a:r>
              <a:rPr sz="16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birth,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adopting</a:t>
            </a:r>
            <a:r>
              <a:rPr sz="16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 child,</a:t>
            </a:r>
            <a:r>
              <a:rPr sz="16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retiring,</a:t>
            </a:r>
            <a:r>
              <a:rPr sz="1600" spc="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and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other</a:t>
            </a:r>
            <a:r>
              <a:rPr sz="16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35355"/>
                </a:solidFill>
                <a:latin typeface="Arial"/>
                <a:cs typeface="Arial"/>
              </a:rPr>
              <a:t>changes.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Arial"/>
              <a:cs typeface="Arial"/>
            </a:endParaRPr>
          </a:p>
          <a:p>
            <a:pPr marL="275590">
              <a:lnSpc>
                <a:spcPct val="100000"/>
              </a:lnSpc>
            </a:pP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Visit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ID</a:t>
            </a:r>
            <a:r>
              <a:rPr sz="1800" b="1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Card</a:t>
            </a:r>
            <a:r>
              <a:rPr sz="1800" b="1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Office</a:t>
            </a:r>
            <a:r>
              <a:rPr sz="1800" b="1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(</a:t>
            </a:r>
            <a:r>
              <a:rPr sz="1800" b="1" u="sng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7"/>
              </a:rPr>
              <a:t>https://idco.dmdc.osd.mil/idco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275590">
              <a:lnSpc>
                <a:spcPct val="100000"/>
              </a:lnSpc>
              <a:spcBef>
                <a:spcPts val="1200"/>
              </a:spcBef>
            </a:pPr>
            <a:r>
              <a:rPr sz="1800" b="1" spc="-5" dirty="0">
                <a:solidFill>
                  <a:srgbClr val="535355"/>
                </a:solidFill>
                <a:latin typeface="Arial"/>
                <a:cs typeface="Arial"/>
              </a:rPr>
              <a:t>Note:</a:t>
            </a:r>
            <a:r>
              <a:rPr sz="1800" b="1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35355"/>
                </a:solidFill>
                <a:latin typeface="Arial"/>
                <a:cs typeface="Arial"/>
              </a:rPr>
              <a:t>You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must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use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this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option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 add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family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DEERS.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"/>
              <a:cs typeface="Arial"/>
            </a:endParaRPr>
          </a:p>
          <a:p>
            <a:pPr marL="27559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Log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8"/>
              </a:rPr>
              <a:t>https://milconnect.dmdc.osd.mil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1291" y="1095755"/>
            <a:ext cx="8290559" cy="995680"/>
            <a:chOff x="431291" y="1095755"/>
            <a:chExt cx="8290559" cy="995680"/>
          </a:xfrm>
        </p:grpSpPr>
        <p:sp>
          <p:nvSpPr>
            <p:cNvPr id="21" name="object 21"/>
            <p:cNvSpPr/>
            <p:nvPr/>
          </p:nvSpPr>
          <p:spPr>
            <a:xfrm>
              <a:off x="445769" y="1110233"/>
              <a:ext cx="8261984" cy="966469"/>
            </a:xfrm>
            <a:custGeom>
              <a:avLst/>
              <a:gdLst/>
              <a:ahLst/>
              <a:cxnLst/>
              <a:rect l="l" t="t" r="r" b="b"/>
              <a:pathLst>
                <a:path w="8261984" h="966469">
                  <a:moveTo>
                    <a:pt x="0" y="161036"/>
                  </a:moveTo>
                  <a:lnTo>
                    <a:pt x="5752" y="118239"/>
                  </a:lnTo>
                  <a:lnTo>
                    <a:pt x="21986" y="79774"/>
                  </a:lnTo>
                  <a:lnTo>
                    <a:pt x="47166" y="47180"/>
                  </a:lnTo>
                  <a:lnTo>
                    <a:pt x="79757" y="21994"/>
                  </a:lnTo>
                  <a:lnTo>
                    <a:pt x="118226" y="5754"/>
                  </a:lnTo>
                  <a:lnTo>
                    <a:pt x="161036" y="0"/>
                  </a:lnTo>
                  <a:lnTo>
                    <a:pt x="8100568" y="0"/>
                  </a:lnTo>
                  <a:lnTo>
                    <a:pt x="8143364" y="5754"/>
                  </a:lnTo>
                  <a:lnTo>
                    <a:pt x="8181829" y="21994"/>
                  </a:lnTo>
                  <a:lnTo>
                    <a:pt x="8214423" y="47180"/>
                  </a:lnTo>
                  <a:lnTo>
                    <a:pt x="8239609" y="79774"/>
                  </a:lnTo>
                  <a:lnTo>
                    <a:pt x="8255849" y="118239"/>
                  </a:lnTo>
                  <a:lnTo>
                    <a:pt x="8261604" y="161036"/>
                  </a:lnTo>
                  <a:lnTo>
                    <a:pt x="8261604" y="805180"/>
                  </a:lnTo>
                  <a:lnTo>
                    <a:pt x="8255849" y="847976"/>
                  </a:lnTo>
                  <a:lnTo>
                    <a:pt x="8239609" y="886441"/>
                  </a:lnTo>
                  <a:lnTo>
                    <a:pt x="8214423" y="919035"/>
                  </a:lnTo>
                  <a:lnTo>
                    <a:pt x="8181829" y="944221"/>
                  </a:lnTo>
                  <a:lnTo>
                    <a:pt x="8143364" y="960461"/>
                  </a:lnTo>
                  <a:lnTo>
                    <a:pt x="8100568" y="966216"/>
                  </a:lnTo>
                  <a:lnTo>
                    <a:pt x="161036" y="966216"/>
                  </a:lnTo>
                  <a:lnTo>
                    <a:pt x="118226" y="960461"/>
                  </a:lnTo>
                  <a:lnTo>
                    <a:pt x="79757" y="944221"/>
                  </a:lnTo>
                  <a:lnTo>
                    <a:pt x="47166" y="919035"/>
                  </a:lnTo>
                  <a:lnTo>
                    <a:pt x="21986" y="886441"/>
                  </a:lnTo>
                  <a:lnTo>
                    <a:pt x="5752" y="847976"/>
                  </a:lnTo>
                  <a:lnTo>
                    <a:pt x="0" y="805180"/>
                  </a:lnTo>
                  <a:lnTo>
                    <a:pt x="0" y="161036"/>
                  </a:lnTo>
                  <a:close/>
                </a:path>
              </a:pathLst>
            </a:custGeom>
            <a:ln w="28956">
              <a:solidFill>
                <a:srgbClr val="BB23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0391" y="1394459"/>
              <a:ext cx="396240" cy="3962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3140075"/>
            <a:ext cx="7632700" cy="1127125"/>
            <a:chOff x="609600" y="3140075"/>
            <a:chExt cx="7632700" cy="112712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3878580"/>
              <a:ext cx="2474976" cy="3886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53155" y="3933444"/>
              <a:ext cx="2971800" cy="228600"/>
            </a:xfrm>
            <a:custGeom>
              <a:avLst/>
              <a:gdLst/>
              <a:ahLst/>
              <a:cxnLst/>
              <a:rect l="l" t="t" r="r" b="b"/>
              <a:pathLst>
                <a:path w="2971800" h="228600">
                  <a:moveTo>
                    <a:pt x="0" y="0"/>
                  </a:moveTo>
                  <a:lnTo>
                    <a:pt x="0" y="228599"/>
                  </a:lnTo>
                  <a:lnTo>
                    <a:pt x="2971799" y="228599"/>
                  </a:lnTo>
                  <a:lnTo>
                    <a:pt x="2971799" y="12699"/>
                  </a:lnTo>
                </a:path>
              </a:pathLst>
            </a:custGeom>
            <a:ln w="9144">
              <a:solidFill>
                <a:srgbClr val="009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500" y="3152775"/>
              <a:ext cx="2324100" cy="793750"/>
            </a:xfrm>
            <a:custGeom>
              <a:avLst/>
              <a:gdLst/>
              <a:ahLst/>
              <a:cxnLst/>
              <a:rect l="l" t="t" r="r" b="b"/>
              <a:pathLst>
                <a:path w="2324100" h="793750">
                  <a:moveTo>
                    <a:pt x="2324100" y="0"/>
                  </a:moveTo>
                  <a:lnTo>
                    <a:pt x="0" y="0"/>
                  </a:lnTo>
                  <a:lnTo>
                    <a:pt x="0" y="793750"/>
                  </a:lnTo>
                  <a:lnTo>
                    <a:pt x="2324100" y="793750"/>
                  </a:lnTo>
                  <a:lnTo>
                    <a:pt x="2324100" y="0"/>
                  </a:lnTo>
                  <a:close/>
                </a:path>
              </a:pathLst>
            </a:custGeom>
            <a:solidFill>
              <a:srgbClr val="FAE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49600" y="3152774"/>
              <a:ext cx="2971800" cy="793750"/>
            </a:xfrm>
            <a:custGeom>
              <a:avLst/>
              <a:gdLst/>
              <a:ahLst/>
              <a:cxnLst/>
              <a:rect l="l" t="t" r="r" b="b"/>
              <a:pathLst>
                <a:path w="2971800" h="793750">
                  <a:moveTo>
                    <a:pt x="1189037" y="0"/>
                  </a:moveTo>
                  <a:lnTo>
                    <a:pt x="593725" y="0"/>
                  </a:lnTo>
                  <a:lnTo>
                    <a:pt x="0" y="0"/>
                  </a:lnTo>
                  <a:lnTo>
                    <a:pt x="0" y="793750"/>
                  </a:lnTo>
                  <a:lnTo>
                    <a:pt x="593725" y="793750"/>
                  </a:lnTo>
                  <a:lnTo>
                    <a:pt x="1189037" y="793750"/>
                  </a:lnTo>
                  <a:lnTo>
                    <a:pt x="1189037" y="0"/>
                  </a:lnTo>
                  <a:close/>
                </a:path>
                <a:path w="2971800" h="793750">
                  <a:moveTo>
                    <a:pt x="2971800" y="0"/>
                  </a:moveTo>
                  <a:lnTo>
                    <a:pt x="2378138" y="0"/>
                  </a:lnTo>
                  <a:lnTo>
                    <a:pt x="1782826" y="0"/>
                  </a:lnTo>
                  <a:lnTo>
                    <a:pt x="1189101" y="0"/>
                  </a:lnTo>
                  <a:lnTo>
                    <a:pt x="1189101" y="793750"/>
                  </a:lnTo>
                  <a:lnTo>
                    <a:pt x="1782826" y="793750"/>
                  </a:lnTo>
                  <a:lnTo>
                    <a:pt x="2378075" y="793750"/>
                  </a:lnTo>
                  <a:lnTo>
                    <a:pt x="2971800" y="79375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00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21400" y="3152775"/>
              <a:ext cx="2095500" cy="793750"/>
            </a:xfrm>
            <a:custGeom>
              <a:avLst/>
              <a:gdLst/>
              <a:ahLst/>
              <a:cxnLst/>
              <a:rect l="l" t="t" r="r" b="b"/>
              <a:pathLst>
                <a:path w="2095500" h="793750">
                  <a:moveTo>
                    <a:pt x="2095500" y="0"/>
                  </a:moveTo>
                  <a:lnTo>
                    <a:pt x="0" y="0"/>
                  </a:lnTo>
                  <a:lnTo>
                    <a:pt x="0" y="793750"/>
                  </a:lnTo>
                  <a:lnTo>
                    <a:pt x="2095500" y="793750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006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9150" y="3146425"/>
              <a:ext cx="7404100" cy="819150"/>
            </a:xfrm>
            <a:custGeom>
              <a:avLst/>
              <a:gdLst/>
              <a:ahLst/>
              <a:cxnLst/>
              <a:rect l="l" t="t" r="r" b="b"/>
              <a:pathLst>
                <a:path w="7404100" h="819150">
                  <a:moveTo>
                    <a:pt x="2330450" y="0"/>
                  </a:moveTo>
                  <a:lnTo>
                    <a:pt x="2330450" y="819150"/>
                  </a:lnTo>
                </a:path>
                <a:path w="7404100" h="819150">
                  <a:moveTo>
                    <a:pt x="2924175" y="0"/>
                  </a:moveTo>
                  <a:lnTo>
                    <a:pt x="2924175" y="819150"/>
                  </a:lnTo>
                </a:path>
                <a:path w="7404100" h="819150">
                  <a:moveTo>
                    <a:pt x="3519551" y="0"/>
                  </a:moveTo>
                  <a:lnTo>
                    <a:pt x="3519551" y="819150"/>
                  </a:lnTo>
                </a:path>
                <a:path w="7404100" h="819150">
                  <a:moveTo>
                    <a:pt x="4113276" y="0"/>
                  </a:moveTo>
                  <a:lnTo>
                    <a:pt x="4113276" y="819150"/>
                  </a:lnTo>
                </a:path>
                <a:path w="7404100" h="819150">
                  <a:moveTo>
                    <a:pt x="4708525" y="0"/>
                  </a:moveTo>
                  <a:lnTo>
                    <a:pt x="4708525" y="819150"/>
                  </a:lnTo>
                </a:path>
                <a:path w="7404100" h="819150">
                  <a:moveTo>
                    <a:pt x="5302250" y="0"/>
                  </a:moveTo>
                  <a:lnTo>
                    <a:pt x="5302250" y="819150"/>
                  </a:lnTo>
                </a:path>
                <a:path w="7404100" h="819150">
                  <a:moveTo>
                    <a:pt x="6350" y="0"/>
                  </a:moveTo>
                  <a:lnTo>
                    <a:pt x="6350" y="819150"/>
                  </a:lnTo>
                </a:path>
                <a:path w="7404100" h="819150">
                  <a:moveTo>
                    <a:pt x="7397750" y="0"/>
                  </a:moveTo>
                  <a:lnTo>
                    <a:pt x="7397750" y="819150"/>
                  </a:lnTo>
                </a:path>
                <a:path w="7404100" h="819150">
                  <a:moveTo>
                    <a:pt x="0" y="6350"/>
                  </a:moveTo>
                  <a:lnTo>
                    <a:pt x="74041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9150" y="3946525"/>
              <a:ext cx="7404100" cy="0"/>
            </a:xfrm>
            <a:custGeom>
              <a:avLst/>
              <a:gdLst/>
              <a:ahLst/>
              <a:cxnLst/>
              <a:rect l="l" t="t" r="r" b="b"/>
              <a:pathLst>
                <a:path w="7404100">
                  <a:moveTo>
                    <a:pt x="0" y="0"/>
                  </a:moveTo>
                  <a:lnTo>
                    <a:pt x="74041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38022" y="294258"/>
            <a:ext cx="766762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Retired</a:t>
            </a:r>
            <a:r>
              <a:rPr spc="-40" dirty="0"/>
              <a:t> </a:t>
            </a:r>
            <a:r>
              <a:rPr dirty="0"/>
              <a:t>Reserve</a:t>
            </a:r>
            <a:r>
              <a:rPr spc="-45" dirty="0"/>
              <a:t> </a:t>
            </a:r>
            <a:r>
              <a:rPr dirty="0"/>
              <a:t>Coverage</a:t>
            </a:r>
            <a:r>
              <a:rPr spc="-105" dirty="0"/>
              <a:t> </a:t>
            </a:r>
            <a:r>
              <a:rPr spc="-20" dirty="0"/>
              <a:t>Timeline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34639" y="3424809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9888" y="3424809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3994" y="3424809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19242" y="3424809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2967" y="3424809"/>
            <a:ext cx="711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038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86027" y="3151632"/>
            <a:ext cx="7074534" cy="855344"/>
            <a:chOff x="986027" y="3151632"/>
            <a:chExt cx="7074534" cy="855344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6955" y="3866388"/>
              <a:ext cx="140208" cy="1402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8756" y="3866388"/>
              <a:ext cx="140207" cy="1402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90599" y="3151632"/>
              <a:ext cx="7065645" cy="781050"/>
            </a:xfrm>
            <a:custGeom>
              <a:avLst/>
              <a:gdLst/>
              <a:ahLst/>
              <a:cxnLst/>
              <a:rect l="l" t="t" r="r" b="b"/>
              <a:pathLst>
                <a:path w="7065645" h="781050">
                  <a:moveTo>
                    <a:pt x="0" y="0"/>
                  </a:moveTo>
                  <a:lnTo>
                    <a:pt x="0" y="781049"/>
                  </a:lnTo>
                </a:path>
                <a:path w="7065645" h="781050">
                  <a:moveTo>
                    <a:pt x="228600" y="0"/>
                  </a:moveTo>
                  <a:lnTo>
                    <a:pt x="228600" y="781049"/>
                  </a:lnTo>
                </a:path>
                <a:path w="7065645" h="781050">
                  <a:moveTo>
                    <a:pt x="533400" y="0"/>
                  </a:moveTo>
                  <a:lnTo>
                    <a:pt x="533400" y="781049"/>
                  </a:lnTo>
                </a:path>
                <a:path w="7065645" h="781050">
                  <a:moveTo>
                    <a:pt x="914400" y="0"/>
                  </a:moveTo>
                  <a:lnTo>
                    <a:pt x="914400" y="781049"/>
                  </a:lnTo>
                </a:path>
                <a:path w="7065645" h="781050">
                  <a:moveTo>
                    <a:pt x="1371600" y="0"/>
                  </a:moveTo>
                  <a:lnTo>
                    <a:pt x="1371600" y="781049"/>
                  </a:lnTo>
                </a:path>
                <a:path w="7065645" h="781050">
                  <a:moveTo>
                    <a:pt x="7065264" y="0"/>
                  </a:moveTo>
                  <a:lnTo>
                    <a:pt x="7065264" y="781049"/>
                  </a:lnTo>
                </a:path>
                <a:path w="7065645" h="781050">
                  <a:moveTo>
                    <a:pt x="6850380" y="0"/>
                  </a:moveTo>
                  <a:lnTo>
                    <a:pt x="6850380" y="781049"/>
                  </a:lnTo>
                </a:path>
                <a:path w="7065645" h="781050">
                  <a:moveTo>
                    <a:pt x="6562344" y="0"/>
                  </a:moveTo>
                  <a:lnTo>
                    <a:pt x="6562344" y="781049"/>
                  </a:lnTo>
                </a:path>
                <a:path w="7065645" h="781050">
                  <a:moveTo>
                    <a:pt x="6202680" y="0"/>
                  </a:moveTo>
                  <a:lnTo>
                    <a:pt x="6202680" y="781049"/>
                  </a:lnTo>
                </a:path>
                <a:path w="7065645" h="781050">
                  <a:moveTo>
                    <a:pt x="5769864" y="0"/>
                  </a:moveTo>
                  <a:lnTo>
                    <a:pt x="5769864" y="78104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686047" y="4255389"/>
            <a:ext cx="26015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2A2A2B"/>
                </a:solidFill>
                <a:latin typeface="Arial"/>
                <a:cs typeface="Arial"/>
              </a:rPr>
              <a:t>Ages</a:t>
            </a:r>
            <a:r>
              <a:rPr sz="1400" b="1" spc="-60" dirty="0">
                <a:solidFill>
                  <a:srgbClr val="2A2A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2A2B"/>
                </a:solidFill>
                <a:latin typeface="Arial"/>
                <a:cs typeface="Arial"/>
              </a:rPr>
              <a:t>60-64</a:t>
            </a:r>
            <a:r>
              <a:rPr sz="1400" b="1" dirty="0">
                <a:solidFill>
                  <a:srgbClr val="006BB6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Eligible for TRICARE Select and </a:t>
            </a:r>
            <a:r>
              <a:rPr sz="1400" spc="-37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4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Prime</a:t>
            </a:r>
            <a:r>
              <a:rPr sz="14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where</a:t>
            </a:r>
            <a:r>
              <a:rPr sz="14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available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9767" y="2146807"/>
            <a:ext cx="230695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2A2A2B"/>
                </a:solidFill>
                <a:latin typeface="Arial"/>
                <a:cs typeface="Arial"/>
              </a:rPr>
              <a:t>Under</a:t>
            </a:r>
            <a:r>
              <a:rPr sz="1400" b="1" spc="-30" dirty="0">
                <a:solidFill>
                  <a:srgbClr val="2A2A2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A2A2B"/>
                </a:solidFill>
                <a:latin typeface="Arial"/>
                <a:cs typeface="Arial"/>
              </a:rPr>
              <a:t>age</a:t>
            </a:r>
            <a:r>
              <a:rPr sz="1400" b="1" spc="-45" dirty="0">
                <a:solidFill>
                  <a:srgbClr val="2A2A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2A2B"/>
                </a:solidFill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Retired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Reserve members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may</a:t>
            </a:r>
            <a:r>
              <a:rPr sz="14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qualify</a:t>
            </a:r>
            <a:r>
              <a:rPr sz="14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purchase</a:t>
            </a:r>
            <a:r>
              <a:rPr sz="1400" spc="-9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TRR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61328" y="2238882"/>
            <a:ext cx="19577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2A2A2B"/>
                </a:solidFill>
                <a:latin typeface="Arial"/>
                <a:cs typeface="Arial"/>
              </a:rPr>
              <a:t>Age</a:t>
            </a:r>
            <a:r>
              <a:rPr sz="1400" b="1" spc="5" dirty="0">
                <a:solidFill>
                  <a:srgbClr val="2A2A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2A2B"/>
                </a:solidFill>
                <a:latin typeface="Arial"/>
                <a:cs typeface="Arial"/>
              </a:rPr>
              <a:t>65</a:t>
            </a:r>
            <a:r>
              <a:rPr sz="1400" b="1" spc="-25" dirty="0">
                <a:solidFill>
                  <a:srgbClr val="2A2A2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A2A2B"/>
                </a:solidFill>
                <a:latin typeface="Arial"/>
                <a:cs typeface="Arial"/>
              </a:rPr>
              <a:t>and</a:t>
            </a:r>
            <a:r>
              <a:rPr sz="1400" b="1" spc="-40" dirty="0">
                <a:solidFill>
                  <a:srgbClr val="2A2A2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A2A2B"/>
                </a:solidFill>
                <a:latin typeface="Arial"/>
                <a:cs typeface="Arial"/>
              </a:rPr>
              <a:t>above</a:t>
            </a:r>
            <a:r>
              <a:rPr sz="1400" b="1" spc="-5" dirty="0">
                <a:solidFill>
                  <a:srgbClr val="006BB6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Begin</a:t>
            </a:r>
            <a:r>
              <a:rPr sz="14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4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4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35355"/>
                </a:solidFill>
                <a:latin typeface="Arial"/>
                <a:cs typeface="Arial"/>
              </a:rPr>
              <a:t>Life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1179" y="1387856"/>
            <a:ext cx="4626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7424"/>
                </a:solidFill>
                <a:latin typeface="Arial"/>
                <a:cs typeface="Arial"/>
              </a:rPr>
              <a:t>National</a:t>
            </a:r>
            <a:r>
              <a:rPr sz="2000" b="1" spc="-45" dirty="0">
                <a:solidFill>
                  <a:srgbClr val="EA74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A7424"/>
                </a:solidFill>
                <a:latin typeface="Arial"/>
                <a:cs typeface="Arial"/>
              </a:rPr>
              <a:t>Guard</a:t>
            </a:r>
            <a:r>
              <a:rPr sz="2000" b="1" spc="-20" dirty="0">
                <a:solidFill>
                  <a:srgbClr val="EA74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A7424"/>
                </a:solidFill>
                <a:latin typeface="Arial"/>
                <a:cs typeface="Arial"/>
              </a:rPr>
              <a:t>or</a:t>
            </a:r>
            <a:r>
              <a:rPr sz="2000" b="1" spc="-25" dirty="0">
                <a:solidFill>
                  <a:srgbClr val="EA742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A7424"/>
                </a:solidFill>
                <a:latin typeface="Arial"/>
                <a:cs typeface="Arial"/>
              </a:rPr>
              <a:t>Reserve </a:t>
            </a:r>
            <a:r>
              <a:rPr sz="2000" b="1" dirty="0">
                <a:solidFill>
                  <a:srgbClr val="EA7424"/>
                </a:solidFill>
                <a:latin typeface="Arial"/>
                <a:cs typeface="Arial"/>
              </a:rPr>
              <a:t>Retirement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4540" y="5666943"/>
            <a:ext cx="729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marR="5080" indent="-293370">
              <a:lnSpc>
                <a:spcPct val="100000"/>
              </a:lnSpc>
              <a:spcBef>
                <a:spcPts val="100"/>
              </a:spcBef>
              <a:tabLst>
                <a:tab pos="305435" algn="l"/>
              </a:tabLst>
            </a:pPr>
            <a:r>
              <a:rPr sz="1400" b="1" dirty="0">
                <a:solidFill>
                  <a:srgbClr val="006BB6"/>
                </a:solidFill>
                <a:latin typeface="Arial"/>
                <a:cs typeface="Arial"/>
              </a:rPr>
              <a:t>*	</a:t>
            </a:r>
            <a:r>
              <a:rPr sz="1400" i="1" dirty="0">
                <a:solidFill>
                  <a:srgbClr val="535355"/>
                </a:solidFill>
                <a:latin typeface="Arial"/>
                <a:cs typeface="Arial"/>
              </a:rPr>
              <a:t>If you become </a:t>
            </a:r>
            <a:r>
              <a:rPr sz="1400" i="1" spc="-5" dirty="0">
                <a:solidFill>
                  <a:srgbClr val="535355"/>
                </a:solidFill>
                <a:latin typeface="Arial"/>
                <a:cs typeface="Arial"/>
              </a:rPr>
              <a:t>Medicare-eligible due </a:t>
            </a:r>
            <a:r>
              <a:rPr sz="1400" i="1" dirty="0">
                <a:solidFill>
                  <a:srgbClr val="535355"/>
                </a:solidFill>
                <a:latin typeface="Arial"/>
                <a:cs typeface="Arial"/>
              </a:rPr>
              <a:t>to </a:t>
            </a:r>
            <a:r>
              <a:rPr sz="1400" i="1" spc="-15" dirty="0">
                <a:solidFill>
                  <a:srgbClr val="535355"/>
                </a:solidFill>
                <a:latin typeface="Arial"/>
                <a:cs typeface="Arial"/>
              </a:rPr>
              <a:t>disability, </a:t>
            </a:r>
            <a:r>
              <a:rPr sz="1400" i="1" dirty="0">
                <a:solidFill>
                  <a:srgbClr val="535355"/>
                </a:solidFill>
                <a:latin typeface="Arial"/>
                <a:cs typeface="Arial"/>
              </a:rPr>
              <a:t>you </a:t>
            </a:r>
            <a:r>
              <a:rPr sz="1400" i="1" spc="-5" dirty="0">
                <a:solidFill>
                  <a:srgbClr val="535355"/>
                </a:solidFill>
                <a:latin typeface="Arial"/>
                <a:cs typeface="Arial"/>
              </a:rPr>
              <a:t>may transition </a:t>
            </a:r>
            <a:r>
              <a:rPr sz="1400" i="1" dirty="0">
                <a:solidFill>
                  <a:srgbClr val="535355"/>
                </a:solidFill>
                <a:latin typeface="Arial"/>
                <a:cs typeface="Arial"/>
              </a:rPr>
              <a:t>to </a:t>
            </a:r>
            <a:r>
              <a:rPr sz="1400" i="1" spc="-5" dirty="0">
                <a:solidFill>
                  <a:srgbClr val="535355"/>
                </a:solidFill>
                <a:latin typeface="Arial"/>
                <a:cs typeface="Arial"/>
              </a:rPr>
              <a:t>TRICARE For </a:t>
            </a:r>
            <a:r>
              <a:rPr sz="1400" i="1" dirty="0">
                <a:solidFill>
                  <a:srgbClr val="535355"/>
                </a:solidFill>
                <a:latin typeface="Arial"/>
                <a:cs typeface="Arial"/>
              </a:rPr>
              <a:t>Life </a:t>
            </a:r>
            <a:r>
              <a:rPr sz="1400" i="1" spc="-37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35355"/>
                </a:solidFill>
                <a:latin typeface="Arial"/>
                <a:cs typeface="Arial"/>
              </a:rPr>
              <a:t>as</a:t>
            </a:r>
            <a:r>
              <a:rPr sz="1400" i="1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35355"/>
                </a:solidFill>
                <a:latin typeface="Arial"/>
                <a:cs typeface="Arial"/>
              </a:rPr>
              <a:t>early</a:t>
            </a:r>
            <a:r>
              <a:rPr sz="1400" i="1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35355"/>
                </a:solidFill>
                <a:latin typeface="Arial"/>
                <a:cs typeface="Arial"/>
              </a:rPr>
              <a:t>as</a:t>
            </a:r>
            <a:r>
              <a:rPr sz="1400" i="1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35355"/>
                </a:solidFill>
                <a:latin typeface="Arial"/>
                <a:cs typeface="Arial"/>
              </a:rPr>
              <a:t>age</a:t>
            </a:r>
            <a:r>
              <a:rPr sz="1400" i="1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35355"/>
                </a:solidFill>
                <a:latin typeface="Arial"/>
                <a:cs typeface="Arial"/>
              </a:rPr>
              <a:t>60.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0117" y="3991736"/>
            <a:ext cx="137160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5" dirty="0">
                <a:solidFill>
                  <a:srgbClr val="535355"/>
                </a:solidFill>
                <a:latin typeface="Arial Black"/>
                <a:cs typeface="Arial Black"/>
              </a:rPr>
              <a:t>GRAY</a:t>
            </a:r>
            <a:r>
              <a:rPr sz="850" spc="-15" dirty="0">
                <a:solidFill>
                  <a:srgbClr val="535355"/>
                </a:solidFill>
                <a:latin typeface="Arial Black"/>
                <a:cs typeface="Arial Black"/>
              </a:rPr>
              <a:t> </a:t>
            </a:r>
            <a:r>
              <a:rPr sz="850" spc="-5" dirty="0">
                <a:solidFill>
                  <a:srgbClr val="535355"/>
                </a:solidFill>
                <a:latin typeface="Arial Black"/>
                <a:cs typeface="Arial Black"/>
              </a:rPr>
              <a:t>AREA</a:t>
            </a:r>
            <a:r>
              <a:rPr sz="850" spc="-10" dirty="0">
                <a:solidFill>
                  <a:srgbClr val="535355"/>
                </a:solidFill>
                <a:latin typeface="Arial Black"/>
                <a:cs typeface="Arial Black"/>
              </a:rPr>
              <a:t> </a:t>
            </a:r>
            <a:r>
              <a:rPr sz="850" spc="-5" dirty="0">
                <a:solidFill>
                  <a:srgbClr val="535355"/>
                </a:solidFill>
                <a:latin typeface="Arial Black"/>
                <a:cs typeface="Arial Black"/>
              </a:rPr>
              <a:t>RETIREES</a:t>
            </a:r>
            <a:endParaRPr sz="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8876" y="738418"/>
            <a:ext cx="1395562" cy="5711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8364" y="294258"/>
            <a:ext cx="482854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</a:t>
            </a:r>
            <a:r>
              <a:rPr spc="-75" dirty="0"/>
              <a:t> </a:t>
            </a:r>
            <a:r>
              <a:rPr spc="-355" dirty="0"/>
              <a:t>Y</a:t>
            </a:r>
            <a:r>
              <a:rPr dirty="0"/>
              <a:t>oung</a:t>
            </a:r>
            <a:r>
              <a:rPr spc="-220" dirty="0"/>
              <a:t> </a:t>
            </a:r>
            <a:r>
              <a:rPr dirty="0"/>
              <a:t>Adu</a:t>
            </a:r>
            <a:r>
              <a:rPr spc="-20" dirty="0"/>
              <a:t>l</a:t>
            </a:r>
            <a:r>
              <a:rPr dirty="0"/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9653"/>
            <a:ext cx="6249670" cy="3158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Available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qualified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unmarried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dependents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sponsors</a:t>
            </a:r>
            <a:r>
              <a:rPr sz="20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(under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age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60)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who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are: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Font typeface="Tahoma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At</a:t>
            </a:r>
            <a:r>
              <a:rPr sz="18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least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age 21, but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not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yet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age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26</a:t>
            </a:r>
            <a:endParaRPr sz="1800">
              <a:latin typeface="Arial"/>
              <a:cs typeface="Arial"/>
            </a:endParaRPr>
          </a:p>
          <a:p>
            <a:pPr marL="756285" marR="777875" lvl="1" indent="-287020">
              <a:lnSpc>
                <a:spcPct val="100000"/>
              </a:lnSpc>
              <a:spcBef>
                <a:spcPts val="405"/>
              </a:spcBef>
              <a:buFont typeface="Tahoma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Not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eligible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enroll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in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an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employer-sponsored </a:t>
            </a:r>
            <a:r>
              <a:rPr sz="1800" spc="-484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health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Font typeface="Tahoma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Not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otherwise</a:t>
            </a:r>
            <a:r>
              <a:rPr sz="1800" spc="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eligible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TRICARE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program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coverage</a:t>
            </a:r>
            <a:endParaRPr sz="1800">
              <a:latin typeface="Arial"/>
              <a:cs typeface="Arial"/>
            </a:endParaRPr>
          </a:p>
          <a:p>
            <a:pPr marL="756285" marR="802640" lvl="1" indent="-287020">
              <a:lnSpc>
                <a:spcPct val="100000"/>
              </a:lnSpc>
              <a:spcBef>
                <a:spcPts val="395"/>
              </a:spcBef>
              <a:buFont typeface="Tahoma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Not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 uniformed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service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sponsor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(for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example, </a:t>
            </a:r>
            <a:r>
              <a:rPr sz="1800" spc="-484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a member</a:t>
            </a:r>
            <a:r>
              <a:rPr sz="1800" spc="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Selected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Reserve)</a:t>
            </a:r>
            <a:endParaRPr sz="1800">
              <a:latin typeface="Arial"/>
              <a:cs typeface="Arial"/>
            </a:endParaRPr>
          </a:p>
          <a:p>
            <a:pPr marL="355600" marR="231775" indent="-342900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2000" spc="-5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ICA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E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535355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ng</a:t>
            </a:r>
            <a:r>
              <a:rPr sz="2000" spc="-1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Adult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q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alific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tion,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535355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535355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  enrollment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information,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go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r>
              <a:rPr sz="2000" spc="-40" dirty="0">
                <a:solidFill>
                  <a:srgbClr val="13377C"/>
                </a:solid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4"/>
              </a:rPr>
              <a:t>www.tricare.mil/tya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5692" y="1324178"/>
            <a:ext cx="3988308" cy="52073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4649" y="294258"/>
            <a:ext cx="799782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TRICARE</a:t>
            </a:r>
            <a:r>
              <a:rPr spc="-10" dirty="0"/>
              <a:t> </a:t>
            </a:r>
            <a:r>
              <a:rPr dirty="0"/>
              <a:t>Retired</a:t>
            </a:r>
            <a:r>
              <a:rPr spc="-5" dirty="0"/>
              <a:t> </a:t>
            </a:r>
            <a:r>
              <a:rPr dirty="0"/>
              <a:t>Reserve</a:t>
            </a:r>
            <a:r>
              <a:rPr spc="-45" dirty="0"/>
              <a:t> </a:t>
            </a:r>
            <a:r>
              <a:rPr dirty="0"/>
              <a:t>Coverage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942" y="1473453"/>
            <a:ext cx="4601845" cy="3562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Member-only</a:t>
            </a:r>
            <a:r>
              <a:rPr sz="2000" spc="-6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member-and-family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TRR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coverage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may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be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purchased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for:</a:t>
            </a:r>
            <a:endParaRPr sz="20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0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Qualified</a:t>
            </a:r>
            <a:r>
              <a:rPr sz="180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Retired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Reserve</a:t>
            </a:r>
            <a:r>
              <a:rPr sz="1800" spc="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endParaRPr sz="1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0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Their</a:t>
            </a:r>
            <a:r>
              <a:rPr sz="18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eligible</a:t>
            </a:r>
            <a:r>
              <a:rPr sz="1800" spc="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family members</a:t>
            </a:r>
            <a:endParaRPr sz="1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535355"/>
                </a:solidFill>
                <a:latin typeface="Arial"/>
                <a:cs typeface="Arial"/>
              </a:rPr>
              <a:t>Survivors</a:t>
            </a:r>
            <a:endParaRPr sz="1800">
              <a:latin typeface="Arial"/>
              <a:cs typeface="Arial"/>
            </a:endParaRPr>
          </a:p>
          <a:p>
            <a:pPr marL="355600" marR="632460" indent="-342900">
              <a:lnSpc>
                <a:spcPct val="100000"/>
              </a:lnSpc>
              <a:spcBef>
                <a:spcPts val="47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Survivors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TRR</a:t>
            </a:r>
            <a:r>
              <a:rPr sz="2000" spc="-1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members</a:t>
            </a:r>
            <a:r>
              <a:rPr sz="20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may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purchase</a:t>
            </a:r>
            <a:r>
              <a:rPr sz="2000" spc="-6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continue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coverage</a:t>
            </a:r>
            <a:endParaRPr sz="2000">
              <a:latin typeface="Arial"/>
              <a:cs typeface="Arial"/>
            </a:endParaRPr>
          </a:p>
          <a:p>
            <a:pPr marL="355600" marR="214629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until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date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deceased</a:t>
            </a:r>
            <a:r>
              <a:rPr sz="2000" spc="-4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sponsor </a:t>
            </a:r>
            <a:r>
              <a:rPr sz="2000" spc="-5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would</a:t>
            </a:r>
            <a:r>
              <a:rPr sz="2000" spc="-2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have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reached</a:t>
            </a:r>
            <a:r>
              <a:rPr sz="2000" spc="-4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age</a:t>
            </a:r>
            <a:r>
              <a:rPr sz="2000" spc="-2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60.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more</a:t>
            </a:r>
            <a:r>
              <a:rPr sz="2000" spc="-3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information,</a:t>
            </a:r>
            <a:r>
              <a:rPr sz="2000" spc="-55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355"/>
                </a:solidFill>
                <a:latin typeface="Arial"/>
                <a:cs typeface="Arial"/>
              </a:rPr>
              <a:t>go</a:t>
            </a:r>
            <a:r>
              <a:rPr sz="2000" spc="-10" dirty="0">
                <a:solidFill>
                  <a:srgbClr val="5353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u="sng" spc="-5" dirty="0">
                <a:solidFill>
                  <a:srgbClr val="13377C"/>
                </a:solidFill>
                <a:uFill>
                  <a:solidFill>
                    <a:srgbClr val="13377C"/>
                  </a:solidFill>
                </a:uFill>
                <a:latin typeface="Arial"/>
                <a:cs typeface="Arial"/>
                <a:hlinkClick r:id="rId4"/>
              </a:rPr>
              <a:t>www.tricare.mil/retiring</a:t>
            </a:r>
            <a:r>
              <a:rPr sz="2000" spc="-5" dirty="0">
                <a:solidFill>
                  <a:srgbClr val="53535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AC82DC452F9648A6D765ED74646370" ma:contentTypeVersion="1" ma:contentTypeDescription="Create a new document." ma:contentTypeScope="" ma:versionID="9143a39d1c7adca00481dedc944f6546">
  <xsd:schema xmlns:xsd="http://www.w3.org/2001/XMLSchema" xmlns:xs="http://www.w3.org/2001/XMLSchema" xmlns:p="http://schemas.microsoft.com/office/2006/metadata/properties" xmlns:ns2="e0684815-7013-4f78-a693-173da16e3952" targetNamespace="http://schemas.microsoft.com/office/2006/metadata/properties" ma:root="true" ma:fieldsID="b72ed0e8b0adeb7cb6a458f5c7565d51" ns2:_="">
    <xsd:import namespace="e0684815-7013-4f78-a693-173da16e39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84815-7013-4f78-a693-173da16e39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D0DEA4-90E6-4BAA-9F7B-BC151DC37D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0E277B-5D98-4F94-97A6-BD13DA134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684815-7013-4f78-a693-173da16e39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F0BFB5-FFC9-44E1-9A36-9E3C7FE2AEE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e0684815-7013-4f78-a693-173da16e395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7602</Words>
  <Application>Microsoft Office PowerPoint</Application>
  <PresentationFormat>On-screen Show (4:3)</PresentationFormat>
  <Paragraphs>561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Arial Narrow</vt:lpstr>
      <vt:lpstr>Calibri</vt:lpstr>
      <vt:lpstr>Tahoma</vt:lpstr>
      <vt:lpstr>Times New Roman</vt:lpstr>
      <vt:lpstr>Office Theme</vt:lpstr>
      <vt:lpstr>TRICARE® Benefits/  Programs for National Guard  and Reserve Members  during Retirement Your Options for Coverage After Retirement</vt:lpstr>
      <vt:lpstr>Today’s  AGENDA</vt:lpstr>
      <vt:lpstr>What Is TRICARE?</vt:lpstr>
      <vt:lpstr>TRICARE Overseas Program</vt:lpstr>
      <vt:lpstr>TRICARE Stateside Regions</vt:lpstr>
      <vt:lpstr>Keep DEERS Information Up To Date</vt:lpstr>
      <vt:lpstr>Retired Reserve Coverage Timeline</vt:lpstr>
      <vt:lpstr>TRICARE Young Adult</vt:lpstr>
      <vt:lpstr>TRICARE Retired Reserve Coverage</vt:lpstr>
      <vt:lpstr>TRICARE Retired Reserve: Getting Care (continued)</vt:lpstr>
      <vt:lpstr>TRICARE Retired Reserve Costs</vt:lpstr>
      <vt:lpstr>Step 1—Qualify</vt:lpstr>
      <vt:lpstr>Step 2—Purchase</vt:lpstr>
      <vt:lpstr>Coverage Options Upon  Turning Age 60</vt:lpstr>
      <vt:lpstr>TRICARE Select</vt:lpstr>
      <vt:lpstr>Getting Care: TRICARE Select</vt:lpstr>
      <vt:lpstr>TRICARE Prime</vt:lpstr>
      <vt:lpstr>Getting Care: TRICARE Prime</vt:lpstr>
      <vt:lpstr>TRICARE Prime  Point-of-Service Option</vt:lpstr>
      <vt:lpstr>US Family Health Plan (USFHP)</vt:lpstr>
      <vt:lpstr>Enroll in TRICARE Select or  TRICARE Prime</vt:lpstr>
      <vt:lpstr>Coverage Options Upon  Becoming Medicare-Eligible</vt:lpstr>
      <vt:lpstr>TRICARE For Life</vt:lpstr>
      <vt:lpstr>TRICARE and  Other Health Insurance</vt:lpstr>
      <vt:lpstr>Priority for Access to Military  Hospitals and Clinics</vt:lpstr>
      <vt:lpstr>Pharmacy Options</vt:lpstr>
      <vt:lpstr>Pharmacy Benefits with  Other Health Insurance</vt:lpstr>
      <vt:lpstr>Voluntary Dental Coverage</vt:lpstr>
      <vt:lpstr>Voluntary Vision Coverage</vt:lpstr>
      <vt:lpstr>Survivor Benefits: Retired</vt:lpstr>
      <vt:lpstr>GO TO www.tricare.mil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TRICARE Benefits/Programs for National Guard and Reserve Members during Retirement Briefing (December 2021)</dc:title>
  <dc:creator>Defense Health Agency Communications Division</dc:creator>
  <cp:lastModifiedBy>Pat Gaffney</cp:lastModifiedBy>
  <cp:revision>2</cp:revision>
  <dcterms:created xsi:type="dcterms:W3CDTF">2022-01-25T21:47:47Z</dcterms:created>
  <dcterms:modified xsi:type="dcterms:W3CDTF">2022-09-12T14:40:56Z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2022-01-13T00:00:00Z</vt:filetime>
  </property>
  <property fmtid="{D5CDD505-2E9C-101B-9397-08002B2CF9AE}" pid="3" name="LastSaved">
    <vt:filetime>2022-01-25T00:00:00Z</vt:filetime>
  </property>
  <property fmtid="{D5CDD505-2E9C-101B-9397-08002B2CF9AE}" pid="4" name="TitusGUID">
    <vt:lpwstr>2a3e677d-2321-43e5-a30f-d735461a96c2</vt:lpwstr>
  </property>
  <property fmtid="{D5CDD505-2E9C-101B-9397-08002B2CF9AE}" pid="5" name="HumanaClassification">
    <vt:lpwstr>I</vt:lpwstr>
  </property>
  <property fmtid="{D5CDD505-2E9C-101B-9397-08002B2CF9AE}" pid="6" name="ContentTypeId">
    <vt:lpwstr>0x010100B7AC82DC452F9648A6D765ED74646370</vt:lpwstr>
  </property>
  <property fmtid="{D5CDD505-2E9C-101B-9397-08002B2CF9AE}" pid="7" name="ScannedBy">
    <vt:lpwstr>TCS-ContentScanned</vt:lpwstr>
  </property>
</Properties>
</file>