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3" r:id="rId2"/>
    <p:sldMasterId id="2147484201" r:id="rId3"/>
    <p:sldMasterId id="2147484213" r:id="rId4"/>
  </p:sldMasterIdLst>
  <p:notesMasterIdLst>
    <p:notesMasterId r:id="rId24"/>
  </p:notesMasterIdLst>
  <p:handoutMasterIdLst>
    <p:handoutMasterId r:id="rId25"/>
  </p:handoutMasterIdLst>
  <p:sldIdLst>
    <p:sldId id="502" r:id="rId5"/>
    <p:sldId id="256" r:id="rId6"/>
    <p:sldId id="503" r:id="rId7"/>
    <p:sldId id="504" r:id="rId8"/>
    <p:sldId id="505" r:id="rId9"/>
    <p:sldId id="548" r:id="rId10"/>
    <p:sldId id="549" r:id="rId11"/>
    <p:sldId id="550" r:id="rId12"/>
    <p:sldId id="534" r:id="rId13"/>
    <p:sldId id="522" r:id="rId14"/>
    <p:sldId id="521" r:id="rId15"/>
    <p:sldId id="520" r:id="rId16"/>
    <p:sldId id="519" r:id="rId17"/>
    <p:sldId id="518" r:id="rId18"/>
    <p:sldId id="517" r:id="rId19"/>
    <p:sldId id="535" r:id="rId20"/>
    <p:sldId id="513" r:id="rId21"/>
    <p:sldId id="510" r:id="rId22"/>
    <p:sldId id="51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Jacqueline T. Burnett" initials="JTB" lastIdx="1" clrIdx="0">
    <p:extLst>
      <p:ext uri="{19B8F6BF-5375-455C-9EA6-DF929625EA0E}">
        <p15:presenceInfo xmlns:p15="http://schemas.microsoft.com/office/powerpoint/2012/main" userId="S::JBurnett@crosbymarketing.com::04cb0dd2-7621-4fad-b1a6-111c24beef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151" autoAdjust="0"/>
  </p:normalViewPr>
  <p:slideViewPr>
    <p:cSldViewPr>
      <p:cViewPr varScale="1">
        <p:scale>
          <a:sx n="79" d="100"/>
          <a:sy n="79" d="100"/>
        </p:scale>
        <p:origin x="346" y="62"/>
      </p:cViewPr>
      <p:guideLst>
        <p:guide orient="horz" pos="1968"/>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DA23C2CE-4363-457E-922F-CC38FE40613E}" type="datetimeFigureOut">
              <a:rPr lang="en-US" smtClean="0"/>
              <a:t>9/16/2022</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38DE202F-82A7-4433-83A8-056606105F7B}" type="slidenum">
              <a:rPr lang="en-US" smtClean="0"/>
              <a:t>‹#›</a:t>
            </a:fld>
            <a:endParaRPr lang="en-US"/>
          </a:p>
        </p:txBody>
      </p:sp>
    </p:spTree>
    <p:extLst>
      <p:ext uri="{BB962C8B-B14F-4D97-AF65-F5344CB8AC3E}">
        <p14:creationId xmlns:p14="http://schemas.microsoft.com/office/powerpoint/2010/main" val="36220205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0632A65D-825A-4C7F-9089-6AAC65FBC13C}" type="datetimeFigureOut">
              <a:rPr lang="en-US" smtClean="0"/>
              <a:pPr/>
              <a:t>9/16/2022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6" tIns="46583" rIns="93166" bIns="46583" rtlCol="0" anchor="b"/>
          <a:lstStyle>
            <a:lvl1pPr algn="r">
              <a:defRPr sz="1200"/>
            </a:lvl1pPr>
          </a:lstStyle>
          <a:p>
            <a:fld id="{3F334D4B-D019-4750-9137-1AEA8447C18C}" type="slidenum">
              <a:rPr lang="en-US" smtClean="0"/>
              <a:pPr/>
              <a:t>‹#›</a:t>
            </a:fld>
            <a:endParaRPr lang="en-US"/>
          </a:p>
        </p:txBody>
      </p:sp>
    </p:spTree>
    <p:extLst>
      <p:ext uri="{BB962C8B-B14F-4D97-AF65-F5344CB8AC3E}">
        <p14:creationId xmlns:p14="http://schemas.microsoft.com/office/powerpoint/2010/main" val="15356645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for participating</a:t>
            </a:r>
            <a:r>
              <a:rPr lang="en-US" baseline="0" dirty="0"/>
              <a:t> today.  </a:t>
            </a:r>
            <a:r>
              <a:rPr lang="en-US" dirty="0"/>
              <a:t>I hope this presentation</a:t>
            </a:r>
            <a:r>
              <a:rPr lang="en-US" baseline="0" dirty="0"/>
              <a:t> helped to provide you with some insight into NYNG Family Programs.  I welcome any questions you may have at this time.</a:t>
            </a:r>
            <a:endParaRPr lang="en-US" dirty="0"/>
          </a:p>
        </p:txBody>
      </p:sp>
    </p:spTree>
    <p:extLst>
      <p:ext uri="{BB962C8B-B14F-4D97-AF65-F5344CB8AC3E}">
        <p14:creationId xmlns:p14="http://schemas.microsoft.com/office/powerpoint/2010/main" val="1485275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FB4EAFA-4FD3-4CED-8336-3D01AB81DDD2}"/>
              </a:ext>
            </a:extLst>
          </p:cNvPr>
          <p:cNvSpPr>
            <a:spLocks noGrp="1"/>
          </p:cNvSpPr>
          <p:nvPr>
            <p:ph type="pic" sz="quarter" idx="13"/>
          </p:nvPr>
        </p:nvSpPr>
        <p:spPr>
          <a:xfrm>
            <a:off x="0" y="786791"/>
            <a:ext cx="12192000" cy="6018212"/>
          </a:xfrm>
        </p:spPr>
        <p:txBody>
          <a:bodyPr/>
          <a:lstStyle>
            <a:lvl1pPr marL="0" indent="0">
              <a:buNone/>
              <a:defRPr/>
            </a:lvl1pPr>
          </a:lstStyle>
          <a:p>
            <a:endParaRPr lang="en-US" dirty="0"/>
          </a:p>
          <a:p>
            <a:endParaRPr lang="en-US" dirty="0"/>
          </a:p>
          <a:p>
            <a:endParaRPr lang="en-US" dirty="0"/>
          </a:p>
          <a:p>
            <a:endParaRPr lang="en-US" dirty="0"/>
          </a:p>
          <a:p>
            <a:endParaRPr lang="en-US" dirty="0"/>
          </a:p>
          <a:p>
            <a:r>
              <a:rPr lang="en-US" dirty="0"/>
              <a:t>                                                           Insert Title Slide Photo</a:t>
            </a:r>
          </a:p>
        </p:txBody>
      </p:sp>
      <p:sp>
        <p:nvSpPr>
          <p:cNvPr id="10" name="Rectangle 9" descr="Red header bar.">
            <a:extLst>
              <a:ext uri="{FF2B5EF4-FFF2-40B4-BE49-F238E27FC236}">
                <a16:creationId xmlns:a16="http://schemas.microsoft.com/office/drawing/2014/main" id="{88ADE532-85D5-4E34-901B-9C143A940C92}"/>
              </a:ext>
            </a:extLst>
          </p:cNvPr>
          <p:cNvSpPr/>
          <p:nvPr userDrawn="1"/>
        </p:nvSpPr>
        <p:spPr>
          <a:xfrm>
            <a:off x="7" y="136524"/>
            <a:ext cx="9308495" cy="420624"/>
          </a:xfrm>
          <a:prstGeom prst="rect">
            <a:avLst/>
          </a:prstGeom>
          <a:solidFill>
            <a:srgbClr val="CC2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2" name="Military OneSource Logo">
            <a:extLst>
              <a:ext uri="{FF2B5EF4-FFF2-40B4-BE49-F238E27FC236}">
                <a16:creationId xmlns:a16="http://schemas.microsoft.com/office/drawing/2014/main" id="{180662B7-B577-4972-AEA9-21621DB2D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52" y="136524"/>
            <a:ext cx="2337608" cy="420624"/>
          </a:xfrm>
          <a:prstGeom prst="rect">
            <a:avLst/>
          </a:prstGeom>
        </p:spPr>
      </p:pic>
      <p:sp>
        <p:nvSpPr>
          <p:cNvPr id="3" name="Subtitle 2">
            <a:extLst>
              <a:ext uri="{FF2B5EF4-FFF2-40B4-BE49-F238E27FC236}">
                <a16:creationId xmlns:a16="http://schemas.microsoft.com/office/drawing/2014/main" id="{84515CA1-A274-45AC-B9C0-F016D03D5838}"/>
              </a:ext>
            </a:extLst>
          </p:cNvPr>
          <p:cNvSpPr>
            <a:spLocks noGrp="1"/>
          </p:cNvSpPr>
          <p:nvPr>
            <p:ph type="subTitle" idx="1"/>
          </p:nvPr>
        </p:nvSpPr>
        <p:spPr>
          <a:xfrm>
            <a:off x="687194" y="1962926"/>
            <a:ext cx="5408815" cy="1655762"/>
          </a:xfrm>
        </p:spPr>
        <p:txBody>
          <a:bodyPr>
            <a:normAutofit/>
          </a:bodyPr>
          <a:lstStyle>
            <a:lvl1pPr marL="0" indent="0" algn="ctr">
              <a:buNone/>
              <a:defRPr sz="2100" b="1">
                <a:solidFill>
                  <a:schemeClr val="bg1"/>
                </a:solidFill>
              </a:defRPr>
            </a:lvl1pPr>
            <a:lvl2pPr marL="342874" indent="0" algn="ctr">
              <a:buNone/>
              <a:defRPr sz="1500"/>
            </a:lvl2pPr>
            <a:lvl3pPr marL="685750" indent="0" algn="ctr">
              <a:buNone/>
              <a:defRPr sz="1351"/>
            </a:lvl3pPr>
            <a:lvl4pPr marL="1028624"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EA4E388-F316-4FB5-9723-D5552FB17C17}"/>
              </a:ext>
            </a:extLst>
          </p:cNvPr>
          <p:cNvSpPr>
            <a:spLocks noGrp="1"/>
          </p:cNvSpPr>
          <p:nvPr>
            <p:ph type="sldNum" sz="quarter" idx="12"/>
          </p:nvPr>
        </p:nvSpPr>
        <p:spPr/>
        <p:txBody>
          <a:bodyPr/>
          <a:lstStyle>
            <a:lvl1pPr>
              <a:defRPr sz="1051"/>
            </a:lvl1pPr>
          </a:lstStyle>
          <a:p>
            <a:fld id="{2D06A98E-9D45-4AC9-A0D5-10D89E137443}" type="slidenum">
              <a:rPr lang="en-US" smtClean="0"/>
              <a:pPr/>
              <a:t>‹#›</a:t>
            </a:fld>
            <a:endParaRPr lang="en-US" dirty="0"/>
          </a:p>
        </p:txBody>
      </p:sp>
      <p:sp>
        <p:nvSpPr>
          <p:cNvPr id="11" name="Footer Placeholder 2">
            <a:extLst>
              <a:ext uri="{FF2B5EF4-FFF2-40B4-BE49-F238E27FC236}">
                <a16:creationId xmlns:a16="http://schemas.microsoft.com/office/drawing/2014/main" id="{BDD0BE0C-0BB6-4CC9-9158-3B257B6BF45F}"/>
              </a:ext>
            </a:extLst>
          </p:cNvPr>
          <p:cNvSpPr txBox="1">
            <a:spLocks/>
          </p:cNvSpPr>
          <p:nvPr userDrawn="1"/>
        </p:nvSpPr>
        <p:spPr>
          <a:xfrm>
            <a:off x="3539568" y="6430941"/>
            <a:ext cx="4613841" cy="365125"/>
          </a:xfrm>
          <a:prstGeom prst="rect">
            <a:avLst/>
          </a:prstGeom>
        </p:spPr>
        <p:txBody>
          <a:bodyPr vert="horz" lIns="91440" tIns="45720" rIns="91440" bIns="45720" rtlCol="0" anchor="ctr"/>
          <a:lstStyle>
            <a:defPPr>
              <a:defRPr lang="en-US"/>
            </a:defPPr>
            <a:lvl1pPr marL="0" algn="ct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51" dirty="0">
              <a:ea typeface="Calibri" charset="0"/>
              <a:cs typeface="Calibri" charset="0"/>
            </a:endParaRPr>
          </a:p>
          <a:p>
            <a:r>
              <a:rPr lang="en-US" sz="1051" dirty="0">
                <a:ea typeface="Calibri" charset="0"/>
                <a:cs typeface="Calibri" charset="0"/>
              </a:rPr>
              <a:t>http://www.MilitaryOneSource.mil</a:t>
            </a:r>
            <a:endParaRPr lang="en-US" sz="1051" dirty="0"/>
          </a:p>
          <a:p>
            <a:endParaRPr lang="en-US" sz="1051" dirty="0"/>
          </a:p>
        </p:txBody>
      </p:sp>
      <p:sp>
        <p:nvSpPr>
          <p:cNvPr id="8" name="Title 7">
            <a:extLst>
              <a:ext uri="{FF2B5EF4-FFF2-40B4-BE49-F238E27FC236}">
                <a16:creationId xmlns:a16="http://schemas.microsoft.com/office/drawing/2014/main" id="{E83B44AE-BE98-458C-BA9B-0CE3FF0B7A02}"/>
              </a:ext>
            </a:extLst>
          </p:cNvPr>
          <p:cNvSpPr>
            <a:spLocks noGrp="1"/>
          </p:cNvSpPr>
          <p:nvPr>
            <p:ph type="title" hasCustomPrompt="1"/>
          </p:nvPr>
        </p:nvSpPr>
        <p:spPr>
          <a:xfrm>
            <a:off x="0" y="642282"/>
            <a:ext cx="10515600" cy="1325563"/>
          </a:xfrm>
          <a:prstGeom prst="rect">
            <a:avLst/>
          </a:prstGeom>
        </p:spPr>
        <p:txBody>
          <a:bodyPr/>
          <a:lstStyle>
            <a:lvl1pPr>
              <a:defRPr/>
            </a:lvl1pPr>
          </a:lstStyle>
          <a:p>
            <a:r>
              <a:rPr lang="en-US" dirty="0"/>
              <a:t>Military OneSource Title Slide</a:t>
            </a:r>
          </a:p>
        </p:txBody>
      </p:sp>
      <p:sp>
        <p:nvSpPr>
          <p:cNvPr id="17" name="Text Placeholder 16">
            <a:extLst>
              <a:ext uri="{FF2B5EF4-FFF2-40B4-BE49-F238E27FC236}">
                <a16:creationId xmlns:a16="http://schemas.microsoft.com/office/drawing/2014/main" id="{69D584BB-3A04-445D-B0ED-DE3045002A69}"/>
              </a:ext>
            </a:extLst>
          </p:cNvPr>
          <p:cNvSpPr>
            <a:spLocks noGrp="1"/>
          </p:cNvSpPr>
          <p:nvPr>
            <p:ph type="body" sz="quarter" idx="14" hasCustomPrompt="1"/>
          </p:nvPr>
        </p:nvSpPr>
        <p:spPr>
          <a:xfrm>
            <a:off x="709355" y="1431416"/>
            <a:ext cx="6428316" cy="488950"/>
          </a:xfrm>
        </p:spPr>
        <p:txBody>
          <a:bodyPr>
            <a:noAutofit/>
          </a:bodyPr>
          <a:lstStyle>
            <a:lvl1pPr marL="0" indent="0">
              <a:buNone/>
              <a:defRPr sz="3600" b="1">
                <a:solidFill>
                  <a:schemeClr val="bg1"/>
                </a:solidFill>
              </a:defRPr>
            </a:lvl1pPr>
          </a:lstStyle>
          <a:p>
            <a:pPr lvl="0"/>
            <a:r>
              <a:rPr lang="en-US" dirty="0"/>
              <a:t>Click to edit Master title</a:t>
            </a:r>
          </a:p>
        </p:txBody>
      </p:sp>
    </p:spTree>
    <p:extLst>
      <p:ext uri="{BB962C8B-B14F-4D97-AF65-F5344CB8AC3E}">
        <p14:creationId xmlns:p14="http://schemas.microsoft.com/office/powerpoint/2010/main" val="13760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8C304D0-4D11-4301-832B-1848E8A404EC}"/>
              </a:ext>
            </a:extLst>
          </p:cNvPr>
          <p:cNvSpPr>
            <a:spLocks noGrp="1"/>
          </p:cNvSpPr>
          <p:nvPr>
            <p:ph type="title"/>
          </p:nvPr>
        </p:nvSpPr>
        <p:spPr>
          <a:xfrm>
            <a:off x="831282" y="673331"/>
            <a:ext cx="10522527" cy="978408"/>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6684F587-061C-49F2-913E-3FA08A620B2E}"/>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6" name="Picture Placeholder 5">
            <a:extLst>
              <a:ext uri="{FF2B5EF4-FFF2-40B4-BE49-F238E27FC236}">
                <a16:creationId xmlns:a16="http://schemas.microsoft.com/office/drawing/2014/main" id="{3250DC92-D01F-4CF2-8F10-1A2E892B5967}"/>
              </a:ext>
            </a:extLst>
          </p:cNvPr>
          <p:cNvSpPr>
            <a:spLocks noGrp="1"/>
          </p:cNvSpPr>
          <p:nvPr>
            <p:ph type="pic" sz="quarter" idx="12"/>
          </p:nvPr>
        </p:nvSpPr>
        <p:spPr>
          <a:xfrm>
            <a:off x="1094717" y="2373325"/>
            <a:ext cx="2493963" cy="2111375"/>
          </a:xfrm>
        </p:spPr>
        <p:txBody>
          <a:bodyPr/>
          <a:lstStyle/>
          <a:p>
            <a:endParaRPr lang="en-US"/>
          </a:p>
        </p:txBody>
      </p:sp>
      <p:sp>
        <p:nvSpPr>
          <p:cNvPr id="7" name="Picture Placeholder 5">
            <a:extLst>
              <a:ext uri="{FF2B5EF4-FFF2-40B4-BE49-F238E27FC236}">
                <a16:creationId xmlns:a16="http://schemas.microsoft.com/office/drawing/2014/main" id="{0438AAE3-A9EC-4CF9-A740-07E5D7C6F63F}"/>
              </a:ext>
            </a:extLst>
          </p:cNvPr>
          <p:cNvSpPr>
            <a:spLocks noGrp="1"/>
          </p:cNvSpPr>
          <p:nvPr>
            <p:ph type="pic" sz="quarter" idx="13"/>
          </p:nvPr>
        </p:nvSpPr>
        <p:spPr>
          <a:xfrm>
            <a:off x="4371253" y="2373325"/>
            <a:ext cx="2493963" cy="2111375"/>
          </a:xfrm>
        </p:spPr>
        <p:txBody>
          <a:bodyPr/>
          <a:lstStyle/>
          <a:p>
            <a:endParaRPr lang="en-US"/>
          </a:p>
        </p:txBody>
      </p:sp>
      <p:sp>
        <p:nvSpPr>
          <p:cNvPr id="8" name="Picture Placeholder 5">
            <a:extLst>
              <a:ext uri="{FF2B5EF4-FFF2-40B4-BE49-F238E27FC236}">
                <a16:creationId xmlns:a16="http://schemas.microsoft.com/office/drawing/2014/main" id="{9EA2049B-5A4D-4B24-A515-F4947C279386}"/>
              </a:ext>
            </a:extLst>
          </p:cNvPr>
          <p:cNvSpPr>
            <a:spLocks noGrp="1"/>
          </p:cNvSpPr>
          <p:nvPr>
            <p:ph type="pic" sz="quarter" idx="14"/>
          </p:nvPr>
        </p:nvSpPr>
        <p:spPr>
          <a:xfrm>
            <a:off x="7820753" y="2373325"/>
            <a:ext cx="2493963" cy="2111375"/>
          </a:xfrm>
        </p:spPr>
        <p:txBody>
          <a:bodyPr/>
          <a:lstStyle/>
          <a:p>
            <a:endParaRPr lang="en-US"/>
          </a:p>
        </p:txBody>
      </p:sp>
      <p:sp>
        <p:nvSpPr>
          <p:cNvPr id="14" name="Footer Placeholder 3">
            <a:extLst>
              <a:ext uri="{FF2B5EF4-FFF2-40B4-BE49-F238E27FC236}">
                <a16:creationId xmlns:a16="http://schemas.microsoft.com/office/drawing/2014/main" id="{EBEF4B71-102A-4434-B691-6317FF125DE5}"/>
              </a:ext>
            </a:extLst>
          </p:cNvPr>
          <p:cNvSpPr>
            <a:spLocks noGrp="1"/>
          </p:cNvSpPr>
          <p:nvPr>
            <p:ph type="ftr" sz="quarter" idx="3"/>
          </p:nvPr>
        </p:nvSpPr>
        <p:spPr>
          <a:xfrm>
            <a:off x="3111141" y="6426995"/>
            <a:ext cx="5962792"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
        <p:nvSpPr>
          <p:cNvPr id="3" name="Text Placeholder 2">
            <a:extLst>
              <a:ext uri="{FF2B5EF4-FFF2-40B4-BE49-F238E27FC236}">
                <a16:creationId xmlns:a16="http://schemas.microsoft.com/office/drawing/2014/main" id="{9E8993A0-43BB-4ED2-A3A3-3F8F15C2E18D}"/>
              </a:ext>
            </a:extLst>
          </p:cNvPr>
          <p:cNvSpPr>
            <a:spLocks noGrp="1"/>
          </p:cNvSpPr>
          <p:nvPr>
            <p:ph type="body" sz="quarter" idx="15"/>
          </p:nvPr>
        </p:nvSpPr>
        <p:spPr>
          <a:xfrm>
            <a:off x="1094716" y="4765765"/>
            <a:ext cx="2498379" cy="7213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BC39387C-706E-45A3-AF98-DD2EFDB0F055}"/>
              </a:ext>
            </a:extLst>
          </p:cNvPr>
          <p:cNvSpPr>
            <a:spLocks noGrp="1"/>
          </p:cNvSpPr>
          <p:nvPr>
            <p:ph type="body" sz="quarter" idx="16"/>
          </p:nvPr>
        </p:nvSpPr>
        <p:spPr>
          <a:xfrm>
            <a:off x="4371790" y="4765752"/>
            <a:ext cx="2493433" cy="7213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CB19EB42-EE80-4AE8-96BE-F400C10DB70C}"/>
              </a:ext>
            </a:extLst>
          </p:cNvPr>
          <p:cNvSpPr>
            <a:spLocks noGrp="1"/>
          </p:cNvSpPr>
          <p:nvPr>
            <p:ph type="body" sz="quarter" idx="17"/>
          </p:nvPr>
        </p:nvSpPr>
        <p:spPr>
          <a:xfrm>
            <a:off x="7820756" y="4772451"/>
            <a:ext cx="2493433" cy="7146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id="{8ACCF4F5-51F5-4744-AE40-622C129AB0F5}"/>
              </a:ext>
            </a:extLst>
          </p:cNvPr>
          <p:cNvSpPr>
            <a:spLocks noGrp="1"/>
          </p:cNvSpPr>
          <p:nvPr>
            <p:ph type="body" sz="quarter" idx="18"/>
          </p:nvPr>
        </p:nvSpPr>
        <p:spPr>
          <a:xfrm>
            <a:off x="831277" y="1739477"/>
            <a:ext cx="5962648" cy="546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5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3103036" y="6427599"/>
            <a:ext cx="5985933"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pic>
        <p:nvPicPr>
          <p:cNvPr id="6" name="Picture 5" descr="A plane flying over a body of water&#10;&#10;Description generated with high confidence">
            <a:extLst>
              <a:ext uri="{FF2B5EF4-FFF2-40B4-BE49-F238E27FC236}">
                <a16:creationId xmlns:a16="http://schemas.microsoft.com/office/drawing/2014/main" id="{498A4C1B-6F31-4C02-8CE4-574BEFB079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8855"/>
          <a:stretch/>
        </p:blipFill>
        <p:spPr>
          <a:xfrm>
            <a:off x="0" y="2098397"/>
            <a:ext cx="12192000" cy="4328274"/>
          </a:xfrm>
          <a:prstGeom prst="rect">
            <a:avLst/>
          </a:prstGeom>
        </p:spPr>
      </p:pic>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731520" y="673329"/>
            <a:ext cx="10521696" cy="978408"/>
          </a:xfrm>
          <a:prstGeom prst="rect">
            <a:avLst/>
          </a:prstGeom>
        </p:spPr>
        <p:txBody>
          <a:bodyPr anchor="ctr"/>
          <a:lstStyle>
            <a:lvl1pPr>
              <a:defRPr sz="3000" b="1">
                <a:solidFill>
                  <a:schemeClr val="bg1"/>
                </a:solidFill>
                <a:latin typeface="+mn-lt"/>
              </a:defRPr>
            </a:lvl1pPr>
          </a:lstStyle>
          <a:p>
            <a:r>
              <a:rPr lang="en-US" dirty="0"/>
              <a:t>Custom Slide with Background Image</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a:p>
        </p:txBody>
      </p:sp>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7" y="2095511"/>
            <a:ext cx="12191999" cy="1470025"/>
          </a:xfrm>
        </p:spPr>
        <p:txBody>
          <a:bodyPr/>
          <a:lstStyle>
            <a:lvl1pPr>
              <a:defRPr/>
            </a:lvl1pPr>
            <a:lvl2pPr marL="457178" indent="0" algn="ctr">
              <a:buNone/>
              <a:defRPr>
                <a:solidFill>
                  <a:srgbClr val="002060"/>
                </a:solidFill>
              </a:defRPr>
            </a:lvl2pPr>
          </a:lstStyle>
          <a:p>
            <a:pPr lvl="1"/>
            <a:r>
              <a:rPr lang="en-US" dirty="0"/>
              <a:t>Insert Copy Here</a:t>
            </a:r>
          </a:p>
        </p:txBody>
      </p:sp>
    </p:spTree>
    <p:extLst>
      <p:ext uri="{BB962C8B-B14F-4D97-AF65-F5344CB8AC3E}">
        <p14:creationId xmlns:p14="http://schemas.microsoft.com/office/powerpoint/2010/main" val="114251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CC2C-04CE-484C-8E68-86B0C539DD20}"/>
              </a:ext>
            </a:extLst>
          </p:cNvPr>
          <p:cNvSpPr>
            <a:spLocks noGrp="1"/>
          </p:cNvSpPr>
          <p:nvPr>
            <p:ph type="title" hasCustomPrompt="1"/>
          </p:nvPr>
        </p:nvSpPr>
        <p:spPr>
          <a:xfrm>
            <a:off x="731520" y="673329"/>
            <a:ext cx="10521696" cy="978408"/>
          </a:xfrm>
          <a:prstGeom prst="rect">
            <a:avLst/>
          </a:prstGeom>
        </p:spPr>
        <p:txBody>
          <a:bodyPr anchor="ctr"/>
          <a:lstStyle>
            <a:lvl1pPr>
              <a:defRPr sz="3000" b="1">
                <a:solidFill>
                  <a:schemeClr val="bg1"/>
                </a:solidFill>
                <a:latin typeface="+mn-lt"/>
              </a:defRPr>
            </a:lvl1pPr>
          </a:lstStyle>
          <a:p>
            <a:r>
              <a:rPr lang="en-US" dirty="0"/>
              <a:t>Questions?</a:t>
            </a:r>
          </a:p>
        </p:txBody>
      </p:sp>
      <p:sp>
        <p:nvSpPr>
          <p:cNvPr id="3" name="Slide Number Placeholder 2">
            <a:extLst>
              <a:ext uri="{FF2B5EF4-FFF2-40B4-BE49-F238E27FC236}">
                <a16:creationId xmlns:a16="http://schemas.microsoft.com/office/drawing/2014/main" id="{20435911-AEF9-47F2-8499-A531140C649A}"/>
              </a:ext>
            </a:extLst>
          </p:cNvPr>
          <p:cNvSpPr>
            <a:spLocks noGrp="1"/>
          </p:cNvSpPr>
          <p:nvPr>
            <p:ph type="sldNum" sz="quarter" idx="10"/>
          </p:nvPr>
        </p:nvSpPr>
        <p:spPr/>
        <p:txBody>
          <a:bodyPr/>
          <a:lstStyle/>
          <a:p>
            <a:fld id="{2D06A98E-9D45-4AC9-A0D5-10D89E137443}" type="slidenum">
              <a:rPr lang="en-US" smtClean="0"/>
              <a:t>‹#›</a:t>
            </a:fld>
            <a:endParaRPr lang="en-US"/>
          </a:p>
        </p:txBody>
      </p:sp>
      <p:sp>
        <p:nvSpPr>
          <p:cNvPr id="4" name="Footer Placeholder 3">
            <a:extLst>
              <a:ext uri="{FF2B5EF4-FFF2-40B4-BE49-F238E27FC236}">
                <a16:creationId xmlns:a16="http://schemas.microsoft.com/office/drawing/2014/main" id="{B711ECA9-CDD7-42F3-8674-C5871A7C2BDF}"/>
              </a:ext>
            </a:extLst>
          </p:cNvPr>
          <p:cNvSpPr>
            <a:spLocks noGrp="1"/>
          </p:cNvSpPr>
          <p:nvPr>
            <p:ph type="ftr" sz="quarter" idx="11"/>
          </p:nvPr>
        </p:nvSpPr>
        <p:spPr>
          <a:xfrm>
            <a:off x="4038599" y="6459432"/>
            <a:ext cx="4114800" cy="365125"/>
          </a:xfrm>
          <a:prstGeom prst="rect">
            <a:avLst/>
          </a:prstGeom>
        </p:spPr>
        <p:txBody>
          <a:bodyPr/>
          <a:lstStyle/>
          <a:p>
            <a:endParaRPr lang="en-US" dirty="0"/>
          </a:p>
        </p:txBody>
      </p:sp>
      <p:pic>
        <p:nvPicPr>
          <p:cNvPr id="7" name="Picture 6">
            <a:extLst>
              <a:ext uri="{FF2B5EF4-FFF2-40B4-BE49-F238E27FC236}">
                <a16:creationId xmlns:a16="http://schemas.microsoft.com/office/drawing/2014/main" id="{D65970C3-71A2-4864-92E8-9AA163255B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3410761"/>
            <a:ext cx="12192000" cy="3447251"/>
          </a:xfrm>
          <a:prstGeom prst="rect">
            <a:avLst/>
          </a:prstGeom>
        </p:spPr>
      </p:pic>
      <p:sp>
        <p:nvSpPr>
          <p:cNvPr id="9" name="Text Placeholder 8">
            <a:extLst>
              <a:ext uri="{FF2B5EF4-FFF2-40B4-BE49-F238E27FC236}">
                <a16:creationId xmlns:a16="http://schemas.microsoft.com/office/drawing/2014/main" id="{65E31D96-FF44-41B7-993C-26CFDCF1333C}"/>
              </a:ext>
            </a:extLst>
          </p:cNvPr>
          <p:cNvSpPr>
            <a:spLocks noGrp="1"/>
          </p:cNvSpPr>
          <p:nvPr>
            <p:ph type="body" sz="quarter" idx="12" hasCustomPrompt="1"/>
          </p:nvPr>
        </p:nvSpPr>
        <p:spPr>
          <a:xfrm>
            <a:off x="838200" y="2095511"/>
            <a:ext cx="10515600" cy="1470025"/>
          </a:xfrm>
        </p:spPr>
        <p:txBody>
          <a:bodyPr/>
          <a:lstStyle>
            <a:lvl1pPr>
              <a:defRPr/>
            </a:lvl1pPr>
            <a:lvl2pPr marL="457178" indent="0" algn="ctr">
              <a:buNone/>
              <a:defRPr>
                <a:solidFill>
                  <a:srgbClr val="002060"/>
                </a:solidFill>
              </a:defRPr>
            </a:lvl2pPr>
          </a:lstStyle>
          <a:p>
            <a:pPr lvl="1"/>
            <a:r>
              <a:rPr lang="en-US" dirty="0"/>
              <a:t>Insert Contact information here</a:t>
            </a:r>
          </a:p>
        </p:txBody>
      </p:sp>
      <p:sp>
        <p:nvSpPr>
          <p:cNvPr id="8" name="Rectangle 7" descr="Gray background color." title="Footer Background Color">
            <a:extLst>
              <a:ext uri="{FF2B5EF4-FFF2-40B4-BE49-F238E27FC236}">
                <a16:creationId xmlns:a16="http://schemas.microsoft.com/office/drawing/2014/main" id="{B9FA6E1C-B116-4236-A766-A8685266B125}"/>
              </a:ext>
            </a:extLst>
          </p:cNvPr>
          <p:cNvSpPr/>
          <p:nvPr userDrawn="1"/>
        </p:nvSpPr>
        <p:spPr>
          <a:xfrm>
            <a:off x="0" y="6432815"/>
            <a:ext cx="12192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1" dirty="0">
              <a:solidFill>
                <a:schemeClr val="bg1"/>
              </a:solidFill>
              <a:latin typeface="Calibri" charset="0"/>
              <a:ea typeface="Calibri" charset="0"/>
              <a:cs typeface="Calibri" charset="0"/>
            </a:endParaRPr>
          </a:p>
        </p:txBody>
      </p:sp>
      <p:sp>
        <p:nvSpPr>
          <p:cNvPr id="10" name="Footer Placeholder 3">
            <a:extLst>
              <a:ext uri="{FF2B5EF4-FFF2-40B4-BE49-F238E27FC236}">
                <a16:creationId xmlns:a16="http://schemas.microsoft.com/office/drawing/2014/main" id="{9B3A11DD-6DE1-4CAE-BD98-BB84AE8C6B71}"/>
              </a:ext>
            </a:extLst>
          </p:cNvPr>
          <p:cNvSpPr txBox="1">
            <a:spLocks/>
          </p:cNvSpPr>
          <p:nvPr userDrawn="1"/>
        </p:nvSpPr>
        <p:spPr>
          <a:xfrm>
            <a:off x="3103036" y="6427599"/>
            <a:ext cx="5985933" cy="420982"/>
          </a:xfrm>
          <a:prstGeom prst="rect">
            <a:avLst/>
          </a:prstGeom>
        </p:spPr>
        <p:txBody>
          <a:bodyPr anchor="ct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ea typeface="Calibri" charset="0"/>
                <a:cs typeface="Calibri" charset="0"/>
              </a:rPr>
              <a:t>www.MilitaryOneSource.mil  •  800-342-9647</a:t>
            </a:r>
          </a:p>
        </p:txBody>
      </p:sp>
      <p:sp>
        <p:nvSpPr>
          <p:cNvPr id="11" name="Slide Number Placeholder 5">
            <a:extLst>
              <a:ext uri="{FF2B5EF4-FFF2-40B4-BE49-F238E27FC236}">
                <a16:creationId xmlns:a16="http://schemas.microsoft.com/office/drawing/2014/main" id="{0BC241E0-5BE9-4132-8704-C99447F4E120}"/>
              </a:ext>
            </a:extLst>
          </p:cNvPr>
          <p:cNvSpPr txBox="1">
            <a:spLocks/>
          </p:cNvSpPr>
          <p:nvPr userDrawn="1"/>
        </p:nvSpPr>
        <p:spPr>
          <a:xfrm>
            <a:off x="9403085" y="6405156"/>
            <a:ext cx="2788919" cy="43203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06A98E-9D45-4AC9-A0D5-10D89E137443}" type="slidenum">
              <a:rPr lang="en-US" sz="1800" smtClean="0"/>
              <a:pPr/>
              <a:t>‹#›</a:t>
            </a:fld>
            <a:endParaRPr lang="en-US" sz="1800" dirty="0"/>
          </a:p>
        </p:txBody>
      </p:sp>
    </p:spTree>
    <p:extLst>
      <p:ext uri="{BB962C8B-B14F-4D97-AF65-F5344CB8AC3E}">
        <p14:creationId xmlns:p14="http://schemas.microsoft.com/office/powerpoint/2010/main" val="167510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8" indent="0" algn="ctr">
              <a:buNone/>
              <a:defRPr>
                <a:solidFill>
                  <a:schemeClr val="tx1">
                    <a:tint val="75000"/>
                  </a:schemeClr>
                </a:solidFill>
              </a:defRPr>
            </a:lvl5pPr>
            <a:lvl6pPr marL="2285886" indent="0" algn="ctr">
              <a:buNone/>
              <a:defRPr>
                <a:solidFill>
                  <a:schemeClr val="tx1">
                    <a:tint val="75000"/>
                  </a:schemeClr>
                </a:solidFill>
              </a:defRPr>
            </a:lvl6pPr>
            <a:lvl7pPr marL="2743058" indent="0" algn="ctr">
              <a:buNone/>
              <a:defRPr>
                <a:solidFill>
                  <a:schemeClr val="tx1">
                    <a:tint val="75000"/>
                  </a:schemeClr>
                </a:solidFill>
              </a:defRPr>
            </a:lvl7pPr>
            <a:lvl8pPr marL="3200237" indent="0" algn="ctr">
              <a:buNone/>
              <a:defRPr>
                <a:solidFill>
                  <a:schemeClr val="tx1">
                    <a:tint val="75000"/>
                  </a:schemeClr>
                </a:solidFill>
              </a:defRPr>
            </a:lvl8pPr>
            <a:lvl9pPr marL="36574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51F63F7-E60C-4851-B1FA-81FA52B63042}" type="datetime1">
              <a:rPr lang="en-US" smtClean="0"/>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526E29-049A-46AB-97C3-C151BD6EA2FA}" type="slidenum">
              <a:rPr lang="en-US"/>
              <a:pPr>
                <a:defRPr/>
              </a:pPr>
              <a:t>‹#›</a:t>
            </a:fld>
            <a:endParaRPr lang="en-US"/>
          </a:p>
        </p:txBody>
      </p:sp>
    </p:spTree>
    <p:extLst>
      <p:ext uri="{BB962C8B-B14F-4D97-AF65-F5344CB8AC3E}">
        <p14:creationId xmlns:p14="http://schemas.microsoft.com/office/powerpoint/2010/main" val="2958566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90" descr="dmna-logo.gif"/>
          <p:cNvPicPr>
            <a:picLocks noChangeAspect="1"/>
          </p:cNvPicPr>
          <p:nvPr userDrawn="1"/>
        </p:nvPicPr>
        <p:blipFill>
          <a:blip r:embed="rId2" cstate="print"/>
          <a:srcRect/>
          <a:stretch>
            <a:fillRect/>
          </a:stretch>
        </p:blipFill>
        <p:spPr bwMode="auto">
          <a:xfrm>
            <a:off x="304800" y="228612"/>
            <a:ext cx="1422400" cy="10445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8A0107A5-4668-4BC6-A1B5-0BD1E5675E5F}" type="datetime1">
              <a:rPr lang="en-US" smtClean="0"/>
              <a:t>9/16/2022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37C47E8-B56B-42CA-BE9D-E225D38FE0F0}" type="slidenum">
              <a:rPr lang="en-US"/>
              <a:pPr>
                <a:defRPr/>
              </a:pPr>
              <a:t>‹#›</a:t>
            </a:fld>
            <a:endParaRPr lang="en-US"/>
          </a:p>
        </p:txBody>
      </p:sp>
    </p:spTree>
    <p:extLst>
      <p:ext uri="{BB962C8B-B14F-4D97-AF65-F5344CB8AC3E}">
        <p14:creationId xmlns:p14="http://schemas.microsoft.com/office/powerpoint/2010/main" val="244855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8" indent="0">
              <a:buNone/>
              <a:defRPr sz="1400">
                <a:solidFill>
                  <a:schemeClr val="tx1">
                    <a:tint val="75000"/>
                  </a:schemeClr>
                </a:solidFill>
              </a:defRPr>
            </a:lvl5pPr>
            <a:lvl6pPr marL="2285886" indent="0">
              <a:buNone/>
              <a:defRPr sz="1400">
                <a:solidFill>
                  <a:schemeClr val="tx1">
                    <a:tint val="75000"/>
                  </a:schemeClr>
                </a:solidFill>
              </a:defRPr>
            </a:lvl6pPr>
            <a:lvl7pPr marL="2743058" indent="0">
              <a:buNone/>
              <a:defRPr sz="1400">
                <a:solidFill>
                  <a:schemeClr val="tx1">
                    <a:tint val="75000"/>
                  </a:schemeClr>
                </a:solidFill>
              </a:defRPr>
            </a:lvl7pPr>
            <a:lvl8pPr marL="3200237" indent="0">
              <a:buNone/>
              <a:defRPr sz="1400">
                <a:solidFill>
                  <a:schemeClr val="tx1">
                    <a:tint val="75000"/>
                  </a:schemeClr>
                </a:solidFill>
              </a:defRPr>
            </a:lvl8pPr>
            <a:lvl9pPr marL="365741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05D725-3876-4D25-AB0B-94C75B40AEEC}" type="datetime1">
              <a:rPr lang="en-US" smtClean="0"/>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D9BC5-0FA7-473C-8D3A-C07F6C117A6D}" type="slidenum">
              <a:rPr lang="en-US"/>
              <a:pPr>
                <a:defRPr/>
              </a:pPr>
              <a:t>‹#›</a:t>
            </a:fld>
            <a:endParaRPr lang="en-US"/>
          </a:p>
        </p:txBody>
      </p:sp>
    </p:spTree>
    <p:extLst>
      <p:ext uri="{BB962C8B-B14F-4D97-AF65-F5344CB8AC3E}">
        <p14:creationId xmlns:p14="http://schemas.microsoft.com/office/powerpoint/2010/main" val="403661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04875CC-A07D-40B5-8A52-C9A52123DA20}" type="datetime1">
              <a:rPr lang="en-US" smtClean="0"/>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C53072-2E7F-42E2-B33E-DC84145E24AF}" type="slidenum">
              <a:rPr lang="en-US"/>
              <a:pPr>
                <a:defRPr/>
              </a:pPr>
              <a:t>‹#›</a:t>
            </a:fld>
            <a:endParaRPr lang="en-US"/>
          </a:p>
        </p:txBody>
      </p:sp>
    </p:spTree>
    <p:extLst>
      <p:ext uri="{BB962C8B-B14F-4D97-AF65-F5344CB8AC3E}">
        <p14:creationId xmlns:p14="http://schemas.microsoft.com/office/powerpoint/2010/main" val="308709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5" y="1535113"/>
            <a:ext cx="5386919" cy="639762"/>
          </a:xfrm>
        </p:spPr>
        <p:txBody>
          <a:bodyPr anchor="b"/>
          <a:lstStyle>
            <a:lvl1pPr marL="0" indent="0">
              <a:buNone/>
              <a:defRPr sz="2400" b="1"/>
            </a:lvl1pPr>
            <a:lvl2pPr marL="457178" indent="0">
              <a:buNone/>
              <a:defRPr sz="2000" b="1"/>
            </a:lvl2pPr>
            <a:lvl3pPr marL="914353" indent="0">
              <a:buNone/>
              <a:defRPr sz="1800" b="1"/>
            </a:lvl3pPr>
            <a:lvl4pPr marL="1371530" indent="0">
              <a:buNone/>
              <a:defRPr sz="1600" b="1"/>
            </a:lvl4pPr>
            <a:lvl5pPr marL="1828708" indent="0">
              <a:buNone/>
              <a:defRPr sz="1600" b="1"/>
            </a:lvl5pPr>
            <a:lvl6pPr marL="2285886" indent="0">
              <a:buNone/>
              <a:defRPr sz="1600" b="1"/>
            </a:lvl6pPr>
            <a:lvl7pPr marL="2743058" indent="0">
              <a:buNone/>
              <a:defRPr sz="1600" b="1"/>
            </a:lvl7pPr>
            <a:lvl8pPr marL="3200237" indent="0">
              <a:buNone/>
              <a:defRPr sz="1600" b="1"/>
            </a:lvl8pPr>
            <a:lvl9pPr marL="36574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5" y="2174875"/>
            <a:ext cx="53869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178" indent="0">
              <a:buNone/>
              <a:defRPr sz="2000" b="1"/>
            </a:lvl2pPr>
            <a:lvl3pPr marL="914353" indent="0">
              <a:buNone/>
              <a:defRPr sz="1800" b="1"/>
            </a:lvl3pPr>
            <a:lvl4pPr marL="1371530" indent="0">
              <a:buNone/>
              <a:defRPr sz="1600" b="1"/>
            </a:lvl4pPr>
            <a:lvl5pPr marL="1828708" indent="0">
              <a:buNone/>
              <a:defRPr sz="1600" b="1"/>
            </a:lvl5pPr>
            <a:lvl6pPr marL="2285886" indent="0">
              <a:buNone/>
              <a:defRPr sz="1600" b="1"/>
            </a:lvl6pPr>
            <a:lvl7pPr marL="2743058" indent="0">
              <a:buNone/>
              <a:defRPr sz="1600" b="1"/>
            </a:lvl7pPr>
            <a:lvl8pPr marL="3200237" indent="0">
              <a:buNone/>
              <a:defRPr sz="1600" b="1"/>
            </a:lvl8pPr>
            <a:lvl9pPr marL="36574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CE0731A-95C9-4098-A466-104B2F585A33}" type="datetime1">
              <a:rPr lang="en-US" smtClean="0"/>
              <a:t>9/16/2022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43A982-A180-4186-879B-2EA4FD2C3109}" type="slidenum">
              <a:rPr lang="en-US"/>
              <a:pPr>
                <a:defRPr/>
              </a:pPr>
              <a:t>‹#›</a:t>
            </a:fld>
            <a:endParaRPr lang="en-US"/>
          </a:p>
        </p:txBody>
      </p:sp>
    </p:spTree>
    <p:extLst>
      <p:ext uri="{BB962C8B-B14F-4D97-AF65-F5344CB8AC3E}">
        <p14:creationId xmlns:p14="http://schemas.microsoft.com/office/powerpoint/2010/main" val="3408520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22879A-B9A1-45DA-86F8-0F1AEA35C950}" type="datetime1">
              <a:rPr lang="en-US" smtClean="0"/>
              <a:t>9/16/2022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D5CA13-F6A0-4609-8C8B-B37DA8AA1398}" type="slidenum">
              <a:rPr lang="en-US"/>
              <a:pPr>
                <a:defRPr/>
              </a:pPr>
              <a:t>‹#›</a:t>
            </a:fld>
            <a:endParaRPr lang="en-US"/>
          </a:p>
        </p:txBody>
      </p:sp>
    </p:spTree>
    <p:extLst>
      <p:ext uri="{BB962C8B-B14F-4D97-AF65-F5344CB8AC3E}">
        <p14:creationId xmlns:p14="http://schemas.microsoft.com/office/powerpoint/2010/main" val="2720414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0CC069-F547-4F54-84DF-1CB309ACBFA4}" type="datetime1">
              <a:rPr lang="en-US" smtClean="0"/>
              <a:t>9/16/2022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A1A2DE-6CB4-4D71-8ADB-0A9F61D7794C}" type="slidenum">
              <a:rPr lang="en-US"/>
              <a:pPr>
                <a:defRPr/>
              </a:pPr>
              <a:t>‹#›</a:t>
            </a:fld>
            <a:endParaRPr lang="en-US"/>
          </a:p>
        </p:txBody>
      </p:sp>
    </p:spTree>
    <p:extLst>
      <p:ext uri="{BB962C8B-B14F-4D97-AF65-F5344CB8AC3E}">
        <p14:creationId xmlns:p14="http://schemas.microsoft.com/office/powerpoint/2010/main" val="241760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9DA331B-79C4-4927-A77A-3CFA9151387F}"/>
              </a:ext>
            </a:extLst>
          </p:cNvPr>
          <p:cNvSpPr>
            <a:spLocks noGrp="1"/>
          </p:cNvSpPr>
          <p:nvPr>
            <p:ph type="body" sz="quarter" idx="13"/>
          </p:nvPr>
        </p:nvSpPr>
        <p:spPr>
          <a:xfrm>
            <a:off x="387936" y="1903413"/>
            <a:ext cx="10965873" cy="4197350"/>
          </a:xfrm>
        </p:spPr>
        <p:txBody>
          <a:bodyPr/>
          <a:lstStyle>
            <a:lvl1pPr>
              <a:defRPr b="1"/>
            </a:lvl1pPr>
            <a:lvl2pPr>
              <a:defRPr b="1">
                <a:solidFill>
                  <a:srgbClr val="002060"/>
                </a:solidFill>
              </a:defRPr>
            </a:lvl2pPr>
            <a:lvl3pPr>
              <a:defRPr>
                <a:solidFill>
                  <a:schemeClr val="tx1">
                    <a:lumMod val="75000"/>
                    <a:lumOff val="25000"/>
                  </a:schemeClr>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F3A7831-4D1A-4847-AF2E-480F7061B690}"/>
              </a:ext>
            </a:extLst>
          </p:cNvPr>
          <p:cNvSpPr>
            <a:spLocks noGrp="1"/>
          </p:cNvSpPr>
          <p:nvPr>
            <p:ph type="title" hasCustomPrompt="1"/>
          </p:nvPr>
        </p:nvSpPr>
        <p:spPr>
          <a:xfrm>
            <a:off x="760615" y="673331"/>
            <a:ext cx="10515600" cy="964276"/>
          </a:xfrm>
          <a:prstGeom prst="rect">
            <a:avLst/>
          </a:prstGeom>
        </p:spPr>
        <p:txBody>
          <a:bodyPr anchor="ctr"/>
          <a:lstStyle>
            <a:lvl1pPr>
              <a:defRPr sz="3000" b="1">
                <a:solidFill>
                  <a:schemeClr val="bg1">
                    <a:lumMod val="95000"/>
                  </a:schemeClr>
                </a:solidFill>
                <a:latin typeface="+mn-lt"/>
              </a:defRPr>
            </a:lvl1pPr>
          </a:lstStyle>
          <a:p>
            <a:r>
              <a:rPr lang="en-US" dirty="0"/>
              <a:t>Table of Contents</a:t>
            </a:r>
          </a:p>
        </p:txBody>
      </p:sp>
      <p:sp>
        <p:nvSpPr>
          <p:cNvPr id="7" name="Footer Placeholder 3">
            <a:extLst>
              <a:ext uri="{FF2B5EF4-FFF2-40B4-BE49-F238E27FC236}">
                <a16:creationId xmlns:a16="http://schemas.microsoft.com/office/drawing/2014/main" id="{B8D37E23-F616-4D04-AE53-639492F5C54A}"/>
              </a:ext>
            </a:extLst>
          </p:cNvPr>
          <p:cNvSpPr>
            <a:spLocks noGrp="1"/>
          </p:cNvSpPr>
          <p:nvPr>
            <p:ph type="ftr" sz="quarter" idx="11"/>
          </p:nvPr>
        </p:nvSpPr>
        <p:spPr>
          <a:xfrm>
            <a:off x="2938539" y="6414824"/>
            <a:ext cx="6314924" cy="441984"/>
          </a:xfrm>
          <a:prstGeom prst="rect">
            <a:avLst/>
          </a:prstGeom>
        </p:spPr>
        <p:txBody>
          <a:bodyPr/>
          <a:lstStyle>
            <a:lvl1pPr algn="ctr">
              <a:defRPr sz="1800">
                <a:solidFill>
                  <a:schemeClr val="bg1"/>
                </a:solidFill>
              </a:defRPr>
            </a:lvl1pPr>
          </a:lstStyle>
          <a:p>
            <a:endParaRPr lang="en-US" dirty="0">
              <a:ea typeface="Calibri" charset="0"/>
              <a:cs typeface="Calibri" charset="0"/>
            </a:endParaRPr>
          </a:p>
        </p:txBody>
      </p:sp>
      <p:sp>
        <p:nvSpPr>
          <p:cNvPr id="9" name="Slide Number Placeholder 4">
            <a:extLst>
              <a:ext uri="{FF2B5EF4-FFF2-40B4-BE49-F238E27FC236}">
                <a16:creationId xmlns:a16="http://schemas.microsoft.com/office/drawing/2014/main" id="{8300CD7B-E26D-44C7-B81F-DB68D96C97DF}"/>
              </a:ext>
            </a:extLst>
          </p:cNvPr>
          <p:cNvSpPr>
            <a:spLocks noGrp="1"/>
          </p:cNvSpPr>
          <p:nvPr>
            <p:ph type="sldNum" sz="quarter" idx="12"/>
          </p:nvPr>
        </p:nvSpPr>
        <p:spPr>
          <a:xfrm>
            <a:off x="9448800" y="6453734"/>
            <a:ext cx="2743200" cy="393192"/>
          </a:xfrm>
        </p:spPr>
        <p:txBody>
          <a:bodyPr/>
          <a:lstStyle>
            <a:lvl1pPr>
              <a:defRPr sz="1800">
                <a:solidFill>
                  <a:schemeClr val="bg1"/>
                </a:solidFill>
              </a:defRPr>
            </a:lvl1pPr>
          </a:lstStyle>
          <a:p>
            <a:fld id="{9D77CC1A-F3B9-41F1-89AE-DEF1339474CB}" type="slidenum">
              <a:rPr lang="en-US" smtClean="0"/>
              <a:pPr/>
              <a:t>‹#›</a:t>
            </a:fld>
            <a:endParaRPr lang="en-US" dirty="0"/>
          </a:p>
        </p:txBody>
      </p:sp>
    </p:spTree>
    <p:extLst>
      <p:ext uri="{BB962C8B-B14F-4D97-AF65-F5344CB8AC3E}">
        <p14:creationId xmlns:p14="http://schemas.microsoft.com/office/powerpoint/2010/main" val="117698295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78" indent="0">
              <a:buNone/>
              <a:defRPr sz="1200"/>
            </a:lvl2pPr>
            <a:lvl3pPr marL="914353" indent="0">
              <a:buNone/>
              <a:defRPr sz="1000"/>
            </a:lvl3pPr>
            <a:lvl4pPr marL="1371530" indent="0">
              <a:buNone/>
              <a:defRPr sz="900"/>
            </a:lvl4pPr>
            <a:lvl5pPr marL="1828708" indent="0">
              <a:buNone/>
              <a:defRPr sz="900"/>
            </a:lvl5pPr>
            <a:lvl6pPr marL="2285886" indent="0">
              <a:buNone/>
              <a:defRPr sz="900"/>
            </a:lvl6pPr>
            <a:lvl7pPr marL="2743058" indent="0">
              <a:buNone/>
              <a:defRPr sz="900"/>
            </a:lvl7pPr>
            <a:lvl8pPr marL="3200237" indent="0">
              <a:buNone/>
              <a:defRPr sz="900"/>
            </a:lvl8pPr>
            <a:lvl9pPr marL="365741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157C43-6553-4609-93C4-746B0FADC094}" type="datetime1">
              <a:rPr lang="en-US" smtClean="0"/>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86403-A1B2-4C7F-A180-AE7E31C9B451}" type="slidenum">
              <a:rPr lang="en-US"/>
              <a:pPr>
                <a:defRPr/>
              </a:pPr>
              <a:t>‹#›</a:t>
            </a:fld>
            <a:endParaRPr lang="en-US"/>
          </a:p>
        </p:txBody>
      </p:sp>
    </p:spTree>
    <p:extLst>
      <p:ext uri="{BB962C8B-B14F-4D97-AF65-F5344CB8AC3E}">
        <p14:creationId xmlns:p14="http://schemas.microsoft.com/office/powerpoint/2010/main" val="344109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rtlCol="0">
            <a:normAutofit/>
          </a:bodyPr>
          <a:lstStyle>
            <a:lvl1pPr marL="0" indent="0">
              <a:buNone/>
              <a:defRPr sz="3200"/>
            </a:lvl1pPr>
            <a:lvl2pPr marL="457178" indent="0">
              <a:buNone/>
              <a:defRPr sz="2800"/>
            </a:lvl2pPr>
            <a:lvl3pPr marL="914353" indent="0">
              <a:buNone/>
              <a:defRPr sz="2400"/>
            </a:lvl3pPr>
            <a:lvl4pPr marL="1371530" indent="0">
              <a:buNone/>
              <a:defRPr sz="2000"/>
            </a:lvl4pPr>
            <a:lvl5pPr marL="1828708" indent="0">
              <a:buNone/>
              <a:defRPr sz="2000"/>
            </a:lvl5pPr>
            <a:lvl6pPr marL="2285886" indent="0">
              <a:buNone/>
              <a:defRPr sz="2000"/>
            </a:lvl6pPr>
            <a:lvl7pPr marL="2743058" indent="0">
              <a:buNone/>
              <a:defRPr sz="2000"/>
            </a:lvl7pPr>
            <a:lvl8pPr marL="3200237" indent="0">
              <a:buNone/>
              <a:defRPr sz="2000"/>
            </a:lvl8pPr>
            <a:lvl9pPr marL="3657415" indent="0">
              <a:buNone/>
              <a:defRPr sz="2000"/>
            </a:lvl9pPr>
          </a:lstStyle>
          <a:p>
            <a:pPr lvl="0"/>
            <a:endParaRPr lang="en-US" noProof="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178" indent="0">
              <a:buNone/>
              <a:defRPr sz="1200"/>
            </a:lvl2pPr>
            <a:lvl3pPr marL="914353" indent="0">
              <a:buNone/>
              <a:defRPr sz="1000"/>
            </a:lvl3pPr>
            <a:lvl4pPr marL="1371530" indent="0">
              <a:buNone/>
              <a:defRPr sz="900"/>
            </a:lvl4pPr>
            <a:lvl5pPr marL="1828708" indent="0">
              <a:buNone/>
              <a:defRPr sz="900"/>
            </a:lvl5pPr>
            <a:lvl6pPr marL="2285886" indent="0">
              <a:buNone/>
              <a:defRPr sz="900"/>
            </a:lvl6pPr>
            <a:lvl7pPr marL="2743058" indent="0">
              <a:buNone/>
              <a:defRPr sz="900"/>
            </a:lvl7pPr>
            <a:lvl8pPr marL="3200237" indent="0">
              <a:buNone/>
              <a:defRPr sz="900"/>
            </a:lvl8pPr>
            <a:lvl9pPr marL="365741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8A40F48-5E85-4206-A452-BC7D878E4D76}" type="datetime1">
              <a:rPr lang="en-US" smtClean="0"/>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9E81AF-1B70-4C5C-BF94-4AC37DFEC13A}" type="slidenum">
              <a:rPr lang="en-US"/>
              <a:pPr>
                <a:defRPr/>
              </a:pPr>
              <a:t>‹#›</a:t>
            </a:fld>
            <a:endParaRPr lang="en-US"/>
          </a:p>
        </p:txBody>
      </p:sp>
    </p:spTree>
    <p:extLst>
      <p:ext uri="{BB962C8B-B14F-4D97-AF65-F5344CB8AC3E}">
        <p14:creationId xmlns:p14="http://schemas.microsoft.com/office/powerpoint/2010/main" val="2260763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7552B67-3AEC-47BE-8474-A1EF976F2D55}" type="datetime1">
              <a:rPr lang="en-US" smtClean="0"/>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5F0B7-B75F-4D99-9CF6-D6ABB68F07D8}" type="slidenum">
              <a:rPr lang="en-US"/>
              <a:pPr>
                <a:defRPr/>
              </a:pPr>
              <a:t>‹#›</a:t>
            </a:fld>
            <a:endParaRPr lang="en-US"/>
          </a:p>
        </p:txBody>
      </p:sp>
    </p:spTree>
    <p:extLst>
      <p:ext uri="{BB962C8B-B14F-4D97-AF65-F5344CB8AC3E}">
        <p14:creationId xmlns:p14="http://schemas.microsoft.com/office/powerpoint/2010/main" val="1787500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B61D85-0F51-4E28-978A-806BEB34F686}" type="datetime1">
              <a:rPr lang="en-US" smtClean="0"/>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278D6-D49E-4B93-AFE5-922B74F9FECA}" type="slidenum">
              <a:rPr lang="en-US"/>
              <a:pPr>
                <a:defRPr/>
              </a:pPr>
              <a:t>‹#›</a:t>
            </a:fld>
            <a:endParaRPr lang="en-US"/>
          </a:p>
        </p:txBody>
      </p:sp>
    </p:spTree>
    <p:extLst>
      <p:ext uri="{BB962C8B-B14F-4D97-AF65-F5344CB8AC3E}">
        <p14:creationId xmlns:p14="http://schemas.microsoft.com/office/powerpoint/2010/main" val="227326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178">
              <a:defRPr/>
            </a:pPr>
            <a:fld id="{35F9F766-4D68-41B5-B92E-D4E5BBA85439}" type="datetime1">
              <a:rPr lang="en-US" smtClean="0"/>
              <a:t>9/16/2022</a:t>
            </a:fld>
            <a:endParaRPr lang="en-US" dirty="0"/>
          </a:p>
        </p:txBody>
      </p:sp>
      <p:sp>
        <p:nvSpPr>
          <p:cNvPr id="5" name="Footer Placeholder 4"/>
          <p:cNvSpPr>
            <a:spLocks noGrp="1"/>
          </p:cNvSpPr>
          <p:nvPr>
            <p:ph type="ftr" sz="quarter" idx="11"/>
          </p:nvPr>
        </p:nvSpPr>
        <p:spPr/>
        <p:txBody>
          <a:bodyPr/>
          <a:lstStyle/>
          <a:p>
            <a:pPr defTabSz="457178">
              <a:defRPr/>
            </a:pPr>
            <a:endParaRPr lang="en-US" dirty="0"/>
          </a:p>
        </p:txBody>
      </p:sp>
      <p:sp>
        <p:nvSpPr>
          <p:cNvPr id="6" name="Slide Number Placeholder 5"/>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9DBD4-1182-4195-B88B-D77242AA8F72}" type="datetime1">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657E6C-C0B0-40C5-A101-5DA181EECD0C}" type="slidenum">
              <a:rPr lang="en-US" smtClean="0"/>
              <a:t>‹#›</a:t>
            </a:fld>
            <a:endParaRPr lang="en-US" dirty="0"/>
          </a:p>
        </p:txBody>
      </p:sp>
    </p:spTree>
    <p:extLst>
      <p:ext uri="{BB962C8B-B14F-4D97-AF65-F5344CB8AC3E}">
        <p14:creationId xmlns:p14="http://schemas.microsoft.com/office/powerpoint/2010/main" val="238193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57178">
              <a:defRPr/>
            </a:pPr>
            <a:fld id="{50423DED-5F24-4F25-8B4F-53A366C07B1B}" type="datetime1">
              <a:rPr lang="en-US" smtClean="0"/>
              <a:t>9/16/2022</a:t>
            </a:fld>
            <a:endParaRPr lang="en-US" dirty="0"/>
          </a:p>
        </p:txBody>
      </p:sp>
      <p:sp>
        <p:nvSpPr>
          <p:cNvPr id="5" name="Footer Placeholder 4"/>
          <p:cNvSpPr>
            <a:spLocks noGrp="1"/>
          </p:cNvSpPr>
          <p:nvPr>
            <p:ph type="ftr" sz="quarter" idx="11"/>
          </p:nvPr>
        </p:nvSpPr>
        <p:spPr/>
        <p:txBody>
          <a:bodyPr/>
          <a:lstStyle/>
          <a:p>
            <a:pPr defTabSz="457178">
              <a:defRPr/>
            </a:pPr>
            <a:endParaRPr lang="en-US" dirty="0"/>
          </a:p>
        </p:txBody>
      </p:sp>
      <p:sp>
        <p:nvSpPr>
          <p:cNvPr id="6" name="Slide Number Placeholder 5"/>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98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178">
              <a:defRPr/>
            </a:pPr>
            <a:fld id="{4FDB3E84-325A-4EF9-B574-49001A211E2D}" type="datetime1">
              <a:rPr lang="en-US" smtClean="0"/>
              <a:t>9/16/2022</a:t>
            </a:fld>
            <a:endParaRPr lang="en-US" dirty="0"/>
          </a:p>
        </p:txBody>
      </p:sp>
      <p:sp>
        <p:nvSpPr>
          <p:cNvPr id="6" name="Footer Placeholder 5"/>
          <p:cNvSpPr>
            <a:spLocks noGrp="1"/>
          </p:cNvSpPr>
          <p:nvPr>
            <p:ph type="ftr" sz="quarter" idx="11"/>
          </p:nvPr>
        </p:nvSpPr>
        <p:spPr/>
        <p:txBody>
          <a:bodyPr/>
          <a:lstStyle/>
          <a:p>
            <a:pPr defTabSz="457178">
              <a:defRPr/>
            </a:pPr>
            <a:endParaRPr lang="en-US" dirty="0"/>
          </a:p>
        </p:txBody>
      </p:sp>
      <p:sp>
        <p:nvSpPr>
          <p:cNvPr id="7" name="Slide Number Placeholder 6"/>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1855412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178">
              <a:defRPr/>
            </a:pPr>
            <a:fld id="{CFA41019-C7B8-4893-ADAD-6AB1E1F7782E}" type="datetime1">
              <a:rPr lang="en-US" smtClean="0"/>
              <a:t>9/16/2022</a:t>
            </a:fld>
            <a:endParaRPr lang="en-US" dirty="0"/>
          </a:p>
        </p:txBody>
      </p:sp>
      <p:sp>
        <p:nvSpPr>
          <p:cNvPr id="8" name="Footer Placeholder 7"/>
          <p:cNvSpPr>
            <a:spLocks noGrp="1"/>
          </p:cNvSpPr>
          <p:nvPr>
            <p:ph type="ftr" sz="quarter" idx="11"/>
          </p:nvPr>
        </p:nvSpPr>
        <p:spPr/>
        <p:txBody>
          <a:bodyPr/>
          <a:lstStyle/>
          <a:p>
            <a:pPr defTabSz="457178">
              <a:defRPr/>
            </a:pPr>
            <a:endParaRPr lang="en-US" dirty="0"/>
          </a:p>
        </p:txBody>
      </p:sp>
      <p:sp>
        <p:nvSpPr>
          <p:cNvPr id="9" name="Slide Number Placeholder 8"/>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360609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178">
              <a:defRPr/>
            </a:pPr>
            <a:fld id="{2AA85436-F70D-4753-A71E-45F32018B027}" type="datetime1">
              <a:rPr lang="en-US" smtClean="0"/>
              <a:t>9/16/2022</a:t>
            </a:fld>
            <a:endParaRPr lang="en-US" dirty="0"/>
          </a:p>
        </p:txBody>
      </p:sp>
      <p:sp>
        <p:nvSpPr>
          <p:cNvPr id="4" name="Footer Placeholder 3"/>
          <p:cNvSpPr>
            <a:spLocks noGrp="1"/>
          </p:cNvSpPr>
          <p:nvPr>
            <p:ph type="ftr" sz="quarter" idx="11"/>
          </p:nvPr>
        </p:nvSpPr>
        <p:spPr/>
        <p:txBody>
          <a:bodyPr/>
          <a:lstStyle/>
          <a:p>
            <a:pPr defTabSz="457178">
              <a:defRPr/>
            </a:pPr>
            <a:endParaRPr lang="en-US" dirty="0"/>
          </a:p>
        </p:txBody>
      </p:sp>
      <p:sp>
        <p:nvSpPr>
          <p:cNvPr id="5" name="Slide Number Placeholder 4"/>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30869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7" y="677413"/>
            <a:ext cx="10521696" cy="978408"/>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707092" y="1800611"/>
            <a:ext cx="6372808" cy="4379976"/>
          </a:xfrm>
        </p:spPr>
        <p:txBody>
          <a:bodyPr/>
          <a:lstStyle>
            <a:lvl1pPr marL="228589" marR="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766"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2942"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766" marR="0" lvl="1"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2942" marR="0" lvl="2"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lvl="3"/>
            <a:r>
              <a:rPr lang="en-US" dirty="0"/>
              <a:t>Fourth level</a:t>
            </a:r>
          </a:p>
          <a:p>
            <a:pPr lvl="4"/>
            <a:r>
              <a:rPr lang="en-US" dirty="0"/>
              <a:t>Fifth level</a:t>
            </a:r>
          </a:p>
          <a:p>
            <a:pPr lvl="0"/>
            <a:endParaRPr lang="en-US" dirty="0"/>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7581216" y="1645919"/>
            <a:ext cx="4613841" cy="4197928"/>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8" y="5843858"/>
            <a:ext cx="4613841" cy="382329"/>
          </a:xfrm>
        </p:spPr>
        <p:txBody>
          <a:bodyPr>
            <a:normAutofit/>
          </a:bodyPr>
          <a:lstStyle>
            <a:lvl1pPr marL="0" indent="0">
              <a:buNone/>
              <a:defRPr sz="1800"/>
            </a:lvl1pPr>
          </a:lstStyle>
          <a:p>
            <a:pPr lvl="0"/>
            <a:r>
              <a:rPr lang="en-US" dirty="0"/>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2" y="6428281"/>
            <a:ext cx="5966581"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Tree>
    <p:extLst>
      <p:ext uri="{BB962C8B-B14F-4D97-AF65-F5344CB8AC3E}">
        <p14:creationId xmlns:p14="http://schemas.microsoft.com/office/powerpoint/2010/main" val="3286163853"/>
      </p:ext>
    </p:extLst>
  </p:cSld>
  <p:clrMapOvr>
    <a:masterClrMapping/>
  </p:clrMapOvr>
  <p:extLst>
    <p:ext uri="{DCECCB84-F9BA-43D5-87BE-67443E8EF086}">
      <p15:sldGuideLst xmlns:p15="http://schemas.microsoft.com/office/powerpoint/2012/main">
        <p15:guide id="1" pos="42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defTabSz="457178">
              <a:defRPr/>
            </a:pPr>
            <a:fld id="{EEE29B75-951D-4565-9891-D103E1121036}" type="datetime1">
              <a:rPr lang="en-US" smtClean="0"/>
              <a:t>9/16/2022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defTabSz="457178">
              <a:defRPr/>
            </a:pPr>
            <a:endParaRPr lang="en-US" dirty="0"/>
          </a:p>
        </p:txBody>
      </p:sp>
      <p:sp>
        <p:nvSpPr>
          <p:cNvPr id="9" name="Slide Number Placeholder 8"/>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2445837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defTabSz="457178">
              <a:defRPr/>
            </a:pPr>
            <a:fld id="{897FAD1C-225F-4BB2-9B3D-3CA56C81EBE8}" type="datetime1">
              <a:rPr lang="en-US" smtClean="0"/>
              <a:t>9/16/2022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defTabSz="457178">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defTabSz="457178">
              <a:defRPr/>
            </a:pPr>
            <a:fld id="{48F63A3B-78C7-47BE-AE5E-E10140E04643}" type="slidenum">
              <a:rPr lang="en-US" smtClean="0">
                <a:solidFill>
                  <a:srgbClr val="000000"/>
                </a:solidFill>
              </a:rPr>
              <a:pPr defTabSz="457178">
                <a:defRPr/>
              </a:pPr>
              <a:t>‹#›</a:t>
            </a:fld>
            <a:endParaRPr lang="en-US" dirty="0">
              <a:solidFill>
                <a:srgbClr val="000000"/>
              </a:solidFill>
            </a:endParaRPr>
          </a:p>
        </p:txBody>
      </p:sp>
    </p:spTree>
    <p:extLst>
      <p:ext uri="{BB962C8B-B14F-4D97-AF65-F5344CB8AC3E}">
        <p14:creationId xmlns:p14="http://schemas.microsoft.com/office/powerpoint/2010/main" val="1240339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defTabSz="457178">
              <a:defRPr/>
            </a:pPr>
            <a:fld id="{92393DD5-760F-4E70-86A0-BFA3C584348C}" type="datetime1">
              <a:rPr lang="en-US" smtClean="0"/>
              <a:t>9/16/2022</a:t>
            </a:fld>
            <a:endParaRPr lang="en-US" dirty="0"/>
          </a:p>
        </p:txBody>
      </p:sp>
      <p:sp>
        <p:nvSpPr>
          <p:cNvPr id="6" name="Footer Placeholder 5"/>
          <p:cNvSpPr>
            <a:spLocks noGrp="1"/>
          </p:cNvSpPr>
          <p:nvPr>
            <p:ph type="ftr" sz="quarter" idx="11"/>
          </p:nvPr>
        </p:nvSpPr>
        <p:spPr/>
        <p:txBody>
          <a:bodyPr/>
          <a:lstStyle/>
          <a:p>
            <a:pPr defTabSz="457178">
              <a:defRPr/>
            </a:pPr>
            <a:endParaRPr lang="en-US" dirty="0"/>
          </a:p>
        </p:txBody>
      </p:sp>
      <p:sp>
        <p:nvSpPr>
          <p:cNvPr id="7" name="Slide Number Placeholder 6"/>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2164910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178">
              <a:defRPr/>
            </a:pPr>
            <a:fld id="{514191D9-B308-441A-9549-7F1614C33D6B}" type="datetime1">
              <a:rPr lang="en-US" smtClean="0"/>
              <a:t>9/16/2022</a:t>
            </a:fld>
            <a:endParaRPr lang="en-US" dirty="0"/>
          </a:p>
        </p:txBody>
      </p:sp>
      <p:sp>
        <p:nvSpPr>
          <p:cNvPr id="5" name="Footer Placeholder 4"/>
          <p:cNvSpPr>
            <a:spLocks noGrp="1"/>
          </p:cNvSpPr>
          <p:nvPr>
            <p:ph type="ftr" sz="quarter" idx="11"/>
          </p:nvPr>
        </p:nvSpPr>
        <p:spPr/>
        <p:txBody>
          <a:bodyPr/>
          <a:lstStyle/>
          <a:p>
            <a:pPr defTabSz="457178">
              <a:defRPr/>
            </a:pPr>
            <a:endParaRPr lang="en-US" dirty="0"/>
          </a:p>
        </p:txBody>
      </p:sp>
      <p:sp>
        <p:nvSpPr>
          <p:cNvPr id="6" name="Slide Number Placeholder 5"/>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171126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178">
              <a:defRPr/>
            </a:pPr>
            <a:fld id="{39353FFA-9A0D-410B-82EA-A7F727D8F3CF}" type="datetime1">
              <a:rPr lang="en-US" smtClean="0"/>
              <a:t>9/16/2022</a:t>
            </a:fld>
            <a:endParaRPr lang="en-US" dirty="0"/>
          </a:p>
        </p:txBody>
      </p:sp>
      <p:sp>
        <p:nvSpPr>
          <p:cNvPr id="5" name="Footer Placeholder 4"/>
          <p:cNvSpPr>
            <a:spLocks noGrp="1"/>
          </p:cNvSpPr>
          <p:nvPr>
            <p:ph type="ftr" sz="quarter" idx="11"/>
          </p:nvPr>
        </p:nvSpPr>
        <p:spPr/>
        <p:txBody>
          <a:bodyPr/>
          <a:lstStyle/>
          <a:p>
            <a:pPr defTabSz="457178">
              <a:defRPr/>
            </a:pPr>
            <a:endParaRPr lang="en-US" dirty="0"/>
          </a:p>
        </p:txBody>
      </p:sp>
      <p:sp>
        <p:nvSpPr>
          <p:cNvPr id="6" name="Slide Number Placeholder 5"/>
          <p:cNvSpPr>
            <a:spLocks noGrp="1"/>
          </p:cNvSpPr>
          <p:nvPr>
            <p:ph type="sldNum" sz="quarter" idx="12"/>
          </p:nvPr>
        </p:nvSpPr>
        <p:spPr/>
        <p:txBody>
          <a:bodyPr/>
          <a:lstStyle/>
          <a:p>
            <a:pPr defTabSz="457178">
              <a:defRPr/>
            </a:pPr>
            <a:fld id="{48F63A3B-78C7-47BE-AE5E-E10140E04643}" type="slidenum">
              <a:rPr lang="en-US" smtClean="0"/>
              <a:pPr defTabSz="457178">
                <a:defRPr/>
              </a:pPr>
              <a:t>‹#›</a:t>
            </a:fld>
            <a:endParaRPr lang="en-US" dirty="0"/>
          </a:p>
        </p:txBody>
      </p:sp>
    </p:spTree>
    <p:extLst>
      <p:ext uri="{BB962C8B-B14F-4D97-AF65-F5344CB8AC3E}">
        <p14:creationId xmlns:p14="http://schemas.microsoft.com/office/powerpoint/2010/main" val="3621784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6D102C-55FD-43DA-AE2E-FEC5035B96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392405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D102C-55FD-43DA-AE2E-FEC5035B96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895922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6D102C-55FD-43DA-AE2E-FEC5035B96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674399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6D102C-55FD-43DA-AE2E-FEC5035B96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1866492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6D102C-55FD-43DA-AE2E-FEC5035B96C3}"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182871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7" y="677413"/>
            <a:ext cx="10521696" cy="978408"/>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707092" y="1800623"/>
            <a:ext cx="6372808" cy="2472625"/>
          </a:xfrm>
        </p:spPr>
        <p:txBody>
          <a:bodyPr/>
          <a:lstStyle>
            <a:lvl1pPr marL="228589" marR="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766"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2942"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766" marR="0" lvl="1"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2942" marR="0" lvl="2"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lvl="3"/>
            <a:r>
              <a:rPr lang="en-US" dirty="0"/>
              <a:t>Fourth level</a:t>
            </a:r>
          </a:p>
          <a:p>
            <a:pPr lvl="4"/>
            <a:r>
              <a:rPr lang="en-US" dirty="0"/>
              <a:t>Fifth level</a:t>
            </a:r>
          </a:p>
          <a:p>
            <a:pPr lvl="0"/>
            <a:endParaRPr lang="en-US" dirty="0"/>
          </a:p>
        </p:txBody>
      </p:sp>
      <p:sp>
        <p:nvSpPr>
          <p:cNvPr id="6" name="Picture Placeholder 5">
            <a:extLst>
              <a:ext uri="{FF2B5EF4-FFF2-40B4-BE49-F238E27FC236}">
                <a16:creationId xmlns:a16="http://schemas.microsoft.com/office/drawing/2014/main" id="{D339CD7D-5948-40D7-AA7E-C8571466E278}"/>
              </a:ext>
            </a:extLst>
          </p:cNvPr>
          <p:cNvSpPr>
            <a:spLocks noGrp="1"/>
          </p:cNvSpPr>
          <p:nvPr>
            <p:ph type="pic" sz="quarter" idx="13"/>
          </p:nvPr>
        </p:nvSpPr>
        <p:spPr>
          <a:xfrm>
            <a:off x="7578163" y="1800618"/>
            <a:ext cx="4616888" cy="4043235"/>
          </a:xfrm>
        </p:spPr>
        <p:txBody>
          <a:bodyPr/>
          <a:lstStyle/>
          <a:p>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8" y="5843858"/>
            <a:ext cx="4613841" cy="382329"/>
          </a:xfrm>
        </p:spPr>
        <p:txBody>
          <a:bodyPr>
            <a:normAutofit/>
          </a:bodyPr>
          <a:lstStyle>
            <a:lvl1pPr marL="0" indent="0">
              <a:buNone/>
              <a:defRPr sz="1800"/>
            </a:lvl1pPr>
          </a:lstStyle>
          <a:p>
            <a:pPr lvl="0"/>
            <a:r>
              <a:rPr lang="en-US" dirty="0"/>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2" y="6428281"/>
            <a:ext cx="5966581"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706971" y="4354514"/>
            <a:ext cx="6373284" cy="187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714424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6D102C-55FD-43DA-AE2E-FEC5035B96C3}"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1149787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D102C-55FD-43DA-AE2E-FEC5035B96C3}"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2759086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6D102C-55FD-43DA-AE2E-FEC5035B96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1736023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6D102C-55FD-43DA-AE2E-FEC5035B96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2271148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D102C-55FD-43DA-AE2E-FEC5035B96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3275762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D102C-55FD-43DA-AE2E-FEC5035B96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AEEAF-E91D-4FC5-B816-7C78C94C6A15}" type="slidenum">
              <a:rPr lang="en-US" smtClean="0"/>
              <a:t>‹#›</a:t>
            </a:fld>
            <a:endParaRPr lang="en-US"/>
          </a:p>
        </p:txBody>
      </p:sp>
    </p:spTree>
    <p:extLst>
      <p:ext uri="{BB962C8B-B14F-4D97-AF65-F5344CB8AC3E}">
        <p14:creationId xmlns:p14="http://schemas.microsoft.com/office/powerpoint/2010/main" val="401124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w/ Photo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3F5DBA-B836-45C4-A779-B2A709B079CB}"/>
              </a:ext>
            </a:extLst>
          </p:cNvPr>
          <p:cNvSpPr>
            <a:spLocks noGrp="1"/>
          </p:cNvSpPr>
          <p:nvPr>
            <p:ph type="title"/>
          </p:nvPr>
        </p:nvSpPr>
        <p:spPr>
          <a:xfrm>
            <a:off x="842357" y="677413"/>
            <a:ext cx="10521696" cy="978408"/>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A798F3E6-DC90-423E-976A-461DA9A64BF5}"/>
              </a:ext>
            </a:extLst>
          </p:cNvPr>
          <p:cNvSpPr>
            <a:spLocks noGrp="1"/>
          </p:cNvSpPr>
          <p:nvPr>
            <p:ph type="sldNum" sz="quarter" idx="12"/>
          </p:nvPr>
        </p:nvSpPr>
        <p:spPr/>
        <p:txBody>
          <a:bodyPr/>
          <a:lstStyle>
            <a:lvl1pPr>
              <a:defRPr sz="1800"/>
            </a:lvl1pPr>
          </a:lstStyle>
          <a:p>
            <a:fld id="{2D06A98E-9D45-4AC9-A0D5-10D89E137443}" type="slidenum">
              <a:rPr lang="en-US" smtClean="0"/>
              <a:pPr/>
              <a:t>‹#›</a:t>
            </a:fld>
            <a:endParaRPr lang="en-US" dirty="0"/>
          </a:p>
        </p:txBody>
      </p:sp>
      <p:sp>
        <p:nvSpPr>
          <p:cNvPr id="8" name="Text Placeholder 7">
            <a:extLst>
              <a:ext uri="{FF2B5EF4-FFF2-40B4-BE49-F238E27FC236}">
                <a16:creationId xmlns:a16="http://schemas.microsoft.com/office/drawing/2014/main" id="{18F09D54-8086-4912-AC87-B44359B81057}"/>
              </a:ext>
            </a:extLst>
          </p:cNvPr>
          <p:cNvSpPr>
            <a:spLocks noGrp="1"/>
          </p:cNvSpPr>
          <p:nvPr>
            <p:ph type="body" sz="quarter" idx="14"/>
          </p:nvPr>
        </p:nvSpPr>
        <p:spPr>
          <a:xfrm>
            <a:off x="210813" y="1800612"/>
            <a:ext cx="5390273" cy="3817418"/>
          </a:xfrm>
        </p:spPr>
        <p:txBody>
          <a:bodyPr/>
          <a:lstStyle>
            <a:lvl1pPr marL="228589" marR="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766"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2942"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766" marR="0" lvl="1"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2942" marR="0" lvl="2"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lvl="3"/>
            <a:r>
              <a:rPr lang="en-US" dirty="0"/>
              <a:t>Fourth level</a:t>
            </a:r>
          </a:p>
          <a:p>
            <a:pPr lvl="4"/>
            <a:r>
              <a:rPr lang="en-US" dirty="0"/>
              <a:t>Fifth level</a:t>
            </a:r>
          </a:p>
          <a:p>
            <a:pPr lvl="0"/>
            <a:endParaRPr lang="en-US" dirty="0"/>
          </a:p>
        </p:txBody>
      </p:sp>
      <p:sp>
        <p:nvSpPr>
          <p:cNvPr id="5" name="Content Placeholder 4">
            <a:extLst>
              <a:ext uri="{FF2B5EF4-FFF2-40B4-BE49-F238E27FC236}">
                <a16:creationId xmlns:a16="http://schemas.microsoft.com/office/drawing/2014/main" id="{B237439D-6EC1-4459-879A-7AABCE6CC9DF}"/>
              </a:ext>
            </a:extLst>
          </p:cNvPr>
          <p:cNvSpPr>
            <a:spLocks noGrp="1"/>
          </p:cNvSpPr>
          <p:nvPr>
            <p:ph sz="quarter" idx="15" hasCustomPrompt="1"/>
          </p:nvPr>
        </p:nvSpPr>
        <p:spPr>
          <a:xfrm>
            <a:off x="7578168" y="5843858"/>
            <a:ext cx="4613841" cy="382329"/>
          </a:xfrm>
        </p:spPr>
        <p:txBody>
          <a:bodyPr>
            <a:normAutofit/>
          </a:bodyPr>
          <a:lstStyle>
            <a:lvl1pPr marL="0" indent="0">
              <a:buNone/>
              <a:defRPr sz="1800"/>
            </a:lvl1pPr>
          </a:lstStyle>
          <a:p>
            <a:pPr lvl="0"/>
            <a:r>
              <a:rPr lang="en-US" dirty="0"/>
              <a:t>Source Caption(if needed)</a:t>
            </a:r>
          </a:p>
        </p:txBody>
      </p:sp>
      <p:sp>
        <p:nvSpPr>
          <p:cNvPr id="9" name="Footer Placeholder 3">
            <a:extLst>
              <a:ext uri="{FF2B5EF4-FFF2-40B4-BE49-F238E27FC236}">
                <a16:creationId xmlns:a16="http://schemas.microsoft.com/office/drawing/2014/main" id="{F7128291-DAEB-42CC-9754-15E0A10D4734}"/>
              </a:ext>
            </a:extLst>
          </p:cNvPr>
          <p:cNvSpPr>
            <a:spLocks noGrp="1"/>
          </p:cNvSpPr>
          <p:nvPr>
            <p:ph type="ftr" sz="quarter" idx="3"/>
          </p:nvPr>
        </p:nvSpPr>
        <p:spPr>
          <a:xfrm>
            <a:off x="3112712" y="6428281"/>
            <a:ext cx="5966581"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
        <p:nvSpPr>
          <p:cNvPr id="3" name="Text Placeholder 2">
            <a:extLst>
              <a:ext uri="{FF2B5EF4-FFF2-40B4-BE49-F238E27FC236}">
                <a16:creationId xmlns:a16="http://schemas.microsoft.com/office/drawing/2014/main" id="{665DAE2A-0A5F-4659-9005-9F097E849FE6}"/>
              </a:ext>
            </a:extLst>
          </p:cNvPr>
          <p:cNvSpPr>
            <a:spLocks noGrp="1"/>
          </p:cNvSpPr>
          <p:nvPr>
            <p:ph type="body" sz="quarter" idx="16"/>
          </p:nvPr>
        </p:nvSpPr>
        <p:spPr>
          <a:xfrm>
            <a:off x="6096002" y="1800612"/>
            <a:ext cx="5885196" cy="381741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5647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hoto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A66EBD9-362B-4CAE-8C83-2ECDE7DF4F1E}"/>
              </a:ext>
            </a:extLst>
          </p:cNvPr>
          <p:cNvSpPr>
            <a:spLocks noGrp="1"/>
          </p:cNvSpPr>
          <p:nvPr>
            <p:ph type="title"/>
          </p:nvPr>
        </p:nvSpPr>
        <p:spPr>
          <a:xfrm>
            <a:off x="835153" y="667511"/>
            <a:ext cx="10521696" cy="978408"/>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C5BEBE41-F6F5-4DB7-AB3C-C663DA74B1C2}"/>
              </a:ext>
            </a:extLst>
          </p:cNvPr>
          <p:cNvSpPr>
            <a:spLocks noGrp="1"/>
          </p:cNvSpPr>
          <p:nvPr>
            <p:ph type="sldNum" sz="quarter" idx="11"/>
          </p:nvPr>
        </p:nvSpPr>
        <p:spPr/>
        <p:txBody>
          <a:bodyPr/>
          <a:lstStyle>
            <a:lvl1pPr>
              <a:defRPr sz="1800"/>
            </a:lvl1pPr>
          </a:lstStyle>
          <a:p>
            <a:fld id="{2D06A98E-9D45-4AC9-A0D5-10D89E137443}" type="slidenum">
              <a:rPr lang="en-US" smtClean="0"/>
              <a:pPr/>
              <a:t>‹#›</a:t>
            </a:fld>
            <a:endParaRPr lang="en-US" dirty="0"/>
          </a:p>
        </p:txBody>
      </p:sp>
      <p:sp>
        <p:nvSpPr>
          <p:cNvPr id="7" name="Picture Placeholder 6">
            <a:extLst>
              <a:ext uri="{FF2B5EF4-FFF2-40B4-BE49-F238E27FC236}">
                <a16:creationId xmlns:a16="http://schemas.microsoft.com/office/drawing/2014/main" id="{17249236-EB55-4D95-8F7E-E28127327182}"/>
              </a:ext>
            </a:extLst>
          </p:cNvPr>
          <p:cNvSpPr>
            <a:spLocks noGrp="1"/>
          </p:cNvSpPr>
          <p:nvPr>
            <p:ph type="pic" sz="quarter" idx="12"/>
          </p:nvPr>
        </p:nvSpPr>
        <p:spPr>
          <a:xfrm>
            <a:off x="-1" y="1654175"/>
            <a:ext cx="4613841" cy="3923666"/>
          </a:xfrm>
        </p:spPr>
        <p:txBody>
          <a:bodyPr/>
          <a:lstStyle/>
          <a:p>
            <a:endParaRPr lang="en-US" dirty="0"/>
          </a:p>
        </p:txBody>
      </p:sp>
      <p:sp>
        <p:nvSpPr>
          <p:cNvPr id="9" name="Text Placeholder 8">
            <a:extLst>
              <a:ext uri="{FF2B5EF4-FFF2-40B4-BE49-F238E27FC236}">
                <a16:creationId xmlns:a16="http://schemas.microsoft.com/office/drawing/2014/main" id="{BF6A10A3-48BD-4648-8301-038A734D3DEC}"/>
              </a:ext>
            </a:extLst>
          </p:cNvPr>
          <p:cNvSpPr>
            <a:spLocks noGrp="1"/>
          </p:cNvSpPr>
          <p:nvPr>
            <p:ph type="body" sz="quarter" idx="13"/>
          </p:nvPr>
        </p:nvSpPr>
        <p:spPr>
          <a:xfrm>
            <a:off x="5257801" y="1782413"/>
            <a:ext cx="6373368" cy="4379976"/>
          </a:xfrm>
        </p:spPr>
        <p:txBody>
          <a:bodyPr/>
          <a:lstStyle>
            <a:lvl1pPr marL="228589" marR="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766"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2942"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a:defRPr/>
            </a:lvl4pPr>
            <a:lvl5pPr>
              <a:defRPr/>
            </a:lvl5pPr>
          </a:lstStyle>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766" marR="0" lvl="1"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2942" marR="0" lvl="2"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241E5B37-EC73-4EAE-9EE5-A303DD582508}"/>
              </a:ext>
            </a:extLst>
          </p:cNvPr>
          <p:cNvSpPr>
            <a:spLocks noGrp="1"/>
          </p:cNvSpPr>
          <p:nvPr>
            <p:ph sz="quarter" idx="15" hasCustomPrompt="1"/>
          </p:nvPr>
        </p:nvSpPr>
        <p:spPr>
          <a:xfrm>
            <a:off x="9" y="5586107"/>
            <a:ext cx="4613841" cy="382329"/>
          </a:xfrm>
        </p:spPr>
        <p:txBody>
          <a:bodyPr>
            <a:normAutofit/>
          </a:bodyPr>
          <a:lstStyle>
            <a:lvl1pPr marL="0" indent="0">
              <a:buNone/>
              <a:defRPr sz="1800"/>
            </a:lvl1pPr>
          </a:lstStyle>
          <a:p>
            <a:pPr lvl="0"/>
            <a:r>
              <a:rPr lang="en-US" dirty="0"/>
              <a:t>Source Caption(if needed)</a:t>
            </a:r>
          </a:p>
        </p:txBody>
      </p:sp>
      <p:sp>
        <p:nvSpPr>
          <p:cNvPr id="11" name="Footer Placeholder 3">
            <a:extLst>
              <a:ext uri="{FF2B5EF4-FFF2-40B4-BE49-F238E27FC236}">
                <a16:creationId xmlns:a16="http://schemas.microsoft.com/office/drawing/2014/main" id="{53AA6A86-134E-4FF6-B8EF-84E42B86E349}"/>
              </a:ext>
            </a:extLst>
          </p:cNvPr>
          <p:cNvSpPr>
            <a:spLocks noGrp="1"/>
          </p:cNvSpPr>
          <p:nvPr>
            <p:ph type="ftr" sz="quarter" idx="3"/>
          </p:nvPr>
        </p:nvSpPr>
        <p:spPr>
          <a:xfrm>
            <a:off x="3015955" y="6437252"/>
            <a:ext cx="6160105"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Tree>
    <p:extLst>
      <p:ext uri="{BB962C8B-B14F-4D97-AF65-F5344CB8AC3E}">
        <p14:creationId xmlns:p14="http://schemas.microsoft.com/office/powerpoint/2010/main" val="14059247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10" name="Picture Placeholder 9">
            <a:extLst>
              <a:ext uri="{FF2B5EF4-FFF2-40B4-BE49-F238E27FC236}">
                <a16:creationId xmlns:a16="http://schemas.microsoft.com/office/drawing/2014/main" id="{5D016A0B-5C75-4095-ABBC-CF2E66A28D2E}"/>
              </a:ext>
            </a:extLst>
          </p:cNvPr>
          <p:cNvSpPr>
            <a:spLocks noGrp="1"/>
          </p:cNvSpPr>
          <p:nvPr>
            <p:ph type="pic" sz="quarter" idx="12"/>
          </p:nvPr>
        </p:nvSpPr>
        <p:spPr>
          <a:xfrm>
            <a:off x="3517393" y="1638046"/>
            <a:ext cx="5157216" cy="4718304"/>
          </a:xfrm>
        </p:spPr>
        <p:txBody>
          <a:bodyPr/>
          <a:lstStyle/>
          <a:p>
            <a:endParaRPr lang="en-US"/>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831273" y="656706"/>
            <a:ext cx="10521696" cy="981340"/>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5" name="Content Placeholder 4">
            <a:extLst>
              <a:ext uri="{FF2B5EF4-FFF2-40B4-BE49-F238E27FC236}">
                <a16:creationId xmlns:a16="http://schemas.microsoft.com/office/drawing/2014/main" id="{AC3459D4-AC34-411A-9C2C-FE0BCA4D0F9A}"/>
              </a:ext>
            </a:extLst>
          </p:cNvPr>
          <p:cNvSpPr>
            <a:spLocks noGrp="1"/>
          </p:cNvSpPr>
          <p:nvPr>
            <p:ph sz="quarter" idx="13" hasCustomPrompt="1"/>
          </p:nvPr>
        </p:nvSpPr>
        <p:spPr>
          <a:xfrm>
            <a:off x="465790" y="3429004"/>
            <a:ext cx="2747433" cy="688975"/>
          </a:xfrm>
        </p:spPr>
        <p:txBody>
          <a:bodyPr>
            <a:normAutofit/>
          </a:bodyPr>
          <a:lstStyle>
            <a:lvl1pPr marL="0" indent="0">
              <a:buNone/>
              <a:defRPr sz="1800"/>
            </a:lvl1pPr>
          </a:lstStyle>
          <a:p>
            <a:pPr lvl="0"/>
            <a:r>
              <a:rPr lang="en-US" dirty="0"/>
              <a:t>Source Caption if needed</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3098807" y="6425488"/>
            <a:ext cx="5994401"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Tree>
    <p:extLst>
      <p:ext uri="{BB962C8B-B14F-4D97-AF65-F5344CB8AC3E}">
        <p14:creationId xmlns:p14="http://schemas.microsoft.com/office/powerpoint/2010/main" val="2856148163"/>
      </p:ext>
    </p:extLst>
  </p:cSld>
  <p:clrMapOvr>
    <a:masterClrMapping/>
  </p:clrMapOvr>
  <p:extLst>
    <p:ext uri="{DCECCB84-F9BA-43D5-87BE-67443E8EF086}">
      <p15:sldGuideLst xmlns:p15="http://schemas.microsoft.com/office/powerpoint/2012/main">
        <p15:guide id="1" pos="42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ange of Support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969E9-3916-4FB8-AEE0-DD77C34171CB}"/>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6" name="Title 1">
            <a:extLst>
              <a:ext uri="{FF2B5EF4-FFF2-40B4-BE49-F238E27FC236}">
                <a16:creationId xmlns:a16="http://schemas.microsoft.com/office/drawing/2014/main" id="{ECFBA0BA-451A-409F-A6A5-0F30FDF2C289}"/>
              </a:ext>
            </a:extLst>
          </p:cNvPr>
          <p:cNvSpPr>
            <a:spLocks noGrp="1"/>
          </p:cNvSpPr>
          <p:nvPr>
            <p:ph type="title"/>
          </p:nvPr>
        </p:nvSpPr>
        <p:spPr>
          <a:xfrm>
            <a:off x="831273" y="656706"/>
            <a:ext cx="10521696" cy="981340"/>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7" name="Footer Placeholder 3">
            <a:extLst>
              <a:ext uri="{FF2B5EF4-FFF2-40B4-BE49-F238E27FC236}">
                <a16:creationId xmlns:a16="http://schemas.microsoft.com/office/drawing/2014/main" id="{76ADCCA1-1C6C-47CE-862C-6E352AE678A5}"/>
              </a:ext>
            </a:extLst>
          </p:cNvPr>
          <p:cNvSpPr>
            <a:spLocks noGrp="1"/>
          </p:cNvSpPr>
          <p:nvPr>
            <p:ph type="ftr" sz="quarter" idx="3"/>
          </p:nvPr>
        </p:nvSpPr>
        <p:spPr>
          <a:xfrm>
            <a:off x="3098807" y="6425488"/>
            <a:ext cx="5994401"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pic>
        <p:nvPicPr>
          <p:cNvPr id="8" name="Picture Placeholder 7" descr="Range of Support graphic ">
            <a:extLst>
              <a:ext uri="{FF2B5EF4-FFF2-40B4-BE49-F238E27FC236}">
                <a16:creationId xmlns:a16="http://schemas.microsoft.com/office/drawing/2014/main" id="{E2879A39-6F59-4B2E-9E26-CBAABE3452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892" y="1996057"/>
            <a:ext cx="5825505" cy="4283459"/>
          </a:xfrm>
          <a:prstGeom prst="rect">
            <a:avLst/>
          </a:prstGeom>
        </p:spPr>
      </p:pic>
      <p:grpSp>
        <p:nvGrpSpPr>
          <p:cNvPr id="9" name="Group 8">
            <a:extLst>
              <a:ext uri="{FF2B5EF4-FFF2-40B4-BE49-F238E27FC236}">
                <a16:creationId xmlns:a16="http://schemas.microsoft.com/office/drawing/2014/main" id="{85FA32C5-BC00-4640-96EA-94D1EF4DEA05}"/>
              </a:ext>
            </a:extLst>
          </p:cNvPr>
          <p:cNvGrpSpPr/>
          <p:nvPr userDrawn="1"/>
        </p:nvGrpSpPr>
        <p:grpSpPr>
          <a:xfrm>
            <a:off x="1001435" y="1593911"/>
            <a:ext cx="10286385" cy="4839875"/>
            <a:chOff x="751071" y="1593904"/>
            <a:chExt cx="7714789" cy="4839875"/>
          </a:xfrm>
        </p:grpSpPr>
        <p:sp>
          <p:nvSpPr>
            <p:cNvPr id="11" name="Rectangle 10">
              <a:extLst>
                <a:ext uri="{FF2B5EF4-FFF2-40B4-BE49-F238E27FC236}">
                  <a16:creationId xmlns:a16="http://schemas.microsoft.com/office/drawing/2014/main" id="{52CAD44A-F62D-4E21-A107-7FE804CB328A}"/>
                </a:ext>
              </a:extLst>
            </p:cNvPr>
            <p:cNvSpPr/>
            <p:nvPr/>
          </p:nvSpPr>
          <p:spPr>
            <a:xfrm>
              <a:off x="2853996" y="1593904"/>
              <a:ext cx="3642084" cy="461665"/>
            </a:xfrm>
            <a:prstGeom prst="rect">
              <a:avLst/>
            </a:prstGeom>
          </p:spPr>
          <p:txBody>
            <a:bodyPr wrap="square">
              <a:spAutoFit/>
            </a:bodyPr>
            <a:lstStyle/>
            <a:p>
              <a:pPr algn="ctr" defTabSz="457178"/>
              <a:r>
                <a:rPr lang="en-US" sz="1200" b="1" dirty="0">
                  <a:solidFill>
                    <a:srgbClr val="404040"/>
                  </a:solidFill>
                  <a:latin typeface="Calibri" charset="0"/>
                  <a:ea typeface="Calibri" charset="0"/>
                  <a:cs typeface="Calibri" charset="0"/>
                </a:rPr>
                <a:t>Confidential Non-medical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Counseling</a:t>
              </a:r>
            </a:p>
          </p:txBody>
        </p:sp>
        <p:sp>
          <p:nvSpPr>
            <p:cNvPr id="12" name="Rectangle 11">
              <a:extLst>
                <a:ext uri="{FF2B5EF4-FFF2-40B4-BE49-F238E27FC236}">
                  <a16:creationId xmlns:a16="http://schemas.microsoft.com/office/drawing/2014/main" id="{B9027329-8CCA-4BBC-98C2-0BFFD8525055}"/>
                </a:ext>
              </a:extLst>
            </p:cNvPr>
            <p:cNvSpPr/>
            <p:nvPr/>
          </p:nvSpPr>
          <p:spPr>
            <a:xfrm>
              <a:off x="5767387" y="2061393"/>
              <a:ext cx="2009214" cy="461665"/>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Spouse Education and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Career Opportunities</a:t>
              </a:r>
            </a:p>
          </p:txBody>
        </p:sp>
        <p:sp>
          <p:nvSpPr>
            <p:cNvPr id="13" name="Rectangle 12">
              <a:extLst>
                <a:ext uri="{FF2B5EF4-FFF2-40B4-BE49-F238E27FC236}">
                  <a16:creationId xmlns:a16="http://schemas.microsoft.com/office/drawing/2014/main" id="{2A8ED297-42EE-4930-894D-FE80E0B91D30}"/>
                </a:ext>
              </a:extLst>
            </p:cNvPr>
            <p:cNvSpPr/>
            <p:nvPr/>
          </p:nvSpPr>
          <p:spPr>
            <a:xfrm>
              <a:off x="6517227" y="2791132"/>
              <a:ext cx="1351562" cy="276999"/>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Document Translation</a:t>
              </a:r>
            </a:p>
          </p:txBody>
        </p:sp>
        <p:sp>
          <p:nvSpPr>
            <p:cNvPr id="14" name="Rectangle 13">
              <a:extLst>
                <a:ext uri="{FF2B5EF4-FFF2-40B4-BE49-F238E27FC236}">
                  <a16:creationId xmlns:a16="http://schemas.microsoft.com/office/drawing/2014/main" id="{C475EA10-8913-4CB7-888F-73865B343A85}"/>
                </a:ext>
              </a:extLst>
            </p:cNvPr>
            <p:cNvSpPr/>
            <p:nvPr/>
          </p:nvSpPr>
          <p:spPr>
            <a:xfrm>
              <a:off x="6847039" y="3514755"/>
              <a:ext cx="1462708" cy="276999"/>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Language Interpretation</a:t>
              </a:r>
            </a:p>
          </p:txBody>
        </p:sp>
        <p:sp>
          <p:nvSpPr>
            <p:cNvPr id="15" name="Rectangle 14">
              <a:extLst>
                <a:ext uri="{FF2B5EF4-FFF2-40B4-BE49-F238E27FC236}">
                  <a16:creationId xmlns:a16="http://schemas.microsoft.com/office/drawing/2014/main" id="{121EFC83-4D90-4606-8AB0-D9584E5702FB}"/>
                </a:ext>
              </a:extLst>
            </p:cNvPr>
            <p:cNvSpPr/>
            <p:nvPr/>
          </p:nvSpPr>
          <p:spPr>
            <a:xfrm>
              <a:off x="6729902" y="4405740"/>
              <a:ext cx="1735958" cy="276999"/>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Mobile Resilience Solutions</a:t>
              </a:r>
            </a:p>
          </p:txBody>
        </p:sp>
        <p:sp>
          <p:nvSpPr>
            <p:cNvPr id="16" name="Rectangle 15">
              <a:extLst>
                <a:ext uri="{FF2B5EF4-FFF2-40B4-BE49-F238E27FC236}">
                  <a16:creationId xmlns:a16="http://schemas.microsoft.com/office/drawing/2014/main" id="{1E67117C-A9E2-4724-AD0D-A2AFEE2C4588}"/>
                </a:ext>
              </a:extLst>
            </p:cNvPr>
            <p:cNvSpPr/>
            <p:nvPr/>
          </p:nvSpPr>
          <p:spPr>
            <a:xfrm>
              <a:off x="6469382" y="5219955"/>
              <a:ext cx="1735958" cy="276999"/>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Education</a:t>
              </a:r>
            </a:p>
          </p:txBody>
        </p:sp>
        <p:sp>
          <p:nvSpPr>
            <p:cNvPr id="17" name="Rectangle 16">
              <a:extLst>
                <a:ext uri="{FF2B5EF4-FFF2-40B4-BE49-F238E27FC236}">
                  <a16:creationId xmlns:a16="http://schemas.microsoft.com/office/drawing/2014/main" id="{C7579866-61C2-4302-8044-88191536326A}"/>
                </a:ext>
              </a:extLst>
            </p:cNvPr>
            <p:cNvSpPr/>
            <p:nvPr/>
          </p:nvSpPr>
          <p:spPr>
            <a:xfrm>
              <a:off x="5719856" y="5796031"/>
              <a:ext cx="1874303" cy="461665"/>
            </a:xfrm>
            <a:prstGeom prst="rect">
              <a:avLst/>
            </a:prstGeom>
          </p:spPr>
          <p:txBody>
            <a:bodyPr wrap="square">
              <a:spAutoFit/>
            </a:bodyPr>
            <a:lstStyle/>
            <a:p>
              <a:pPr defTabSz="457178"/>
              <a:r>
                <a:rPr lang="en-US" sz="1200" b="1" dirty="0">
                  <a:solidFill>
                    <a:srgbClr val="404040"/>
                  </a:solidFill>
                  <a:latin typeface="Calibri" charset="0"/>
                  <a:ea typeface="Calibri" charset="0"/>
                  <a:cs typeface="Calibri" charset="0"/>
                </a:rPr>
                <a:t>Adult Disability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Elder Care</a:t>
              </a:r>
            </a:p>
          </p:txBody>
        </p:sp>
        <p:sp>
          <p:nvSpPr>
            <p:cNvPr id="18" name="Rectangle 17">
              <a:extLst>
                <a:ext uri="{FF2B5EF4-FFF2-40B4-BE49-F238E27FC236}">
                  <a16:creationId xmlns:a16="http://schemas.microsoft.com/office/drawing/2014/main" id="{5B28AF51-BB76-431A-8B96-5003F28A9936}"/>
                </a:ext>
              </a:extLst>
            </p:cNvPr>
            <p:cNvSpPr/>
            <p:nvPr/>
          </p:nvSpPr>
          <p:spPr>
            <a:xfrm>
              <a:off x="3739182" y="6156780"/>
              <a:ext cx="1874303" cy="276999"/>
            </a:xfrm>
            <a:prstGeom prst="rect">
              <a:avLst/>
            </a:prstGeom>
          </p:spPr>
          <p:txBody>
            <a:bodyPr wrap="square">
              <a:spAutoFit/>
            </a:bodyPr>
            <a:lstStyle/>
            <a:p>
              <a:pPr algn="ctr" defTabSz="457178"/>
              <a:r>
                <a:rPr lang="en-US" sz="1200" b="1" dirty="0">
                  <a:solidFill>
                    <a:srgbClr val="404040"/>
                  </a:solidFill>
                  <a:latin typeface="Calibri" charset="0"/>
                  <a:ea typeface="Calibri" charset="0"/>
                  <a:cs typeface="Calibri" charset="0"/>
                </a:rPr>
                <a:t>Adoption</a:t>
              </a:r>
            </a:p>
          </p:txBody>
        </p:sp>
        <p:sp>
          <p:nvSpPr>
            <p:cNvPr id="19" name="Rectangle 18">
              <a:extLst>
                <a:ext uri="{FF2B5EF4-FFF2-40B4-BE49-F238E27FC236}">
                  <a16:creationId xmlns:a16="http://schemas.microsoft.com/office/drawing/2014/main" id="{5BF2E71D-6AB7-4E22-94F2-202DB55B36CD}"/>
                </a:ext>
              </a:extLst>
            </p:cNvPr>
            <p:cNvSpPr/>
            <p:nvPr/>
          </p:nvSpPr>
          <p:spPr>
            <a:xfrm>
              <a:off x="1678864" y="5754784"/>
              <a:ext cx="1874303" cy="276999"/>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Health and Wellness Coaching</a:t>
              </a:r>
            </a:p>
          </p:txBody>
        </p:sp>
        <p:sp>
          <p:nvSpPr>
            <p:cNvPr id="20" name="Rectangle 19">
              <a:extLst>
                <a:ext uri="{FF2B5EF4-FFF2-40B4-BE49-F238E27FC236}">
                  <a16:creationId xmlns:a16="http://schemas.microsoft.com/office/drawing/2014/main" id="{99013ED8-F86E-4726-9A96-1B63BAC38AA6}"/>
                </a:ext>
              </a:extLst>
            </p:cNvPr>
            <p:cNvSpPr/>
            <p:nvPr/>
          </p:nvSpPr>
          <p:spPr>
            <a:xfrm>
              <a:off x="1170435" y="5098310"/>
              <a:ext cx="1735958" cy="276999"/>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Peer-to-Peer Support</a:t>
              </a:r>
            </a:p>
          </p:txBody>
        </p:sp>
        <p:sp>
          <p:nvSpPr>
            <p:cNvPr id="21" name="Rectangle 20">
              <a:extLst>
                <a:ext uri="{FF2B5EF4-FFF2-40B4-BE49-F238E27FC236}">
                  <a16:creationId xmlns:a16="http://schemas.microsoft.com/office/drawing/2014/main" id="{64B9600B-B39D-4E43-9D89-94910F64DD90}"/>
                </a:ext>
              </a:extLst>
            </p:cNvPr>
            <p:cNvSpPr/>
            <p:nvPr/>
          </p:nvSpPr>
          <p:spPr>
            <a:xfrm>
              <a:off x="751071" y="4374917"/>
              <a:ext cx="1735958" cy="276999"/>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Special Needs</a:t>
              </a:r>
            </a:p>
          </p:txBody>
        </p:sp>
        <p:sp>
          <p:nvSpPr>
            <p:cNvPr id="22" name="Rectangle 21">
              <a:extLst>
                <a:ext uri="{FF2B5EF4-FFF2-40B4-BE49-F238E27FC236}">
                  <a16:creationId xmlns:a16="http://schemas.microsoft.com/office/drawing/2014/main" id="{B2C88379-5160-4BA7-9425-F425BF032A98}"/>
                </a:ext>
              </a:extLst>
            </p:cNvPr>
            <p:cNvSpPr/>
            <p:nvPr/>
          </p:nvSpPr>
          <p:spPr>
            <a:xfrm>
              <a:off x="892052" y="3482583"/>
              <a:ext cx="1735958" cy="461665"/>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Spouse Relocation </a:t>
              </a:r>
            </a:p>
            <a:p>
              <a:pPr algn="r" defTabSz="457178"/>
              <a:r>
                <a:rPr lang="en-US" sz="1200" b="1" dirty="0">
                  <a:solidFill>
                    <a:srgbClr val="404040"/>
                  </a:solidFill>
                  <a:latin typeface="Calibri" charset="0"/>
                  <a:ea typeface="Calibri" charset="0"/>
                  <a:cs typeface="Calibri" charset="0"/>
                </a:rPr>
                <a:t>and Transition</a:t>
              </a:r>
            </a:p>
          </p:txBody>
        </p:sp>
        <p:sp>
          <p:nvSpPr>
            <p:cNvPr id="23" name="Rectangle 22">
              <a:extLst>
                <a:ext uri="{FF2B5EF4-FFF2-40B4-BE49-F238E27FC236}">
                  <a16:creationId xmlns:a16="http://schemas.microsoft.com/office/drawing/2014/main" id="{411E6DB7-0B4E-4398-A215-B0AE2CAACFEE}"/>
                </a:ext>
              </a:extLst>
            </p:cNvPr>
            <p:cNvSpPr/>
            <p:nvPr/>
          </p:nvSpPr>
          <p:spPr>
            <a:xfrm>
              <a:off x="1309728" y="2669079"/>
              <a:ext cx="1677661" cy="461665"/>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Wounded Warrior and Caregivers</a:t>
              </a:r>
            </a:p>
          </p:txBody>
        </p:sp>
        <p:sp>
          <p:nvSpPr>
            <p:cNvPr id="24" name="Rectangle 23">
              <a:extLst>
                <a:ext uri="{FF2B5EF4-FFF2-40B4-BE49-F238E27FC236}">
                  <a16:creationId xmlns:a16="http://schemas.microsoft.com/office/drawing/2014/main" id="{62BAD2F9-4CA5-450D-A7D8-D87BCF8C0DC2}"/>
                </a:ext>
              </a:extLst>
            </p:cNvPr>
            <p:cNvSpPr/>
            <p:nvPr/>
          </p:nvSpPr>
          <p:spPr>
            <a:xfrm>
              <a:off x="1217733" y="2018261"/>
              <a:ext cx="2358858" cy="461665"/>
            </a:xfrm>
            <a:prstGeom prst="rect">
              <a:avLst/>
            </a:prstGeom>
          </p:spPr>
          <p:txBody>
            <a:bodyPr wrap="square">
              <a:spAutoFit/>
            </a:bodyPr>
            <a:lstStyle/>
            <a:p>
              <a:pPr algn="r" defTabSz="457178"/>
              <a:r>
                <a:rPr lang="en-US" sz="1200" b="1" dirty="0">
                  <a:solidFill>
                    <a:srgbClr val="404040"/>
                  </a:solidFill>
                  <a:latin typeface="Calibri" charset="0"/>
                  <a:ea typeface="Calibri" charset="0"/>
                  <a:cs typeface="Calibri" charset="0"/>
                </a:rPr>
                <a:t>Financial Counseling </a:t>
              </a:r>
              <a:br>
                <a:rPr lang="en-US" sz="1200" b="1" dirty="0">
                  <a:solidFill>
                    <a:srgbClr val="404040"/>
                  </a:solidFill>
                  <a:latin typeface="Calibri" charset="0"/>
                  <a:ea typeface="Calibri" charset="0"/>
                  <a:cs typeface="Calibri" charset="0"/>
                </a:rPr>
              </a:br>
              <a:r>
                <a:rPr lang="en-US" sz="1200" b="1" dirty="0">
                  <a:solidFill>
                    <a:srgbClr val="404040"/>
                  </a:solidFill>
                  <a:latin typeface="Calibri" charset="0"/>
                  <a:ea typeface="Calibri" charset="0"/>
                  <a:cs typeface="Calibri" charset="0"/>
                </a:rPr>
                <a:t>and Tax Consultation</a:t>
              </a:r>
            </a:p>
          </p:txBody>
        </p:sp>
      </p:grpSp>
    </p:spTree>
    <p:extLst>
      <p:ext uri="{BB962C8B-B14F-4D97-AF65-F5344CB8AC3E}">
        <p14:creationId xmlns:p14="http://schemas.microsoft.com/office/powerpoint/2010/main" val="3557015366"/>
      </p:ext>
    </p:extLst>
  </p:cSld>
  <p:clrMapOvr>
    <a:masterClrMapping/>
  </p:clrMapOvr>
  <p:extLst>
    <p:ext uri="{DCECCB84-F9BA-43D5-87BE-67443E8EF086}">
      <p15:sldGuideLst xmlns:p15="http://schemas.microsoft.com/office/powerpoint/2012/main">
        <p15:guide id="1" pos="42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informa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7DC719-D012-4F11-B838-8EAA02650AD4}"/>
              </a:ext>
            </a:extLst>
          </p:cNvPr>
          <p:cNvSpPr>
            <a:spLocks noGrp="1"/>
          </p:cNvSpPr>
          <p:nvPr>
            <p:ph type="title"/>
          </p:nvPr>
        </p:nvSpPr>
        <p:spPr>
          <a:xfrm>
            <a:off x="838200" y="665029"/>
            <a:ext cx="10515600" cy="978773"/>
          </a:xfrm>
          <a:prstGeom prst="rect">
            <a:avLst/>
          </a:prstGeom>
        </p:spPr>
        <p:txBody>
          <a:bodyPr anchor="ctr"/>
          <a:lstStyle>
            <a:lvl1pPr>
              <a:defRPr sz="3000" b="1">
                <a:solidFill>
                  <a:schemeClr val="bg1"/>
                </a:solidFill>
                <a:latin typeface="+mn-lt"/>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216B8443-2791-4714-A308-208A01DF51F4}"/>
              </a:ext>
            </a:extLst>
          </p:cNvPr>
          <p:cNvSpPr>
            <a:spLocks noGrp="1"/>
          </p:cNvSpPr>
          <p:nvPr>
            <p:ph type="sldNum" sz="quarter" idx="11"/>
          </p:nvPr>
        </p:nvSpPr>
        <p:spPr>
          <a:xfrm>
            <a:off x="9448800" y="6443445"/>
            <a:ext cx="2743200" cy="393616"/>
          </a:xfrm>
        </p:spPr>
        <p:txBody>
          <a:bodyPr/>
          <a:lstStyle>
            <a:lvl1pPr>
              <a:defRPr sz="1800"/>
            </a:lvl1pPr>
          </a:lstStyle>
          <a:p>
            <a:fld id="{2D06A98E-9D45-4AC9-A0D5-10D89E137443}" type="slidenum">
              <a:rPr lang="en-US" smtClean="0"/>
              <a:pPr/>
              <a:t>‹#›</a:t>
            </a:fld>
            <a:endParaRPr lang="en-US" dirty="0"/>
          </a:p>
        </p:txBody>
      </p:sp>
      <p:sp>
        <p:nvSpPr>
          <p:cNvPr id="12" name="Footer Placeholder 3">
            <a:extLst>
              <a:ext uri="{FF2B5EF4-FFF2-40B4-BE49-F238E27FC236}">
                <a16:creationId xmlns:a16="http://schemas.microsoft.com/office/drawing/2014/main" id="{24F96CE4-7A10-454E-BBB4-E1185863B9C1}"/>
              </a:ext>
            </a:extLst>
          </p:cNvPr>
          <p:cNvSpPr>
            <a:spLocks noGrp="1"/>
          </p:cNvSpPr>
          <p:nvPr>
            <p:ph type="ftr" sz="quarter" idx="3"/>
          </p:nvPr>
        </p:nvSpPr>
        <p:spPr>
          <a:xfrm>
            <a:off x="3083688" y="6429165"/>
            <a:ext cx="6024639"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
        <p:nvSpPr>
          <p:cNvPr id="3" name="Text Placeholder 2">
            <a:extLst>
              <a:ext uri="{FF2B5EF4-FFF2-40B4-BE49-F238E27FC236}">
                <a16:creationId xmlns:a16="http://schemas.microsoft.com/office/drawing/2014/main" id="{48419962-6518-4AB1-A7E7-8073A4BB1A44}"/>
              </a:ext>
            </a:extLst>
          </p:cNvPr>
          <p:cNvSpPr>
            <a:spLocks noGrp="1"/>
          </p:cNvSpPr>
          <p:nvPr>
            <p:ph type="body" sz="quarter" idx="12"/>
          </p:nvPr>
        </p:nvSpPr>
        <p:spPr>
          <a:xfrm>
            <a:off x="1240376" y="1935071"/>
            <a:ext cx="8741833" cy="515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22072F0D-A52D-4141-B1B8-7FBE9E61D425}"/>
              </a:ext>
            </a:extLst>
          </p:cNvPr>
          <p:cNvSpPr>
            <a:spLocks noGrp="1"/>
          </p:cNvSpPr>
          <p:nvPr>
            <p:ph type="body" sz="quarter" idx="13"/>
          </p:nvPr>
        </p:nvSpPr>
        <p:spPr>
          <a:xfrm>
            <a:off x="1240376" y="3300413"/>
            <a:ext cx="8741833" cy="646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F19CBBEE-18E4-4F3A-93F8-46BB8EE0E69A}"/>
              </a:ext>
            </a:extLst>
          </p:cNvPr>
          <p:cNvSpPr>
            <a:spLocks noGrp="1"/>
          </p:cNvSpPr>
          <p:nvPr>
            <p:ph type="body" sz="quarter" idx="14"/>
          </p:nvPr>
        </p:nvSpPr>
        <p:spPr>
          <a:xfrm>
            <a:off x="1240376" y="4745038"/>
            <a:ext cx="8741833" cy="64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2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descr="Gray background color." title="Footer Background Color">
            <a:extLst>
              <a:ext uri="{FF2B5EF4-FFF2-40B4-BE49-F238E27FC236}">
                <a16:creationId xmlns:a16="http://schemas.microsoft.com/office/drawing/2014/main" id="{0FD4687B-EC92-42FD-AE2C-BA3913073DA7}"/>
              </a:ext>
            </a:extLst>
          </p:cNvPr>
          <p:cNvSpPr/>
          <p:nvPr userDrawn="1"/>
        </p:nvSpPr>
        <p:spPr>
          <a:xfrm>
            <a:off x="2461" y="6426998"/>
            <a:ext cx="12192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1" dirty="0">
              <a:solidFill>
                <a:schemeClr val="bg1"/>
              </a:solidFill>
              <a:latin typeface="Calibri" charset="0"/>
              <a:ea typeface="Calibri" charset="0"/>
              <a:cs typeface="Calibri" charset="0"/>
            </a:endParaRPr>
          </a:p>
        </p:txBody>
      </p:sp>
      <p:sp>
        <p:nvSpPr>
          <p:cNvPr id="7" name="Rectangle 6" descr="Red header bar.">
            <a:extLst>
              <a:ext uri="{FF2B5EF4-FFF2-40B4-BE49-F238E27FC236}">
                <a16:creationId xmlns:a16="http://schemas.microsoft.com/office/drawing/2014/main" id="{E68271E4-9A7D-47B1-9057-D150959EE917}"/>
              </a:ext>
            </a:extLst>
          </p:cNvPr>
          <p:cNvSpPr/>
          <p:nvPr userDrawn="1"/>
        </p:nvSpPr>
        <p:spPr>
          <a:xfrm>
            <a:off x="0" y="190177"/>
            <a:ext cx="987552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srgbClr val="D12A2F"/>
              </a:solidFill>
            </a:endParaRPr>
          </a:p>
        </p:txBody>
      </p:sp>
      <p:sp>
        <p:nvSpPr>
          <p:cNvPr id="10" name="Title">
            <a:extLst>
              <a:ext uri="{FF2B5EF4-FFF2-40B4-BE49-F238E27FC236}">
                <a16:creationId xmlns:a16="http://schemas.microsoft.com/office/drawing/2014/main" id="{2BF59A01-B5A6-46F4-A7C3-F87545A0AC44}"/>
              </a:ext>
            </a:extLst>
          </p:cNvPr>
          <p:cNvSpPr txBox="1">
            <a:spLocks/>
          </p:cNvSpPr>
          <p:nvPr userDrawn="1"/>
        </p:nvSpPr>
        <p:spPr>
          <a:xfrm>
            <a:off x="628651" y="607346"/>
            <a:ext cx="9849628" cy="1008556"/>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tx1"/>
                </a:solidFill>
                <a:latin typeface="+mn-lt"/>
                <a:ea typeface="+mj-ea"/>
                <a:cs typeface="+mj-cs"/>
              </a:defRPr>
            </a:lvl1pPr>
          </a:lstStyle>
          <a:p>
            <a:pPr algn="l"/>
            <a:endParaRPr lang="en-US" sz="2251" b="1" dirty="0">
              <a:solidFill>
                <a:schemeClr val="bg2"/>
              </a:solidFill>
            </a:endParaRPr>
          </a:p>
        </p:txBody>
      </p:sp>
      <p:pic>
        <p:nvPicPr>
          <p:cNvPr id="11" name="Military OneSource Logo">
            <a:extLst>
              <a:ext uri="{FF2B5EF4-FFF2-40B4-BE49-F238E27FC236}">
                <a16:creationId xmlns:a16="http://schemas.microsoft.com/office/drawing/2014/main" id="{162FBE0E-F41A-4983-BB2C-F751EFDBB98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77695" y="227785"/>
            <a:ext cx="1743456" cy="313712"/>
          </a:xfrm>
          <a:prstGeom prst="rect">
            <a:avLst/>
          </a:prstGeom>
        </p:spPr>
      </p:pic>
      <p:sp>
        <p:nvSpPr>
          <p:cNvPr id="9" name="Rectangle 8">
            <a:extLst>
              <a:ext uri="{FF2B5EF4-FFF2-40B4-BE49-F238E27FC236}">
                <a16:creationId xmlns:a16="http://schemas.microsoft.com/office/drawing/2014/main" id="{00886FC0-80F6-4263-983B-B77CB627CCAC}"/>
              </a:ext>
            </a:extLst>
          </p:cNvPr>
          <p:cNvSpPr/>
          <p:nvPr userDrawn="1"/>
        </p:nvSpPr>
        <p:spPr>
          <a:xfrm>
            <a:off x="0" y="644252"/>
            <a:ext cx="12192000" cy="995774"/>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5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589" marR="0" lvl="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766" marR="0" lvl="1"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2942" marR="0" lvl="2"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51991"/>
            <a:ext cx="2743200" cy="393616"/>
          </a:xfrm>
          <a:prstGeom prst="rect">
            <a:avLst/>
          </a:prstGeom>
        </p:spPr>
        <p:txBody>
          <a:bodyPr vert="horz" lIns="91440" tIns="45720" rIns="91440" bIns="45720" rtlCol="0" anchor="ctr"/>
          <a:lstStyle>
            <a:lvl1pPr algn="r">
              <a:defRPr sz="1800">
                <a:solidFill>
                  <a:schemeClr val="bg1"/>
                </a:solidFill>
              </a:defRPr>
            </a:lvl1pPr>
          </a:lstStyle>
          <a:p>
            <a:fld id="{2D06A98E-9D45-4AC9-A0D5-10D89E137443}" type="slidenum">
              <a:rPr lang="en-US" smtClean="0"/>
              <a:pPr/>
              <a:t>‹#›</a:t>
            </a:fld>
            <a:endParaRPr lang="en-US" dirty="0"/>
          </a:p>
        </p:txBody>
      </p:sp>
      <p:sp>
        <p:nvSpPr>
          <p:cNvPr id="14" name="Footer Placeholder 3">
            <a:extLst>
              <a:ext uri="{FF2B5EF4-FFF2-40B4-BE49-F238E27FC236}">
                <a16:creationId xmlns:a16="http://schemas.microsoft.com/office/drawing/2014/main" id="{749B0742-BCC9-4184-B562-CE7858EEC9D1}"/>
              </a:ext>
            </a:extLst>
          </p:cNvPr>
          <p:cNvSpPr>
            <a:spLocks noGrp="1"/>
          </p:cNvSpPr>
          <p:nvPr>
            <p:ph type="ftr" sz="quarter" idx="3"/>
          </p:nvPr>
        </p:nvSpPr>
        <p:spPr>
          <a:xfrm>
            <a:off x="2967569" y="6457334"/>
            <a:ext cx="6256867" cy="420982"/>
          </a:xfrm>
          <a:prstGeom prst="rect">
            <a:avLst/>
          </a:prstGeom>
        </p:spPr>
        <p:txBody>
          <a:bodyPr anchor="ctr"/>
          <a:lstStyle>
            <a:lvl1pPr algn="ctr">
              <a:defRPr sz="1800">
                <a:solidFill>
                  <a:schemeClr val="bg1"/>
                </a:solidFill>
              </a:defRPr>
            </a:lvl1pPr>
          </a:lstStyle>
          <a:p>
            <a:endParaRPr lang="en-US" dirty="0">
              <a:ea typeface="Calibri" charset="0"/>
              <a:cs typeface="Calibri" charset="0"/>
            </a:endParaRPr>
          </a:p>
        </p:txBody>
      </p:sp>
    </p:spTree>
    <p:extLst>
      <p:ext uri="{BB962C8B-B14F-4D97-AF65-F5344CB8AC3E}">
        <p14:creationId xmlns:p14="http://schemas.microsoft.com/office/powerpoint/2010/main" val="9403385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defTabSz="91435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89" marR="0" indent="-228589" algn="l" defTabSz="914353"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766"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accent1">
              <a:lumMod val="75000"/>
            </a:schemeClr>
          </a:solidFill>
          <a:latin typeface="+mn-lt"/>
          <a:ea typeface="+mn-ea"/>
          <a:cs typeface="+mn-cs"/>
        </a:defRPr>
      </a:lvl2pPr>
      <a:lvl3pPr marL="1142942" marR="0" indent="-228589" algn="l" defTabSz="914353"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119"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5"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2"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8"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5"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2" indent="-228589" algn="l" defTabSz="9143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8"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8" algn="l" defTabSz="914353" rtl="0" eaLnBrk="1" latinLnBrk="0" hangingPunct="1">
        <a:defRPr sz="1800" kern="1200">
          <a:solidFill>
            <a:schemeClr val="tx1"/>
          </a:solidFill>
          <a:latin typeface="+mn-lt"/>
          <a:ea typeface="+mn-ea"/>
          <a:cs typeface="+mn-cs"/>
        </a:defRPr>
      </a:lvl5pPr>
      <a:lvl6pPr marL="2285886" algn="l" defTabSz="914353" rtl="0" eaLnBrk="1" latinLnBrk="0" hangingPunct="1">
        <a:defRPr sz="1800" kern="1200">
          <a:solidFill>
            <a:schemeClr val="tx1"/>
          </a:solidFill>
          <a:latin typeface="+mn-lt"/>
          <a:ea typeface="+mn-ea"/>
          <a:cs typeface="+mn-cs"/>
        </a:defRPr>
      </a:lvl6pPr>
      <a:lvl7pPr marL="2743058" algn="l" defTabSz="914353" rtl="0" eaLnBrk="1" latinLnBrk="0" hangingPunct="1">
        <a:defRPr sz="1800" kern="1200">
          <a:solidFill>
            <a:schemeClr val="tx1"/>
          </a:solidFill>
          <a:latin typeface="+mn-lt"/>
          <a:ea typeface="+mn-ea"/>
          <a:cs typeface="+mn-cs"/>
        </a:defRPr>
      </a:lvl7pPr>
      <a:lvl8pPr marL="3200237" algn="l" defTabSz="914353" rtl="0" eaLnBrk="1" latinLnBrk="0" hangingPunct="1">
        <a:defRPr sz="1800" kern="1200">
          <a:solidFill>
            <a:schemeClr val="tx1"/>
          </a:solidFill>
          <a:latin typeface="+mn-lt"/>
          <a:ea typeface="+mn-ea"/>
          <a:cs typeface="+mn-cs"/>
        </a:defRPr>
      </a:lvl8pPr>
      <a:lvl9pPr marL="3657415"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C995AC7-33BA-4CC5-94F3-E16CEB45469B}" type="datetime1">
              <a:rPr lang="en-US" smtClean="0"/>
              <a:t>9/16/2022</a:t>
            </a:fld>
            <a:endParaRPr lang="en-US"/>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3E3BD74-3CF2-4256-8677-D188D99C5470}" type="slidenum">
              <a:rPr lang="en-US"/>
              <a:pPr>
                <a:defRPr/>
              </a:pPr>
              <a:t>‹#›</a:t>
            </a:fld>
            <a:endParaRPr lang="en-US"/>
          </a:p>
        </p:txBody>
      </p:sp>
      <p:pic>
        <p:nvPicPr>
          <p:cNvPr id="1031" name="Picture 190" descr="dmna-logo.gif"/>
          <p:cNvPicPr>
            <a:picLocks noChangeAspect="1"/>
          </p:cNvPicPr>
          <p:nvPr userDrawn="1"/>
        </p:nvPicPr>
        <p:blipFill>
          <a:blip r:embed="rId13" cstate="print"/>
          <a:srcRect/>
          <a:stretch>
            <a:fillRect/>
          </a:stretch>
        </p:blipFill>
        <p:spPr bwMode="auto">
          <a:xfrm>
            <a:off x="304800" y="228612"/>
            <a:ext cx="1422400" cy="1044575"/>
          </a:xfrm>
          <a:prstGeom prst="rect">
            <a:avLst/>
          </a:prstGeom>
          <a:noFill/>
          <a:ln w="9525">
            <a:noFill/>
            <a:miter lim="800000"/>
            <a:headEnd/>
            <a:tailEnd/>
          </a:ln>
        </p:spPr>
      </p:pic>
      <p:pic>
        <p:nvPicPr>
          <p:cNvPr id="1032" name="Picture 2" descr="http://0.tqn.com/d/usmilitary/1/0/c/-/Image143.gif"/>
          <p:cNvPicPr>
            <a:picLocks noChangeAspect="1" noChangeArrowheads="1"/>
          </p:cNvPicPr>
          <p:nvPr userDrawn="1"/>
        </p:nvPicPr>
        <p:blipFill>
          <a:blip r:embed="rId14" cstate="print"/>
          <a:srcRect/>
          <a:stretch>
            <a:fillRect/>
          </a:stretch>
        </p:blipFill>
        <p:spPr bwMode="auto">
          <a:xfrm>
            <a:off x="10566409" y="304800"/>
            <a:ext cx="1392767" cy="1066800"/>
          </a:xfrm>
          <a:prstGeom prst="rect">
            <a:avLst/>
          </a:prstGeom>
          <a:noFill/>
          <a:ln w="9525">
            <a:noFill/>
            <a:miter lim="800000"/>
            <a:headEnd/>
            <a:tailEnd/>
          </a:ln>
        </p:spPr>
      </p:pic>
    </p:spTree>
    <p:extLst>
      <p:ext uri="{BB962C8B-B14F-4D97-AF65-F5344CB8AC3E}">
        <p14:creationId xmlns:p14="http://schemas.microsoft.com/office/powerpoint/2010/main" val="14832879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rtl="0" fontAlgn="base">
        <a:spcBef>
          <a:spcPct val="0"/>
        </a:spcBef>
        <a:spcAft>
          <a:spcPct val="0"/>
        </a:spcAft>
        <a:defRPr sz="4401" kern="1200">
          <a:solidFill>
            <a:schemeClr val="tx1"/>
          </a:solidFill>
          <a:latin typeface="+mj-lt"/>
          <a:ea typeface="+mj-ea"/>
          <a:cs typeface="+mj-cs"/>
        </a:defRPr>
      </a:lvl1pPr>
      <a:lvl2pPr algn="ctr" rtl="0" fontAlgn="base">
        <a:spcBef>
          <a:spcPct val="0"/>
        </a:spcBef>
        <a:spcAft>
          <a:spcPct val="0"/>
        </a:spcAft>
        <a:defRPr sz="4401">
          <a:solidFill>
            <a:schemeClr val="tx1"/>
          </a:solidFill>
          <a:latin typeface="Calibri" pitchFamily="34" charset="0"/>
        </a:defRPr>
      </a:lvl2pPr>
      <a:lvl3pPr algn="ctr" rtl="0" fontAlgn="base">
        <a:spcBef>
          <a:spcPct val="0"/>
        </a:spcBef>
        <a:spcAft>
          <a:spcPct val="0"/>
        </a:spcAft>
        <a:defRPr sz="4401">
          <a:solidFill>
            <a:schemeClr val="tx1"/>
          </a:solidFill>
          <a:latin typeface="Calibri" pitchFamily="34" charset="0"/>
        </a:defRPr>
      </a:lvl3pPr>
      <a:lvl4pPr algn="ctr" rtl="0" fontAlgn="base">
        <a:spcBef>
          <a:spcPct val="0"/>
        </a:spcBef>
        <a:spcAft>
          <a:spcPct val="0"/>
        </a:spcAft>
        <a:defRPr sz="4401">
          <a:solidFill>
            <a:schemeClr val="tx1"/>
          </a:solidFill>
          <a:latin typeface="Calibri" pitchFamily="34" charset="0"/>
        </a:defRPr>
      </a:lvl4pPr>
      <a:lvl5pPr algn="ctr" rtl="0" fontAlgn="base">
        <a:spcBef>
          <a:spcPct val="0"/>
        </a:spcBef>
        <a:spcAft>
          <a:spcPct val="0"/>
        </a:spcAft>
        <a:defRPr sz="4401">
          <a:solidFill>
            <a:schemeClr val="tx1"/>
          </a:solidFill>
          <a:latin typeface="Calibri" pitchFamily="34" charset="0"/>
        </a:defRPr>
      </a:lvl5pPr>
      <a:lvl6pPr marL="457178" algn="ctr" rtl="0" fontAlgn="base">
        <a:spcBef>
          <a:spcPct val="0"/>
        </a:spcBef>
        <a:spcAft>
          <a:spcPct val="0"/>
        </a:spcAft>
        <a:defRPr sz="4401">
          <a:solidFill>
            <a:schemeClr val="tx1"/>
          </a:solidFill>
          <a:latin typeface="Calibri" pitchFamily="34" charset="0"/>
        </a:defRPr>
      </a:lvl6pPr>
      <a:lvl7pPr marL="914353" algn="ctr" rtl="0" fontAlgn="base">
        <a:spcBef>
          <a:spcPct val="0"/>
        </a:spcBef>
        <a:spcAft>
          <a:spcPct val="0"/>
        </a:spcAft>
        <a:defRPr sz="4401">
          <a:solidFill>
            <a:schemeClr val="tx1"/>
          </a:solidFill>
          <a:latin typeface="Calibri" pitchFamily="34" charset="0"/>
        </a:defRPr>
      </a:lvl7pPr>
      <a:lvl8pPr marL="1371530" algn="ctr" rtl="0" fontAlgn="base">
        <a:spcBef>
          <a:spcPct val="0"/>
        </a:spcBef>
        <a:spcAft>
          <a:spcPct val="0"/>
        </a:spcAft>
        <a:defRPr sz="4401">
          <a:solidFill>
            <a:schemeClr val="tx1"/>
          </a:solidFill>
          <a:latin typeface="Calibri" pitchFamily="34" charset="0"/>
        </a:defRPr>
      </a:lvl8pPr>
      <a:lvl9pPr marL="1828708" algn="ctr" rtl="0" fontAlgn="base">
        <a:spcBef>
          <a:spcPct val="0"/>
        </a:spcBef>
        <a:spcAft>
          <a:spcPct val="0"/>
        </a:spcAft>
        <a:defRPr sz="4401">
          <a:solidFill>
            <a:schemeClr val="tx1"/>
          </a:solidFill>
          <a:latin typeface="Calibri" pitchFamily="34" charset="0"/>
        </a:defRPr>
      </a:lvl9pPr>
    </p:titleStyle>
    <p:bodyStyle>
      <a:lvl1pPr marL="342882" indent="-342882"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119" indent="-228589"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295" indent="-228589"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472"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2" indent="-228589"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8"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8" algn="l" defTabSz="914353" rtl="0" eaLnBrk="1" latinLnBrk="0" hangingPunct="1">
        <a:defRPr sz="1800" kern="1200">
          <a:solidFill>
            <a:schemeClr val="tx1"/>
          </a:solidFill>
          <a:latin typeface="+mn-lt"/>
          <a:ea typeface="+mn-ea"/>
          <a:cs typeface="+mn-cs"/>
        </a:defRPr>
      </a:lvl5pPr>
      <a:lvl6pPr marL="2285886" algn="l" defTabSz="914353" rtl="0" eaLnBrk="1" latinLnBrk="0" hangingPunct="1">
        <a:defRPr sz="1800" kern="1200">
          <a:solidFill>
            <a:schemeClr val="tx1"/>
          </a:solidFill>
          <a:latin typeface="+mn-lt"/>
          <a:ea typeface="+mn-ea"/>
          <a:cs typeface="+mn-cs"/>
        </a:defRPr>
      </a:lvl6pPr>
      <a:lvl7pPr marL="2743058" algn="l" defTabSz="914353" rtl="0" eaLnBrk="1" latinLnBrk="0" hangingPunct="1">
        <a:defRPr sz="1800" kern="1200">
          <a:solidFill>
            <a:schemeClr val="tx1"/>
          </a:solidFill>
          <a:latin typeface="+mn-lt"/>
          <a:ea typeface="+mn-ea"/>
          <a:cs typeface="+mn-cs"/>
        </a:defRPr>
      </a:lvl7pPr>
      <a:lvl8pPr marL="3200237" algn="l" defTabSz="914353" rtl="0" eaLnBrk="1" latinLnBrk="0" hangingPunct="1">
        <a:defRPr sz="1800" kern="1200">
          <a:solidFill>
            <a:schemeClr val="tx1"/>
          </a:solidFill>
          <a:latin typeface="+mn-lt"/>
          <a:ea typeface="+mn-ea"/>
          <a:cs typeface="+mn-cs"/>
        </a:defRPr>
      </a:lvl8pPr>
      <a:lvl9pPr marL="3657415"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C781FAD-DE7F-4042-8EEA-D01B2CEE91D9}" type="datetime1">
              <a:rPr lang="en-US" smtClean="0"/>
              <a:t>9/16/2022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3E32493-0108-4C0A-A8CF-9B82676AF83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812090"/>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D102C-55FD-43DA-AE2E-FEC5035B96C3}"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AEEAF-E91D-4FC5-B816-7C78C94C6A15}" type="slidenum">
              <a:rPr lang="en-US" smtClean="0"/>
              <a:t>‹#›</a:t>
            </a:fld>
            <a:endParaRPr lang="en-US"/>
          </a:p>
        </p:txBody>
      </p:sp>
    </p:spTree>
    <p:extLst>
      <p:ext uri="{BB962C8B-B14F-4D97-AF65-F5344CB8AC3E}">
        <p14:creationId xmlns:p14="http://schemas.microsoft.com/office/powerpoint/2010/main" val="1993228019"/>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www.humanamilitary.com/" TargetMode="External"/><Relationship Id="rId2" Type="http://schemas.openxmlformats.org/officeDocument/2006/relationships/hyperlink" Target="http://www.tricare.mil/" TargetMode="Externa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rapids-appointments.dmdc.osd.mil/appointment/default.aspx"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dcross.org/get-help.html" TargetMode="External"/><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www.albanycounty.com/" TargetMode="External"/><Relationship Id="rId2" Type="http://schemas.openxmlformats.org/officeDocument/2006/relationships/hyperlink" Target="http://www.needhelppayingbills.com/" TargetMode="External"/><Relationship Id="rId1" Type="http://schemas.openxmlformats.org/officeDocument/2006/relationships/slideLayout" Target="../slideLayouts/slideLayout30.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efmp.amedd.army.mil/" TargetMode="Externa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hyperlink" Target="http://www.dmna.state.ny.us/family"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mailto:ng.ny.nyarng.mbx.family-programs@army.mi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0"/>
            <a:ext cx="12192000" cy="106070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NEW YORK NATIONAL GUARD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FAMILY PROGRAMS</a:t>
            </a:r>
          </a:p>
        </p:txBody>
      </p:sp>
      <p:pic>
        <p:nvPicPr>
          <p:cNvPr id="3" name="Picture 2" descr="D:\Users\keri.j.oneil.ctr\Pictures\Logos\logo.JPG"/>
          <p:cNvPicPr preferRelativeResize="0">
            <a:picLocks noChangeArrowheads="1"/>
          </p:cNvPicPr>
          <p:nvPr/>
        </p:nvPicPr>
        <p:blipFill>
          <a:blip r:embed="rId2" cstate="print"/>
          <a:stretch>
            <a:fillRect/>
          </a:stretch>
        </p:blipFill>
        <p:spPr bwMode="auto">
          <a:xfrm>
            <a:off x="4124325" y="1243012"/>
            <a:ext cx="3800475" cy="3762375"/>
          </a:xfrm>
          <a:prstGeom prst="ellipse">
            <a:avLst/>
          </a:prstGeom>
          <a:ln w="63500" cap="rnd">
            <a:solidFill>
              <a:schemeClr val="bg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52400" y="5228124"/>
            <a:ext cx="1173479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Linda Rennie</a:t>
            </a:r>
          </a:p>
          <a:p>
            <a:pPr algn="ctr"/>
            <a:r>
              <a:rPr lang="en-US" sz="2000" b="1" dirty="0">
                <a:latin typeface="Arial" panose="020B0604020202020204" pitchFamily="34" charset="0"/>
                <a:cs typeface="Arial" panose="020B0604020202020204" pitchFamily="34" charset="0"/>
              </a:rPr>
              <a:t>Military and Family Readiness Specialist </a:t>
            </a:r>
          </a:p>
          <a:p>
            <a:pPr algn="ctr"/>
            <a:r>
              <a:rPr lang="en-US" sz="2000" b="1" dirty="0">
                <a:latin typeface="Arial" panose="020B0604020202020204" pitchFamily="34" charset="0"/>
                <a:cs typeface="Arial" panose="020B0604020202020204" pitchFamily="34" charset="0"/>
              </a:rPr>
              <a:t>518-786-0390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99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144905" y="284693"/>
            <a:ext cx="10058400" cy="82940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b="1" spc="-51" dirty="0">
                <a:solidFill>
                  <a:prstClr val="black"/>
                </a:solidFill>
                <a:latin typeface="Calibri Light" panose="020F0302020204030204"/>
              </a:rPr>
              <a:t>Legal Resources and Referrals</a:t>
            </a:r>
          </a:p>
        </p:txBody>
      </p:sp>
      <p:sp>
        <p:nvSpPr>
          <p:cNvPr id="3" name="TextBox 2"/>
          <p:cNvSpPr txBox="1"/>
          <p:nvPr/>
        </p:nvSpPr>
        <p:spPr>
          <a:xfrm>
            <a:off x="535311" y="1318823"/>
            <a:ext cx="9963151" cy="369332"/>
          </a:xfrm>
          <a:prstGeom prst="rect">
            <a:avLst/>
          </a:prstGeom>
          <a:noFill/>
        </p:spPr>
        <p:txBody>
          <a:bodyPr wrap="square" rtlCol="0">
            <a:spAutoFit/>
          </a:bodyPr>
          <a:lstStyle/>
          <a:p>
            <a:pPr defTabSz="457178">
              <a:defRPr/>
            </a:pPr>
            <a:r>
              <a:rPr lang="en-US" b="1" dirty="0">
                <a:solidFill>
                  <a:srgbClr val="000000"/>
                </a:solidFill>
                <a:latin typeface="Calibri" panose="020F0502020204030204"/>
              </a:rPr>
              <a:t>Assist person with Legal matters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669" y="1024684"/>
            <a:ext cx="2120265" cy="1358761"/>
          </a:xfrm>
          <a:prstGeom prst="rect">
            <a:avLst/>
          </a:prstGeom>
          <a:noFill/>
        </p:spPr>
      </p:pic>
      <p:sp>
        <p:nvSpPr>
          <p:cNvPr id="5" name="Text Placeholder 4"/>
          <p:cNvSpPr txBox="1">
            <a:spLocks/>
          </p:cNvSpPr>
          <p:nvPr/>
        </p:nvSpPr>
        <p:spPr>
          <a:xfrm>
            <a:off x="781051" y="2173985"/>
            <a:ext cx="3476627" cy="41890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Sample areas of law:</a:t>
            </a:r>
            <a:r>
              <a:rPr lang="en-US" b="1">
                <a:solidFill>
                  <a:srgbClr val="FF0000"/>
                </a:solidFill>
                <a:latin typeface="Calibri" panose="020F0502020204030204"/>
              </a:rPr>
              <a:t> </a:t>
            </a:r>
            <a:endParaRPr lang="en-US" b="1" dirty="0">
              <a:solidFill>
                <a:srgbClr val="FF0000"/>
              </a:solidFill>
              <a:latin typeface="Calibri" panose="020F0502020204030204"/>
            </a:endParaRPr>
          </a:p>
        </p:txBody>
      </p:sp>
      <p:sp>
        <p:nvSpPr>
          <p:cNvPr id="6" name="Text Placeholder 5"/>
          <p:cNvSpPr txBox="1">
            <a:spLocks/>
          </p:cNvSpPr>
          <p:nvPr/>
        </p:nvSpPr>
        <p:spPr>
          <a:xfrm>
            <a:off x="7600956" y="2235080"/>
            <a:ext cx="4301491" cy="43192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Selected Resources:</a:t>
            </a:r>
            <a:endParaRPr lang="en-US" b="1" dirty="0">
              <a:solidFill>
                <a:prstClr val="black"/>
              </a:solidFill>
              <a:latin typeface="Calibri" panose="020F0502020204030204"/>
            </a:endParaRPr>
          </a:p>
        </p:txBody>
      </p:sp>
      <p:sp>
        <p:nvSpPr>
          <p:cNvPr id="7" name="Content Placeholder 2"/>
          <p:cNvSpPr txBox="1">
            <a:spLocks/>
          </p:cNvSpPr>
          <p:nvPr/>
        </p:nvSpPr>
        <p:spPr>
          <a:xfrm>
            <a:off x="535311" y="2563383"/>
            <a:ext cx="4817745" cy="3209924"/>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8000" dirty="0">
                <a:solidFill>
                  <a:prstClr val="black"/>
                </a:solidFill>
                <a:latin typeface="Calibri" panose="020F0502020204030204"/>
              </a:rPr>
              <a:t>Wills, Power of Attorney, </a:t>
            </a:r>
          </a:p>
          <a:p>
            <a:pPr defTabSz="914353">
              <a:buClrTx/>
              <a:buFont typeface="Calibri" panose="020F0502020204030204" pitchFamily="34" charset="0"/>
              <a:buChar char="•"/>
              <a:defRPr/>
            </a:pPr>
            <a:r>
              <a:rPr lang="en-US" sz="8000" dirty="0">
                <a:solidFill>
                  <a:prstClr val="black"/>
                </a:solidFill>
                <a:latin typeface="Calibri" panose="020F0502020204030204"/>
              </a:rPr>
              <a:t>Service Members Civil Relief Act</a:t>
            </a:r>
          </a:p>
          <a:p>
            <a:pPr defTabSz="914353">
              <a:buClrTx/>
              <a:buFont typeface="Calibri" panose="020F0502020204030204" pitchFamily="34" charset="0"/>
              <a:buChar char="•"/>
              <a:defRPr/>
            </a:pPr>
            <a:r>
              <a:rPr lang="en-US" sz="8000" dirty="0">
                <a:solidFill>
                  <a:prstClr val="black"/>
                </a:solidFill>
                <a:latin typeface="Calibri" panose="020F0502020204030204"/>
              </a:rPr>
              <a:t>Divorce and Family Law;</a:t>
            </a:r>
          </a:p>
          <a:p>
            <a:pPr defTabSz="914353">
              <a:buClrTx/>
              <a:buFont typeface="Calibri" panose="020F0502020204030204" pitchFamily="34" charset="0"/>
              <a:buChar char="•"/>
              <a:defRPr/>
            </a:pPr>
            <a:r>
              <a:rPr lang="en-US" sz="8000" dirty="0">
                <a:solidFill>
                  <a:prstClr val="black"/>
                </a:solidFill>
                <a:latin typeface="Calibri" panose="020F0502020204030204"/>
              </a:rPr>
              <a:t>Immigration Issues;</a:t>
            </a:r>
          </a:p>
          <a:p>
            <a:pPr defTabSz="914353">
              <a:buClrTx/>
              <a:buFont typeface="Calibri" panose="020F0502020204030204" pitchFamily="34" charset="0"/>
              <a:buChar char="•"/>
              <a:defRPr/>
            </a:pPr>
            <a:r>
              <a:rPr lang="en-US" sz="8000" dirty="0">
                <a:solidFill>
                  <a:prstClr val="black"/>
                </a:solidFill>
                <a:latin typeface="Calibri" panose="020F0502020204030204"/>
              </a:rPr>
              <a:t>Bankruptcy; Credit and Collections;</a:t>
            </a:r>
          </a:p>
          <a:p>
            <a:pPr defTabSz="914353">
              <a:buClrTx/>
              <a:buFont typeface="Calibri" panose="020F0502020204030204" pitchFamily="34" charset="0"/>
              <a:buChar char="•"/>
              <a:defRPr/>
            </a:pPr>
            <a:r>
              <a:rPr lang="en-US" sz="8000" dirty="0">
                <a:solidFill>
                  <a:prstClr val="black"/>
                </a:solidFill>
                <a:latin typeface="Calibri" panose="020F0502020204030204"/>
              </a:rPr>
              <a:t>Real Estate; Landlord/Tenant; Foreclosure;</a:t>
            </a:r>
          </a:p>
          <a:p>
            <a:pPr defTabSz="914353">
              <a:buClrTx/>
              <a:buFont typeface="Calibri" panose="020F0502020204030204" pitchFamily="34" charset="0"/>
              <a:buChar char="•"/>
              <a:defRPr/>
            </a:pPr>
            <a:r>
              <a:rPr lang="en-US" sz="8000" dirty="0">
                <a:solidFill>
                  <a:prstClr val="black"/>
                </a:solidFill>
                <a:latin typeface="Calibri" panose="020F0502020204030204"/>
              </a:rPr>
              <a:t>Labor and Employment; Workers’ Compensation &amp; Disability/</a:t>
            </a:r>
            <a:r>
              <a:rPr lang="en-US" sz="8000" dirty="0" err="1">
                <a:solidFill>
                  <a:prstClr val="black"/>
                </a:solidFill>
                <a:latin typeface="Calibri" panose="020F0502020204030204"/>
              </a:rPr>
              <a:t>SSD</a:t>
            </a:r>
            <a:endParaRPr lang="en-US" sz="8000" dirty="0">
              <a:solidFill>
                <a:prstClr val="black"/>
              </a:solidFill>
              <a:latin typeface="Calibri" panose="020F0502020204030204"/>
            </a:endParaRPr>
          </a:p>
          <a:p>
            <a:pPr defTabSz="914353">
              <a:buClrTx/>
              <a:buFont typeface="Calibri" panose="020F0502020204030204" pitchFamily="34" charset="0"/>
              <a:buChar char="•"/>
              <a:defRPr/>
            </a:pPr>
            <a:r>
              <a:rPr lang="en-US" sz="8000" dirty="0">
                <a:solidFill>
                  <a:prstClr val="black"/>
                </a:solidFill>
                <a:latin typeface="Calibri" panose="020F0502020204030204"/>
              </a:rPr>
              <a:t>Personal Injury;</a:t>
            </a:r>
          </a:p>
          <a:p>
            <a:pPr defTabSz="914353">
              <a:buClr>
                <a:srgbClr val="DDDDDD"/>
              </a:buClr>
              <a:defRPr/>
            </a:pPr>
            <a:endParaRPr lang="en-US" dirty="0">
              <a:solidFill>
                <a:prstClr val="black">
                  <a:lumMod val="75000"/>
                  <a:lumOff val="25000"/>
                </a:prstClr>
              </a:solidFill>
              <a:latin typeface="Calibri" panose="020F0502020204030204"/>
            </a:endParaRPr>
          </a:p>
          <a:p>
            <a:pPr marL="0" indent="0" defTabSz="914353">
              <a:buClr>
                <a:srgbClr val="DDDDDD"/>
              </a:buClr>
              <a:buNone/>
              <a:defRPr/>
            </a:pPr>
            <a:r>
              <a:rPr lang="en-US" dirty="0">
                <a:solidFill>
                  <a:prstClr val="black">
                    <a:lumMod val="75000"/>
                    <a:lumOff val="25000"/>
                  </a:prstClr>
                </a:solidFill>
                <a:latin typeface="Calibri" panose="020F0502020204030204"/>
              </a:rPr>
              <a:t> </a:t>
            </a:r>
          </a:p>
        </p:txBody>
      </p:sp>
      <p:sp>
        <p:nvSpPr>
          <p:cNvPr id="8" name="Content Placeholder 6"/>
          <p:cNvSpPr txBox="1">
            <a:spLocks/>
          </p:cNvSpPr>
          <p:nvPr/>
        </p:nvSpPr>
        <p:spPr>
          <a:xfrm>
            <a:off x="7032925" y="2667005"/>
            <a:ext cx="4937760" cy="293805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2200" dirty="0">
                <a:solidFill>
                  <a:prstClr val="black"/>
                </a:solidFill>
                <a:latin typeface="Calibri" panose="020F0502020204030204"/>
              </a:rPr>
              <a:t>Legal Aid Society of Northeastern NY</a:t>
            </a:r>
          </a:p>
          <a:p>
            <a:pPr defTabSz="914353">
              <a:buClrTx/>
              <a:buFont typeface="Calibri" panose="020F0502020204030204" pitchFamily="34" charset="0"/>
              <a:buChar char="•"/>
              <a:defRPr/>
            </a:pPr>
            <a:r>
              <a:rPr lang="en-US" sz="2200" dirty="0" err="1">
                <a:solidFill>
                  <a:prstClr val="black"/>
                </a:solidFill>
                <a:latin typeface="Calibri" panose="020F0502020204030204"/>
              </a:rPr>
              <a:t>USERRA</a:t>
            </a:r>
            <a:r>
              <a:rPr lang="en-US" sz="2200" dirty="0">
                <a:solidFill>
                  <a:prstClr val="black"/>
                </a:solidFill>
                <a:latin typeface="Calibri" panose="020F0502020204030204"/>
              </a:rPr>
              <a:t> </a:t>
            </a:r>
          </a:p>
          <a:p>
            <a:pPr defTabSz="914353">
              <a:buClrTx/>
              <a:buFont typeface="Calibri" panose="020F0502020204030204" pitchFamily="34" charset="0"/>
              <a:buChar char="•"/>
              <a:defRPr/>
            </a:pPr>
            <a:r>
              <a:rPr lang="en-US" sz="2200" dirty="0" err="1">
                <a:solidFill>
                  <a:prstClr val="black"/>
                </a:solidFill>
                <a:latin typeface="Calibri" panose="020F0502020204030204"/>
              </a:rPr>
              <a:t>ESGR</a:t>
            </a:r>
            <a:endParaRPr lang="en-US" sz="2200" dirty="0">
              <a:solidFill>
                <a:prstClr val="black"/>
              </a:solidFill>
              <a:latin typeface="Calibri" panose="020F0502020204030204"/>
            </a:endParaRPr>
          </a:p>
          <a:p>
            <a:pPr defTabSz="914353">
              <a:buClrTx/>
              <a:buFont typeface="Calibri" panose="020F0502020204030204" pitchFamily="34" charset="0"/>
              <a:buChar char="•"/>
              <a:defRPr/>
            </a:pPr>
            <a:r>
              <a:rPr lang="en-US" sz="2200" dirty="0">
                <a:solidFill>
                  <a:prstClr val="black"/>
                </a:solidFill>
                <a:latin typeface="Calibri" panose="020F0502020204030204"/>
              </a:rPr>
              <a:t>New American Hotline</a:t>
            </a:r>
          </a:p>
          <a:p>
            <a:pPr defTabSz="914353">
              <a:buClr>
                <a:srgbClr val="DDDDDD"/>
              </a:buClr>
              <a:defRPr/>
            </a:pPr>
            <a:endParaRPr lang="en-US" dirty="0">
              <a:solidFill>
                <a:prstClr val="black">
                  <a:lumMod val="75000"/>
                  <a:lumOff val="25000"/>
                </a:prstClr>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p:txBody>
      </p:sp>
    </p:spTree>
    <p:extLst>
      <p:ext uri="{BB962C8B-B14F-4D97-AF65-F5344CB8AC3E}">
        <p14:creationId xmlns:p14="http://schemas.microsoft.com/office/powerpoint/2010/main" val="19129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97280" y="286611"/>
            <a:ext cx="10058400" cy="83671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b="1" spc="-51">
                <a:solidFill>
                  <a:prstClr val="black"/>
                </a:solidFill>
                <a:latin typeface="Calibri Light" panose="020F0302020204030204"/>
              </a:rPr>
              <a:t>Financial Resources and Referrals </a:t>
            </a:r>
            <a:endParaRPr lang="en-US" b="1" spc="-51" dirty="0">
              <a:solidFill>
                <a:prstClr val="black"/>
              </a:solidFill>
              <a:latin typeface="Calibri Light" panose="020F0302020204030204"/>
            </a:endParaRPr>
          </a:p>
        </p:txBody>
      </p:sp>
      <p:sp>
        <p:nvSpPr>
          <p:cNvPr id="3" name="Text Placeholder 4"/>
          <p:cNvSpPr txBox="1">
            <a:spLocks/>
          </p:cNvSpPr>
          <p:nvPr/>
        </p:nvSpPr>
        <p:spPr>
          <a:xfrm>
            <a:off x="401955" y="2193495"/>
            <a:ext cx="4937760" cy="7952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
                <a:srgbClr val="DDDDDD"/>
              </a:buClr>
              <a:defRPr/>
            </a:pPr>
            <a:r>
              <a:rPr lang="en-US" b="1" u="sng">
                <a:solidFill>
                  <a:prstClr val="black"/>
                </a:solidFill>
                <a:latin typeface="Calibri" panose="020F0502020204030204"/>
              </a:rPr>
              <a:t>Sample areas of Financial Concerns : </a:t>
            </a:r>
            <a:endParaRPr lang="en-US" b="1" u="sng" dirty="0">
              <a:solidFill>
                <a:prstClr val="black"/>
              </a:solidFill>
              <a:latin typeface="Calibri" panose="020F0502020204030204"/>
            </a:endParaRPr>
          </a:p>
        </p:txBody>
      </p:sp>
      <p:sp>
        <p:nvSpPr>
          <p:cNvPr id="4" name="Content Placeholder 2"/>
          <p:cNvSpPr txBox="1">
            <a:spLocks/>
          </p:cNvSpPr>
          <p:nvPr/>
        </p:nvSpPr>
        <p:spPr>
          <a:xfrm>
            <a:off x="1097286" y="2838457"/>
            <a:ext cx="4817745" cy="3467099"/>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Military Pay</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Financial Assistance (Grants and Loans)</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Financial Education</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Insurance</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Retirement</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Investment</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Education</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Budgeting</a:t>
            </a:r>
          </a:p>
          <a:p>
            <a:pPr defTabSz="914353">
              <a:buClrTx/>
              <a:buFont typeface="Calibri" panose="020F0502020204030204" pitchFamily="34" charset="0"/>
              <a:buChar char="•"/>
              <a:defRPr/>
            </a:pPr>
            <a:r>
              <a:rPr lang="en-US" sz="8000">
                <a:solidFill>
                  <a:prstClr val="black">
                    <a:lumMod val="75000"/>
                    <a:lumOff val="25000"/>
                  </a:prstClr>
                </a:solidFill>
                <a:latin typeface="Calibri" panose="020F0502020204030204"/>
              </a:rPr>
              <a:t>Debt Management</a:t>
            </a:r>
            <a:endParaRPr lang="en-US">
              <a:solidFill>
                <a:prstClr val="black">
                  <a:lumMod val="75000"/>
                  <a:lumOff val="25000"/>
                </a:prstClr>
              </a:solidFill>
              <a:latin typeface="Calibri" panose="020F0502020204030204"/>
            </a:endParaRPr>
          </a:p>
          <a:p>
            <a:pPr marL="0" indent="0" defTabSz="914353">
              <a:buClr>
                <a:srgbClr val="DDDDDD"/>
              </a:buClr>
              <a:buNone/>
              <a:defRPr/>
            </a:pPr>
            <a:endParaRPr lang="en-US" dirty="0">
              <a:solidFill>
                <a:prstClr val="black">
                  <a:lumMod val="75000"/>
                  <a:lumOff val="25000"/>
                </a:prstClr>
              </a:solidFill>
              <a:latin typeface="Calibri" panose="020F0502020204030204"/>
            </a:endParaRPr>
          </a:p>
        </p:txBody>
      </p:sp>
      <p:sp>
        <p:nvSpPr>
          <p:cNvPr id="5" name="Text Placeholder 5"/>
          <p:cNvSpPr txBox="1">
            <a:spLocks/>
          </p:cNvSpPr>
          <p:nvPr/>
        </p:nvSpPr>
        <p:spPr>
          <a:xfrm>
            <a:off x="6285928" y="2140689"/>
            <a:ext cx="4937760" cy="7952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u="sng">
                <a:solidFill>
                  <a:prstClr val="black"/>
                </a:solidFill>
                <a:latin typeface="Calibri" panose="020F0502020204030204"/>
              </a:rPr>
              <a:t>Selected Resources:</a:t>
            </a:r>
            <a:endParaRPr lang="en-US" b="1" u="sng" dirty="0">
              <a:solidFill>
                <a:prstClr val="black"/>
              </a:solidFill>
              <a:latin typeface="Calibri" panose="020F0502020204030204"/>
            </a:endParaRPr>
          </a:p>
        </p:txBody>
      </p:sp>
      <p:sp>
        <p:nvSpPr>
          <p:cNvPr id="6" name="Content Placeholder 6"/>
          <p:cNvSpPr txBox="1">
            <a:spLocks/>
          </p:cNvSpPr>
          <p:nvPr/>
        </p:nvSpPr>
        <p:spPr>
          <a:xfrm>
            <a:off x="6217929" y="2755780"/>
            <a:ext cx="5974081" cy="354977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National Guard &amp; Naval Militia Relief Society</a:t>
            </a:r>
          </a:p>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The New York National Guard Family Readiness Council, Inc. (NYNGFRC, Inc.) </a:t>
            </a:r>
          </a:p>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Personal Financial Counselor: Lisa Dapolito (Latham)</a:t>
            </a:r>
          </a:p>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GI Bill ( MSG Landry, Education Services )</a:t>
            </a:r>
          </a:p>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Military One Source</a:t>
            </a:r>
          </a:p>
          <a:p>
            <a:pPr defTabSz="914353">
              <a:buClrTx/>
              <a:buFont typeface="Calibri" panose="020F0502020204030204" pitchFamily="34" charset="0"/>
              <a:buChar char="•"/>
              <a:defRPr/>
            </a:pPr>
            <a:endParaRPr lang="en-US">
              <a:solidFill>
                <a:prstClr val="black">
                  <a:lumMod val="75000"/>
                  <a:lumOff val="25000"/>
                </a:prstClr>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008" y="995949"/>
            <a:ext cx="1990915" cy="1324931"/>
          </a:xfrm>
          <a:prstGeom prst="rect">
            <a:avLst/>
          </a:prstGeom>
        </p:spPr>
      </p:pic>
    </p:spTree>
    <p:extLst>
      <p:ext uri="{BB962C8B-B14F-4D97-AF65-F5344CB8AC3E}">
        <p14:creationId xmlns:p14="http://schemas.microsoft.com/office/powerpoint/2010/main" val="300926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97280" y="286604"/>
            <a:ext cx="10058400" cy="694472"/>
          </a:xfrm>
          <a:prstGeom prst="rect">
            <a:avLst/>
          </a:prstGeom>
        </p:spPr>
        <p:txBody>
          <a:bodyPr>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b="1" spc="-51">
                <a:solidFill>
                  <a:prstClr val="black"/>
                </a:solidFill>
                <a:latin typeface="Calibri Light" panose="020F0302020204030204"/>
              </a:rPr>
              <a:t>Tricare Resources and Referrals</a:t>
            </a:r>
            <a:endParaRPr lang="en-US" b="1" spc="-51" dirty="0">
              <a:solidFill>
                <a:prstClr val="black"/>
              </a:solidFill>
              <a:latin typeface="Calibri Light" panose="020F0302020204030204"/>
            </a:endParaRPr>
          </a:p>
        </p:txBody>
      </p:sp>
      <p:sp>
        <p:nvSpPr>
          <p:cNvPr id="3" name="Text Placeholder 4"/>
          <p:cNvSpPr txBox="1">
            <a:spLocks/>
          </p:cNvSpPr>
          <p:nvPr/>
        </p:nvSpPr>
        <p:spPr>
          <a:xfrm>
            <a:off x="474345" y="1754680"/>
            <a:ext cx="4937760" cy="79527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TRICARE MUST KNOW: </a:t>
            </a:r>
            <a:endParaRPr lang="en-US" b="1" dirty="0">
              <a:solidFill>
                <a:prstClr val="black"/>
              </a:solidFill>
              <a:latin typeface="Calibri" panose="020F0502020204030204"/>
            </a:endParaRPr>
          </a:p>
        </p:txBody>
      </p:sp>
      <p:sp>
        <p:nvSpPr>
          <p:cNvPr id="4" name="Content Placeholder 2"/>
          <p:cNvSpPr txBox="1">
            <a:spLocks/>
          </p:cNvSpPr>
          <p:nvPr/>
        </p:nvSpPr>
        <p:spPr>
          <a:xfrm>
            <a:off x="474351" y="2601221"/>
            <a:ext cx="5412105" cy="3659627"/>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8000" b="1" dirty="0">
                <a:solidFill>
                  <a:prstClr val="black"/>
                </a:solidFill>
                <a:latin typeface="Calibri" panose="020F0502020204030204"/>
              </a:rPr>
              <a:t>  One must be registered in DEERS</a:t>
            </a:r>
          </a:p>
          <a:p>
            <a:pPr defTabSz="914353">
              <a:buClrTx/>
              <a:buFont typeface="Calibri" panose="020F0502020204030204" pitchFamily="34" charset="0"/>
              <a:buChar char="•"/>
              <a:defRPr/>
            </a:pPr>
            <a:r>
              <a:rPr lang="en-US" sz="8000" b="1" dirty="0">
                <a:solidFill>
                  <a:prstClr val="black"/>
                </a:solidFill>
                <a:latin typeface="Calibri" panose="020F0502020204030204"/>
              </a:rPr>
              <a:t>  Health Plan Options</a:t>
            </a:r>
          </a:p>
          <a:p>
            <a:pPr defTabSz="914353">
              <a:buClrTx/>
              <a:buFont typeface="Calibri" panose="020F0502020204030204" pitchFamily="34" charset="0"/>
              <a:buChar char="•"/>
              <a:defRPr/>
            </a:pPr>
            <a:r>
              <a:rPr lang="en-US" sz="8000" b="1" dirty="0">
                <a:solidFill>
                  <a:prstClr val="black"/>
                </a:solidFill>
                <a:latin typeface="Calibri" panose="020F0502020204030204"/>
              </a:rPr>
              <a:t>  Pharmacy program</a:t>
            </a:r>
          </a:p>
          <a:p>
            <a:pPr defTabSz="914353">
              <a:buClrTx/>
              <a:buFont typeface="Calibri" panose="020F0502020204030204" pitchFamily="34" charset="0"/>
              <a:buChar char="•"/>
              <a:defRPr/>
            </a:pPr>
            <a:r>
              <a:rPr lang="en-US" sz="8000" b="1" dirty="0">
                <a:solidFill>
                  <a:prstClr val="black"/>
                </a:solidFill>
                <a:latin typeface="Calibri" panose="020F0502020204030204"/>
              </a:rPr>
              <a:t>  Dental plans </a:t>
            </a:r>
          </a:p>
          <a:p>
            <a:pPr defTabSz="914353">
              <a:buClrTx/>
              <a:buFont typeface="Calibri" panose="020F0502020204030204" pitchFamily="34" charset="0"/>
              <a:buChar char="•"/>
              <a:defRPr/>
            </a:pPr>
            <a:r>
              <a:rPr lang="en-US" sz="8000" b="1" dirty="0">
                <a:solidFill>
                  <a:prstClr val="black"/>
                </a:solidFill>
                <a:latin typeface="Calibri" panose="020F0502020204030204"/>
              </a:rPr>
              <a:t>  Special programs for specific health care needs </a:t>
            </a:r>
          </a:p>
          <a:p>
            <a:pPr defTabSz="914353">
              <a:buClrTx/>
              <a:buFont typeface="Calibri" panose="020F0502020204030204" pitchFamily="34" charset="0"/>
              <a:buChar char="•"/>
              <a:defRPr/>
            </a:pPr>
            <a:r>
              <a:rPr lang="en-US" sz="8000" b="1" dirty="0">
                <a:solidFill>
                  <a:prstClr val="black"/>
                </a:solidFill>
                <a:latin typeface="Calibri" panose="020F0502020204030204"/>
              </a:rPr>
              <a:t>  Out-of-Pocket Costs</a:t>
            </a:r>
          </a:p>
          <a:p>
            <a:pPr defTabSz="914353">
              <a:buClrTx/>
              <a:buFont typeface="Calibri" panose="020F0502020204030204" pitchFamily="34" charset="0"/>
              <a:buChar char="•"/>
              <a:defRPr/>
            </a:pPr>
            <a:r>
              <a:rPr lang="en-US" sz="8000" b="1" dirty="0">
                <a:solidFill>
                  <a:prstClr val="black"/>
                </a:solidFill>
                <a:latin typeface="Calibri" panose="020F0502020204030204"/>
              </a:rPr>
              <a:t>  Health Plan Costs </a:t>
            </a:r>
          </a:p>
          <a:p>
            <a:pPr defTabSz="914353">
              <a:buClrTx/>
              <a:buFont typeface="Calibri" panose="020F0502020204030204" pitchFamily="34" charset="0"/>
              <a:buChar char="•"/>
              <a:defRPr/>
            </a:pPr>
            <a:r>
              <a:rPr lang="en-US" sz="8000" b="1" dirty="0">
                <a:solidFill>
                  <a:prstClr val="black"/>
                </a:solidFill>
                <a:latin typeface="Calibri" panose="020F0502020204030204"/>
              </a:rPr>
              <a:t>  Prescription Costs </a:t>
            </a:r>
          </a:p>
          <a:p>
            <a:pPr defTabSz="914353">
              <a:buClrTx/>
              <a:buFont typeface="Calibri" panose="020F0502020204030204" pitchFamily="34" charset="0"/>
              <a:buChar char="•"/>
              <a:defRPr/>
            </a:pPr>
            <a:r>
              <a:rPr lang="en-US" sz="8000" b="1" dirty="0">
                <a:solidFill>
                  <a:prstClr val="black"/>
                </a:solidFill>
                <a:latin typeface="Calibri" panose="020F0502020204030204"/>
              </a:rPr>
              <a:t>  Dental Costs </a:t>
            </a:r>
          </a:p>
          <a:p>
            <a:pPr marL="274306" indent="-274306" defTabSz="914353">
              <a:buClr>
                <a:srgbClr val="DDDDDD"/>
              </a:buClr>
              <a:buFont typeface="Wingdings" panose="05000000000000000000" pitchFamily="2" charset="2"/>
              <a:buChar char="v"/>
              <a:defRPr/>
            </a:pPr>
            <a:endParaRPr lang="en-US" sz="8000" b="1" dirty="0">
              <a:solidFill>
                <a:prstClr val="black"/>
              </a:solidFill>
              <a:latin typeface="Calibri" panose="020F0502020204030204"/>
            </a:endParaRPr>
          </a:p>
        </p:txBody>
      </p:sp>
      <p:sp>
        <p:nvSpPr>
          <p:cNvPr id="5" name="Text Placeholder 5"/>
          <p:cNvSpPr txBox="1">
            <a:spLocks/>
          </p:cNvSpPr>
          <p:nvPr/>
        </p:nvSpPr>
        <p:spPr>
          <a:xfrm>
            <a:off x="6050280" y="1777033"/>
            <a:ext cx="4937760" cy="7952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Selected Resources:</a:t>
            </a:r>
            <a:endParaRPr lang="en-US" b="1" dirty="0">
              <a:solidFill>
                <a:prstClr val="black"/>
              </a:solidFill>
              <a:latin typeface="Calibri" panose="020F0502020204030204"/>
            </a:endParaRPr>
          </a:p>
        </p:txBody>
      </p:sp>
      <p:sp>
        <p:nvSpPr>
          <p:cNvPr id="6" name="Content Placeholder 6"/>
          <p:cNvSpPr txBox="1">
            <a:spLocks/>
          </p:cNvSpPr>
          <p:nvPr/>
        </p:nvSpPr>
        <p:spPr>
          <a:xfrm>
            <a:off x="6126489" y="2572312"/>
            <a:ext cx="5974081" cy="354977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a:solidFill>
                  <a:prstClr val="black">
                    <a:lumMod val="75000"/>
                    <a:lumOff val="25000"/>
                  </a:prstClr>
                </a:solidFill>
                <a:latin typeface="Calibri" panose="020F0502020204030204"/>
              </a:rPr>
              <a:t>  </a:t>
            </a:r>
            <a:r>
              <a:rPr lang="en-US" b="1">
                <a:solidFill>
                  <a:prstClr val="black"/>
                </a:solidFill>
                <a:latin typeface="Calibri" panose="020F0502020204030204"/>
                <a:hlinkClick r:id="rId2"/>
              </a:rPr>
              <a:t>www.Tricare.mil</a:t>
            </a:r>
            <a:endParaRPr lang="en-US" b="1">
              <a:solidFill>
                <a:prstClr val="black"/>
              </a:solidFill>
              <a:latin typeface="Calibri" panose="020F0502020204030204"/>
            </a:endParaRPr>
          </a:p>
          <a:p>
            <a:pPr defTabSz="914353">
              <a:buClrTx/>
              <a:buFont typeface="Calibri" panose="020F0502020204030204" pitchFamily="34" charset="0"/>
              <a:buChar char="•"/>
              <a:defRPr/>
            </a:pPr>
            <a:r>
              <a:rPr lang="en-US" b="1">
                <a:solidFill>
                  <a:prstClr val="black"/>
                </a:solidFill>
                <a:latin typeface="Calibri" panose="020F0502020204030204"/>
              </a:rPr>
              <a:t>  </a:t>
            </a:r>
            <a:r>
              <a:rPr lang="en-US" b="1">
                <a:solidFill>
                  <a:prstClr val="black"/>
                </a:solidFill>
                <a:latin typeface="Calibri" panose="020F0502020204030204"/>
                <a:hlinkClick r:id="rId3"/>
              </a:rPr>
              <a:t>www.humanamilitary.com</a:t>
            </a:r>
            <a:endParaRPr lang="en-US" b="1">
              <a:solidFill>
                <a:prstClr val="black"/>
              </a:solidFill>
              <a:latin typeface="Calibri" panose="020F0502020204030204"/>
            </a:endParaRPr>
          </a:p>
          <a:p>
            <a:pPr defTabSz="914353">
              <a:buClrTx/>
              <a:buFont typeface="Calibri" panose="020F0502020204030204" pitchFamily="34" charset="0"/>
              <a:buChar char="•"/>
              <a:defRPr/>
            </a:pPr>
            <a:r>
              <a:rPr lang="en-US" b="1">
                <a:solidFill>
                  <a:prstClr val="black"/>
                </a:solidFill>
                <a:latin typeface="Calibri" panose="020F0502020204030204"/>
              </a:rPr>
              <a:t>  TRICARE East 1-800-444-5445</a:t>
            </a:r>
          </a:p>
          <a:p>
            <a:pPr defTabSz="914353">
              <a:buClrTx/>
              <a:buFont typeface="Calibri" panose="020F0502020204030204" pitchFamily="34" charset="0"/>
              <a:buChar char="•"/>
              <a:defRPr/>
            </a:pPr>
            <a:r>
              <a:rPr lang="en-US" b="1">
                <a:solidFill>
                  <a:prstClr val="black"/>
                </a:solidFill>
                <a:latin typeface="Calibri" panose="020F0502020204030204"/>
              </a:rPr>
              <a:t>  TRICARE (Humana) 1- 877-256-1640</a:t>
            </a:r>
          </a:p>
          <a:p>
            <a:pPr defTabSz="914353">
              <a:buClr>
                <a:srgbClr val="DDDDDD"/>
              </a:buClr>
              <a:defRPr/>
            </a:pPr>
            <a:endParaRPr lang="en-US" dirty="0">
              <a:solidFill>
                <a:prstClr val="black">
                  <a:lumMod val="75000"/>
                  <a:lumOff val="25000"/>
                </a:prstClr>
              </a:solidFill>
              <a:latin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664" y="4190965"/>
            <a:ext cx="2799621" cy="1399811"/>
          </a:xfrm>
          <a:prstGeom prst="rect">
            <a:avLst/>
          </a:prstGeom>
        </p:spPr>
      </p:pic>
      <p:sp>
        <p:nvSpPr>
          <p:cNvPr id="8" name="TextBox 7"/>
          <p:cNvSpPr txBox="1"/>
          <p:nvPr/>
        </p:nvSpPr>
        <p:spPr>
          <a:xfrm>
            <a:off x="474347" y="1243522"/>
            <a:ext cx="11485244" cy="369332"/>
          </a:xfrm>
          <a:prstGeom prst="rect">
            <a:avLst/>
          </a:prstGeom>
          <a:noFill/>
        </p:spPr>
        <p:txBody>
          <a:bodyPr wrap="square" rtlCol="0">
            <a:spAutoFit/>
          </a:bodyPr>
          <a:lstStyle/>
          <a:p>
            <a:pPr defTabSz="457178">
              <a:defRPr/>
            </a:pPr>
            <a:r>
              <a:rPr lang="en-US" b="1" dirty="0">
                <a:solidFill>
                  <a:prstClr val="black"/>
                </a:solidFill>
                <a:latin typeface="Calibri" panose="020F0502020204030204"/>
              </a:rPr>
              <a:t>Tricare (styled TRICARE), is a health care program of the United States Department of Defense Military Health System.</a:t>
            </a:r>
          </a:p>
        </p:txBody>
      </p:sp>
    </p:spTree>
    <p:extLst>
      <p:ext uri="{BB962C8B-B14F-4D97-AF65-F5344CB8AC3E}">
        <p14:creationId xmlns:p14="http://schemas.microsoft.com/office/powerpoint/2010/main" val="221118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97280" y="286604"/>
            <a:ext cx="10058400" cy="69447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sz="4300" b="1" spc="-51">
                <a:solidFill>
                  <a:prstClr val="black"/>
                </a:solidFill>
                <a:latin typeface="Calibri Light" panose="020F0302020204030204"/>
              </a:rPr>
              <a:t>ID Cards and DEERS </a:t>
            </a:r>
            <a:endParaRPr lang="en-US" sz="4300" b="1" spc="-51" dirty="0">
              <a:solidFill>
                <a:prstClr val="black"/>
              </a:solidFill>
              <a:latin typeface="Calibri Light" panose="020F0302020204030204"/>
            </a:endParaRPr>
          </a:p>
        </p:txBody>
      </p:sp>
      <p:sp>
        <p:nvSpPr>
          <p:cNvPr id="3" name="Text Placeholder 4"/>
          <p:cNvSpPr txBox="1">
            <a:spLocks/>
          </p:cNvSpPr>
          <p:nvPr/>
        </p:nvSpPr>
        <p:spPr>
          <a:xfrm>
            <a:off x="830100" y="1586081"/>
            <a:ext cx="4937760" cy="37607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dirty="0">
                <a:solidFill>
                  <a:prstClr val="black"/>
                </a:solidFill>
                <a:latin typeface="Calibri" panose="020F0502020204030204"/>
              </a:rPr>
              <a:t>ID CARD &amp; </a:t>
            </a:r>
            <a:r>
              <a:rPr lang="en-US" b="1" dirty="0" err="1">
                <a:solidFill>
                  <a:prstClr val="black"/>
                </a:solidFill>
                <a:latin typeface="Calibri" panose="020F0502020204030204"/>
              </a:rPr>
              <a:t>DEERS</a:t>
            </a:r>
            <a:r>
              <a:rPr lang="en-US" b="1" dirty="0">
                <a:solidFill>
                  <a:prstClr val="black"/>
                </a:solidFill>
                <a:latin typeface="Calibri" panose="020F0502020204030204"/>
              </a:rPr>
              <a:t>:</a:t>
            </a:r>
          </a:p>
        </p:txBody>
      </p:sp>
      <p:sp>
        <p:nvSpPr>
          <p:cNvPr id="4" name="Content Placeholder 2"/>
          <p:cNvSpPr txBox="1">
            <a:spLocks/>
          </p:cNvSpPr>
          <p:nvPr/>
        </p:nvSpPr>
        <p:spPr>
          <a:xfrm>
            <a:off x="371481" y="2318048"/>
            <a:ext cx="5638799" cy="316411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028" lvl="1" indent="-182870" defTabSz="914353">
              <a:buClrTx/>
              <a:buFont typeface="Arial" panose="020B0604020202020204" pitchFamily="34" charset="0"/>
              <a:buChar char="•"/>
              <a:defRPr/>
            </a:pPr>
            <a:r>
              <a:rPr lang="en-US" sz="2000" b="1" dirty="0">
                <a:solidFill>
                  <a:prstClr val="black"/>
                </a:solidFill>
                <a:latin typeface="Calibri" panose="020F0502020204030204"/>
              </a:rPr>
              <a:t>Real-Time Automated Personnel Identification System (RAPIDS)/ID Card Office system used to issue the definitive credential within DoD</a:t>
            </a:r>
          </a:p>
          <a:p>
            <a:pPr marL="384028" lvl="1" indent="-182870" defTabSz="914353">
              <a:buClrTx/>
              <a:buFont typeface="Arial" panose="020B0604020202020204" pitchFamily="34" charset="0"/>
              <a:buChar char="•"/>
              <a:defRPr/>
            </a:pPr>
            <a:r>
              <a:rPr lang="en-US" sz="2000" b="1" dirty="0">
                <a:solidFill>
                  <a:prstClr val="black"/>
                </a:solidFill>
                <a:latin typeface="Calibri" panose="020F0502020204030204"/>
              </a:rPr>
              <a:t>Defense Enrollment Eligibility Reporting System(</a:t>
            </a:r>
            <a:r>
              <a:rPr lang="en-US" sz="2000" b="1" dirty="0" err="1">
                <a:solidFill>
                  <a:prstClr val="black"/>
                </a:solidFill>
                <a:latin typeface="Calibri" panose="020F0502020204030204"/>
              </a:rPr>
              <a:t>DEERS</a:t>
            </a:r>
            <a:r>
              <a:rPr lang="en-US" sz="2000" b="1" dirty="0">
                <a:solidFill>
                  <a:prstClr val="black"/>
                </a:solidFill>
                <a:latin typeface="Calibri" panose="020F0502020204030204"/>
              </a:rPr>
              <a:t>) is a database of information on uniformed services members (sponsors), U.S. sponsored foreign military, DoD and uniformed services civilians and their family members.</a:t>
            </a:r>
          </a:p>
          <a:p>
            <a:pPr marL="384028" lvl="1" indent="-182870" defTabSz="914353">
              <a:buClrTx/>
              <a:buFont typeface="Arial" panose="020B0604020202020204" pitchFamily="34" charset="0"/>
              <a:buChar char="•"/>
              <a:defRPr/>
            </a:pPr>
            <a:r>
              <a:rPr lang="en-US" sz="2000" b="1" dirty="0">
                <a:solidFill>
                  <a:prstClr val="black"/>
                </a:solidFill>
                <a:latin typeface="Calibri" panose="020F0502020204030204"/>
              </a:rPr>
              <a:t>RAPIDS uses information stored in the DoD </a:t>
            </a:r>
            <a:r>
              <a:rPr lang="en-US" sz="2000" b="1" dirty="0" err="1">
                <a:solidFill>
                  <a:prstClr val="black"/>
                </a:solidFill>
                <a:latin typeface="Calibri" panose="020F0502020204030204"/>
              </a:rPr>
              <a:t>DEERS</a:t>
            </a:r>
            <a:r>
              <a:rPr lang="en-US" sz="2000" b="1" dirty="0">
                <a:solidFill>
                  <a:prstClr val="black"/>
                </a:solidFill>
                <a:latin typeface="Calibri" panose="020F0502020204030204"/>
              </a:rPr>
              <a:t> when providing credentials (IDs and CAC)</a:t>
            </a:r>
          </a:p>
        </p:txBody>
      </p:sp>
      <p:sp>
        <p:nvSpPr>
          <p:cNvPr id="5" name="Text Placeholder 5"/>
          <p:cNvSpPr txBox="1">
            <a:spLocks/>
          </p:cNvSpPr>
          <p:nvPr/>
        </p:nvSpPr>
        <p:spPr>
          <a:xfrm>
            <a:off x="5767860" y="1588803"/>
            <a:ext cx="4937760" cy="37198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dirty="0">
                <a:solidFill>
                  <a:prstClr val="black"/>
                </a:solidFill>
                <a:latin typeface="Calibri" panose="020F0502020204030204"/>
              </a:rPr>
              <a:t>Selected Resources:</a:t>
            </a:r>
          </a:p>
        </p:txBody>
      </p:sp>
      <p:sp>
        <p:nvSpPr>
          <p:cNvPr id="6" name="Content Placeholder 6"/>
          <p:cNvSpPr txBox="1">
            <a:spLocks/>
          </p:cNvSpPr>
          <p:nvPr/>
        </p:nvSpPr>
        <p:spPr>
          <a:xfrm>
            <a:off x="6010282" y="2453648"/>
            <a:ext cx="5668119" cy="2892896"/>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06" indent="-274306" defTabSz="914353">
              <a:buClr>
                <a:srgbClr val="DDDDDD"/>
              </a:buClr>
              <a:buFont typeface="Wingdings" panose="05000000000000000000" pitchFamily="2" charset="2"/>
              <a:buChar char="v"/>
              <a:defRPr/>
            </a:pPr>
            <a:endParaRPr lang="en-US" b="1" dirty="0">
              <a:solidFill>
                <a:prstClr val="black"/>
              </a:solidFill>
              <a:latin typeface="Calibri" panose="020F0502020204030204"/>
            </a:endParaRPr>
          </a:p>
          <a:p>
            <a:pPr marL="274306" indent="-274306" defTabSz="914353">
              <a:buClr>
                <a:srgbClr val="DDDDDD"/>
              </a:buClr>
              <a:buFont typeface="Wingdings" panose="05000000000000000000" pitchFamily="2" charset="2"/>
              <a:buChar char="v"/>
              <a:defRPr/>
            </a:pPr>
            <a:endParaRPr lang="en-US" b="1" dirty="0">
              <a:solidFill>
                <a:prstClr val="black"/>
              </a:solidFill>
              <a:latin typeface="Calibri" panose="020F0502020204030204"/>
            </a:endParaRPr>
          </a:p>
          <a:p>
            <a:pPr defTabSz="914353">
              <a:buClrTx/>
              <a:buFont typeface="Calibri" panose="020F0502020204030204" pitchFamily="34" charset="0"/>
              <a:buChar char="•"/>
              <a:defRPr/>
            </a:pPr>
            <a:r>
              <a:rPr lang="en-US" b="1" dirty="0">
                <a:solidFill>
                  <a:prstClr val="black"/>
                </a:solidFill>
                <a:latin typeface="Calibri" panose="020F0502020204030204"/>
              </a:rPr>
              <a:t>  Latham</a:t>
            </a:r>
          </a:p>
          <a:p>
            <a:pPr marL="761201" lvl="2" indent="-285737" defTabSz="914353">
              <a:spcBef>
                <a:spcPts val="0"/>
              </a:spcBef>
              <a:buClrTx/>
              <a:buFont typeface="Calibri" pitchFamily="34" charset="0"/>
              <a:buChar char="•"/>
              <a:defRPr/>
            </a:pPr>
            <a:r>
              <a:rPr lang="en-US" b="1" dirty="0">
                <a:solidFill>
                  <a:prstClr val="black"/>
                </a:solidFill>
                <a:latin typeface="Calibri" panose="020F0502020204030204"/>
              </a:rPr>
              <a:t>330 Old Niskayuna Road, Room 206</a:t>
            </a:r>
          </a:p>
          <a:p>
            <a:pPr marL="761201" lvl="2" indent="-285737" defTabSz="914353">
              <a:spcBef>
                <a:spcPts val="0"/>
              </a:spcBef>
              <a:buClrTx/>
              <a:buFont typeface="Calibri" pitchFamily="34" charset="0"/>
              <a:buChar char="•"/>
              <a:defRPr/>
            </a:pPr>
            <a:r>
              <a:rPr lang="en-US" b="1" dirty="0">
                <a:solidFill>
                  <a:prstClr val="black"/>
                </a:solidFill>
                <a:latin typeface="Calibri" panose="020F0502020204030204"/>
              </a:rPr>
              <a:t>Latham, NY 12110</a:t>
            </a:r>
          </a:p>
          <a:p>
            <a:pPr marL="761201" lvl="2" indent="-285737" defTabSz="914353">
              <a:spcBef>
                <a:spcPts val="0"/>
              </a:spcBef>
              <a:buClrTx/>
              <a:buFont typeface="Calibri" pitchFamily="34" charset="0"/>
              <a:buChar char="•"/>
              <a:defRPr/>
            </a:pPr>
            <a:r>
              <a:rPr lang="en-US" b="1" dirty="0">
                <a:solidFill>
                  <a:prstClr val="black"/>
                </a:solidFill>
                <a:latin typeface="Calibri" panose="020F0502020204030204"/>
              </a:rPr>
              <a:t>(518) 786-4406</a:t>
            </a:r>
          </a:p>
          <a:p>
            <a:pPr defTabSz="914353">
              <a:buClrTx/>
              <a:buFont typeface="Calibri" panose="020F0502020204030204" pitchFamily="34" charset="0"/>
              <a:buChar char="•"/>
              <a:defRPr/>
            </a:pPr>
            <a:r>
              <a:rPr lang="en-US" b="1" dirty="0">
                <a:solidFill>
                  <a:prstClr val="black"/>
                </a:solidFill>
                <a:latin typeface="Calibri" panose="020F0502020204030204"/>
              </a:rPr>
              <a:t>  Appointment Scheduler</a:t>
            </a:r>
            <a:br>
              <a:rPr lang="en-US" b="1" dirty="0">
                <a:solidFill>
                  <a:prstClr val="black"/>
                </a:solidFill>
                <a:latin typeface="Calibri" panose="020F0502020204030204"/>
              </a:rPr>
            </a:br>
            <a:r>
              <a:rPr lang="en-US" b="1" dirty="0">
                <a:solidFill>
                  <a:prstClr val="black"/>
                </a:solidFill>
                <a:latin typeface="Calibri" panose="020F0502020204030204"/>
              </a:rPr>
              <a:t>   </a:t>
            </a:r>
            <a:r>
              <a:rPr lang="en-US" sz="1500" dirty="0">
                <a:solidFill>
                  <a:prstClr val="black">
                    <a:lumMod val="75000"/>
                    <a:lumOff val="25000"/>
                  </a:prstClr>
                </a:solidFill>
                <a:latin typeface="Calibri" panose="020F0502020204030204"/>
                <a:hlinkClick r:id="rId2"/>
              </a:rPr>
              <a:t>https://rapids-appointments.dmdc.osd.mil/appointment/default.aspx</a:t>
            </a:r>
            <a:endParaRPr lang="en-US" sz="1500" dirty="0">
              <a:solidFill>
                <a:prstClr val="black">
                  <a:lumMod val="75000"/>
                  <a:lumOff val="25000"/>
                </a:prstClr>
              </a:solidFill>
              <a:latin typeface="Calibri" panose="020F0502020204030204"/>
            </a:endParaRPr>
          </a:p>
          <a:p>
            <a:pPr marL="0" indent="0" defTabSz="914353">
              <a:buClr>
                <a:srgbClr val="DDDDDD"/>
              </a:buClr>
              <a:buNone/>
              <a:defRPr/>
            </a:pPr>
            <a:endParaRPr lang="en-US" dirty="0">
              <a:solidFill>
                <a:prstClr val="black">
                  <a:lumMod val="75000"/>
                  <a:lumOff val="25000"/>
                </a:prstClr>
              </a:solidFill>
              <a:latin typeface="Calibri" panose="020F0502020204030204"/>
            </a:endParaRPr>
          </a:p>
        </p:txBody>
      </p:sp>
      <p:sp>
        <p:nvSpPr>
          <p:cNvPr id="7" name="TextBox 6"/>
          <p:cNvSpPr txBox="1"/>
          <p:nvPr/>
        </p:nvSpPr>
        <p:spPr>
          <a:xfrm>
            <a:off x="1416367" y="986450"/>
            <a:ext cx="10177464" cy="369332"/>
          </a:xfrm>
          <a:prstGeom prst="rect">
            <a:avLst/>
          </a:prstGeom>
          <a:noFill/>
        </p:spPr>
        <p:txBody>
          <a:bodyPr wrap="square" rtlCol="0">
            <a:spAutoFit/>
          </a:bodyPr>
          <a:lstStyle/>
          <a:p>
            <a:pPr algn="ctr" defTabSz="457178">
              <a:defRPr/>
            </a:pPr>
            <a:r>
              <a:rPr lang="en-US" b="1" dirty="0">
                <a:solidFill>
                  <a:prstClr val="black"/>
                </a:solidFill>
                <a:latin typeface="Calibri" panose="020F0502020204030204"/>
              </a:rPr>
              <a:t>Provide assistance with obtaining Dependent ID Cards. Appointment and requirements information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26330">
            <a:off x="9585624" y="1563119"/>
            <a:ext cx="2042307" cy="2245008"/>
          </a:xfrm>
          <a:prstGeom prst="rect">
            <a:avLst/>
          </a:prstGeom>
        </p:spPr>
      </p:pic>
    </p:spTree>
    <p:extLst>
      <p:ext uri="{BB962C8B-B14F-4D97-AF65-F5344CB8AC3E}">
        <p14:creationId xmlns:p14="http://schemas.microsoft.com/office/powerpoint/2010/main" val="383458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4641" y="4635404"/>
            <a:ext cx="1465083" cy="1285116"/>
          </a:xfrm>
          <a:prstGeom prst="rect">
            <a:avLst/>
          </a:prstGeom>
        </p:spPr>
      </p:pic>
      <p:sp>
        <p:nvSpPr>
          <p:cNvPr id="3" name="Title 1"/>
          <p:cNvSpPr txBox="1">
            <a:spLocks/>
          </p:cNvSpPr>
          <p:nvPr/>
        </p:nvSpPr>
        <p:spPr>
          <a:xfrm>
            <a:off x="1097280" y="286613"/>
            <a:ext cx="10058400" cy="79595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sz="4401" b="1" spc="-51">
                <a:solidFill>
                  <a:prstClr val="black"/>
                </a:solidFill>
                <a:latin typeface="Calibri Light" panose="020F0302020204030204"/>
              </a:rPr>
              <a:t>Crisis Intervention and  Referral</a:t>
            </a:r>
            <a:endParaRPr lang="en-US" sz="4401" b="1" spc="-51" dirty="0">
              <a:solidFill>
                <a:prstClr val="black"/>
              </a:solidFill>
              <a:latin typeface="Calibri Light" panose="020F0302020204030204"/>
            </a:endParaRPr>
          </a:p>
        </p:txBody>
      </p:sp>
      <p:sp>
        <p:nvSpPr>
          <p:cNvPr id="4" name="Text Placeholder 4"/>
          <p:cNvSpPr txBox="1">
            <a:spLocks/>
          </p:cNvSpPr>
          <p:nvPr/>
        </p:nvSpPr>
        <p:spPr>
          <a:xfrm>
            <a:off x="1097280" y="1796017"/>
            <a:ext cx="4937760" cy="73628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Selected Resources: </a:t>
            </a:r>
            <a:endParaRPr lang="en-US" b="1" dirty="0">
              <a:solidFill>
                <a:prstClr val="black"/>
              </a:solidFill>
              <a:latin typeface="Calibri" panose="020F0502020204030204"/>
            </a:endParaRPr>
          </a:p>
        </p:txBody>
      </p:sp>
      <p:sp>
        <p:nvSpPr>
          <p:cNvPr id="5" name="Content Placeholder 2"/>
          <p:cNvSpPr txBox="1">
            <a:spLocks/>
          </p:cNvSpPr>
          <p:nvPr/>
        </p:nvSpPr>
        <p:spPr>
          <a:xfrm>
            <a:off x="504831" y="2325377"/>
            <a:ext cx="6240317" cy="306578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1800" b="1" dirty="0">
                <a:solidFill>
                  <a:prstClr val="black"/>
                </a:solidFill>
                <a:latin typeface="Calibri" panose="020F0502020204030204"/>
              </a:rPr>
              <a:t>  Red Cross  </a:t>
            </a:r>
            <a:r>
              <a:rPr lang="en-US" sz="1800" b="1" dirty="0">
                <a:solidFill>
                  <a:prstClr val="black"/>
                </a:solidFill>
                <a:latin typeface="Calibri" panose="020F0502020204030204"/>
                <a:hlinkClick r:id="rId3"/>
              </a:rPr>
              <a:t>https://www.redcross.org/get-help.html</a:t>
            </a:r>
            <a:br>
              <a:rPr lang="en-US" sz="1800" b="1" dirty="0">
                <a:solidFill>
                  <a:prstClr val="black"/>
                </a:solidFill>
                <a:latin typeface="Calibri" panose="020F0502020204030204"/>
              </a:rPr>
            </a:br>
            <a:br>
              <a:rPr lang="en-US" sz="1800" b="1" dirty="0">
                <a:solidFill>
                  <a:prstClr val="black"/>
                </a:solidFill>
                <a:latin typeface="Calibri" panose="020F0502020204030204"/>
              </a:rPr>
            </a:br>
            <a:r>
              <a:rPr lang="en-US" sz="1800" b="1" dirty="0">
                <a:solidFill>
                  <a:prstClr val="black"/>
                </a:solidFill>
                <a:latin typeface="Calibri" panose="020F0502020204030204"/>
              </a:rPr>
              <a:t>	American Red Cross of Northeastern New York </a:t>
            </a:r>
            <a:br>
              <a:rPr lang="en-US" sz="1800" b="1" dirty="0">
                <a:solidFill>
                  <a:prstClr val="black"/>
                </a:solidFill>
                <a:latin typeface="Calibri" panose="020F0502020204030204"/>
              </a:rPr>
            </a:br>
            <a:r>
              <a:rPr lang="en-US" sz="1800" b="1" dirty="0">
                <a:solidFill>
                  <a:prstClr val="black"/>
                </a:solidFill>
                <a:latin typeface="Calibri" panose="020F0502020204030204"/>
              </a:rPr>
              <a:t>	33 Everett Road, Albany, NY 12205 </a:t>
            </a:r>
            <a:br>
              <a:rPr lang="en-US" sz="1800" b="1" dirty="0">
                <a:solidFill>
                  <a:prstClr val="black"/>
                </a:solidFill>
                <a:latin typeface="Calibri" panose="020F0502020204030204"/>
              </a:rPr>
            </a:br>
            <a:r>
              <a:rPr lang="en-US" sz="1800" b="1" dirty="0">
                <a:solidFill>
                  <a:prstClr val="black"/>
                </a:solidFill>
                <a:latin typeface="Calibri" panose="020F0502020204030204"/>
              </a:rPr>
              <a:t>	Phone: (518) 458-8111</a:t>
            </a:r>
            <a:br>
              <a:rPr lang="en-US" sz="1800" b="1" dirty="0">
                <a:solidFill>
                  <a:prstClr val="black"/>
                </a:solidFill>
                <a:latin typeface="Calibri" panose="020F0502020204030204"/>
              </a:rPr>
            </a:br>
            <a:br>
              <a:rPr lang="en-US" sz="1800" b="1" dirty="0">
                <a:solidFill>
                  <a:prstClr val="black"/>
                </a:solidFill>
                <a:latin typeface="Calibri" panose="020F0502020204030204"/>
              </a:rPr>
            </a:br>
            <a:r>
              <a:rPr lang="en-US" sz="1800" b="1" dirty="0">
                <a:solidFill>
                  <a:prstClr val="black"/>
                </a:solidFill>
                <a:latin typeface="Calibri" panose="020F0502020204030204"/>
              </a:rPr>
              <a:t>To speak to a Red Cross Emergency Communications Specialist call:  1-877-272-7337</a:t>
            </a:r>
          </a:p>
          <a:p>
            <a:pPr defTabSz="914353">
              <a:buClrTx/>
              <a:buFont typeface="Calibri" panose="020F0502020204030204" pitchFamily="34" charset="0"/>
              <a:buChar char="•"/>
              <a:defRPr/>
            </a:pPr>
            <a:r>
              <a:rPr lang="en-US" sz="1800" b="1" dirty="0">
                <a:solidFill>
                  <a:prstClr val="black"/>
                </a:solidFill>
                <a:latin typeface="Calibri" panose="020F0502020204030204"/>
              </a:rPr>
              <a:t>  The Police Department: 911</a:t>
            </a:r>
          </a:p>
          <a:p>
            <a:pPr defTabSz="914353">
              <a:buClrTx/>
              <a:buFont typeface="Calibri" panose="020F0502020204030204" pitchFamily="34" charset="0"/>
              <a:buChar char="•"/>
              <a:defRPr/>
            </a:pPr>
            <a:r>
              <a:rPr lang="en-US" sz="1800" b="1" i="1" dirty="0">
                <a:solidFill>
                  <a:prstClr val="black"/>
                </a:solidFill>
                <a:latin typeface="Calibri" panose="020F0502020204030204"/>
              </a:rPr>
              <a:t>  </a:t>
            </a:r>
            <a:r>
              <a:rPr lang="en-US" sz="1800" b="1" dirty="0">
                <a:solidFill>
                  <a:prstClr val="black"/>
                </a:solidFill>
                <a:latin typeface="Calibri" panose="020F0502020204030204"/>
              </a:rPr>
              <a:t>Military Crisis Line (1-800-273-8255)</a:t>
            </a:r>
          </a:p>
        </p:txBody>
      </p:sp>
      <p:sp>
        <p:nvSpPr>
          <p:cNvPr id="6" name="Text Placeholder 5"/>
          <p:cNvSpPr txBox="1">
            <a:spLocks/>
          </p:cNvSpPr>
          <p:nvPr/>
        </p:nvSpPr>
        <p:spPr>
          <a:xfrm>
            <a:off x="7239724" y="1639239"/>
            <a:ext cx="4042404" cy="73628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dirty="0">
                <a:solidFill>
                  <a:prstClr val="black"/>
                </a:solidFill>
                <a:latin typeface="Calibri" panose="020F0502020204030204"/>
              </a:rPr>
              <a:t>Selected Resources:</a:t>
            </a:r>
          </a:p>
        </p:txBody>
      </p:sp>
      <p:sp>
        <p:nvSpPr>
          <p:cNvPr id="7" name="Content Placeholder 6"/>
          <p:cNvSpPr txBox="1">
            <a:spLocks/>
          </p:cNvSpPr>
          <p:nvPr/>
        </p:nvSpPr>
        <p:spPr>
          <a:xfrm>
            <a:off x="7239724" y="2325376"/>
            <a:ext cx="4536980" cy="275915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1800" dirty="0">
                <a:solidFill>
                  <a:prstClr val="black">
                    <a:lumMod val="75000"/>
                    <a:lumOff val="25000"/>
                  </a:prstClr>
                </a:solidFill>
                <a:latin typeface="Calibri" panose="020F0502020204030204"/>
              </a:rPr>
              <a:t>  </a:t>
            </a:r>
            <a:r>
              <a:rPr lang="en-US" sz="1800" b="1" dirty="0">
                <a:solidFill>
                  <a:prstClr val="black"/>
                </a:solidFill>
                <a:latin typeface="Calibri" panose="020F0502020204030204"/>
              </a:rPr>
              <a:t>Behavior Health (Family Programs)</a:t>
            </a:r>
            <a:br>
              <a:rPr lang="en-US" sz="1800" b="1" dirty="0">
                <a:solidFill>
                  <a:prstClr val="black"/>
                </a:solidFill>
                <a:latin typeface="Calibri" panose="020F0502020204030204"/>
              </a:rPr>
            </a:br>
            <a:endParaRPr lang="en-US" sz="1800" b="1" dirty="0">
              <a:solidFill>
                <a:prstClr val="black"/>
              </a:solidFill>
              <a:latin typeface="Calibri" panose="020F0502020204030204"/>
            </a:endParaRPr>
          </a:p>
          <a:p>
            <a:pPr defTabSz="914353">
              <a:buClrTx/>
              <a:buFont typeface="Calibri" panose="020F0502020204030204" pitchFamily="34" charset="0"/>
              <a:buChar char="•"/>
              <a:defRPr/>
            </a:pPr>
            <a:r>
              <a:rPr lang="en-US" sz="1800" b="1" dirty="0">
                <a:solidFill>
                  <a:prstClr val="black"/>
                </a:solidFill>
                <a:latin typeface="Calibri" panose="020F0502020204030204"/>
              </a:rPr>
              <a:t>  New York State Domestic Violence Hotline</a:t>
            </a:r>
            <a:br>
              <a:rPr lang="en-US" sz="1800" b="1" dirty="0">
                <a:solidFill>
                  <a:prstClr val="black"/>
                </a:solidFill>
                <a:latin typeface="Calibri" panose="020F0502020204030204"/>
              </a:rPr>
            </a:br>
            <a:r>
              <a:rPr lang="en-US" sz="1800" b="1" dirty="0">
                <a:solidFill>
                  <a:prstClr val="black"/>
                </a:solidFill>
                <a:latin typeface="Calibri" panose="020F0502020204030204"/>
              </a:rPr>
              <a:t>  1-800-942-6906</a:t>
            </a:r>
            <a:br>
              <a:rPr lang="en-US" sz="1800" b="1" dirty="0">
                <a:solidFill>
                  <a:prstClr val="black"/>
                </a:solidFill>
                <a:latin typeface="Calibri" panose="020F0502020204030204"/>
              </a:rPr>
            </a:br>
            <a:endParaRPr lang="en-US" b="1" dirty="0">
              <a:solidFill>
                <a:prstClr val="black"/>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p:txBody>
      </p:sp>
      <p:sp>
        <p:nvSpPr>
          <p:cNvPr id="8" name="TextBox 7"/>
          <p:cNvSpPr txBox="1"/>
          <p:nvPr/>
        </p:nvSpPr>
        <p:spPr>
          <a:xfrm>
            <a:off x="1097283" y="982829"/>
            <a:ext cx="10459180" cy="646331"/>
          </a:xfrm>
          <a:prstGeom prst="rect">
            <a:avLst/>
          </a:prstGeom>
          <a:noFill/>
        </p:spPr>
        <p:txBody>
          <a:bodyPr wrap="square" rtlCol="0">
            <a:spAutoFit/>
          </a:bodyPr>
          <a:lstStyle/>
          <a:p>
            <a:pPr algn="ctr" defTabSz="457178">
              <a:defRPr/>
            </a:pPr>
            <a:r>
              <a:rPr lang="en-US" b="1" dirty="0">
                <a:solidFill>
                  <a:prstClr val="black"/>
                </a:solidFill>
                <a:latin typeface="Calibri" panose="020F0502020204030204"/>
              </a:rPr>
              <a:t>Crisis Intervention refers to precautions taken in the event of intense difficulty or danger. Some actions required may seem drastic but may be the best solution for the safety of all.</a:t>
            </a:r>
          </a:p>
        </p:txBody>
      </p:sp>
    </p:spTree>
    <p:extLst>
      <p:ext uri="{BB962C8B-B14F-4D97-AF65-F5344CB8AC3E}">
        <p14:creationId xmlns:p14="http://schemas.microsoft.com/office/powerpoint/2010/main" val="290092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844785" y="228600"/>
            <a:ext cx="6432017" cy="523220"/>
          </a:xfrm>
          <a:prstGeom prst="rect">
            <a:avLst/>
          </a:prstGeom>
        </p:spPr>
        <p:txBody>
          <a:bodyPr wrap="none">
            <a:spAutoFit/>
          </a:bodyPr>
          <a:lstStyle/>
          <a:p>
            <a:pPr algn="ctr" defTabSz="914353">
              <a:defRPr/>
            </a:pPr>
            <a:r>
              <a:rPr lang="en-US" sz="2800" b="1" spc="-51" dirty="0">
                <a:solidFill>
                  <a:prstClr val="black"/>
                </a:solidFill>
                <a:latin typeface="Arial" panose="020B0604020202020204" pitchFamily="34" charset="0"/>
                <a:cs typeface="Arial" panose="020B0604020202020204" pitchFamily="34" charset="0"/>
              </a:rPr>
              <a:t>Community Information and Outreach</a:t>
            </a:r>
          </a:p>
        </p:txBody>
      </p:sp>
      <p:sp>
        <p:nvSpPr>
          <p:cNvPr id="4" name="Text Placeholder 4"/>
          <p:cNvSpPr txBox="1">
            <a:spLocks/>
          </p:cNvSpPr>
          <p:nvPr/>
        </p:nvSpPr>
        <p:spPr>
          <a:xfrm>
            <a:off x="1066800" y="1185576"/>
            <a:ext cx="3323037" cy="47872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dirty="0">
                <a:solidFill>
                  <a:prstClr val="black"/>
                </a:solidFill>
                <a:latin typeface="Calibri" panose="020F0502020204030204"/>
              </a:rPr>
              <a:t>OUTREACH AREAS:</a:t>
            </a:r>
          </a:p>
        </p:txBody>
      </p:sp>
      <p:sp>
        <p:nvSpPr>
          <p:cNvPr id="5" name="Text Placeholder 5"/>
          <p:cNvSpPr txBox="1">
            <a:spLocks/>
          </p:cNvSpPr>
          <p:nvPr/>
        </p:nvSpPr>
        <p:spPr>
          <a:xfrm>
            <a:off x="6783712" y="1214198"/>
            <a:ext cx="4937760" cy="4607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dirty="0">
                <a:solidFill>
                  <a:prstClr val="black"/>
                </a:solidFill>
                <a:latin typeface="Calibri" panose="020F0502020204030204"/>
              </a:rPr>
              <a:t>Selected Resources:</a:t>
            </a:r>
          </a:p>
        </p:txBody>
      </p:sp>
      <p:sp>
        <p:nvSpPr>
          <p:cNvPr id="6" name="TextBox 5"/>
          <p:cNvSpPr txBox="1"/>
          <p:nvPr/>
        </p:nvSpPr>
        <p:spPr>
          <a:xfrm>
            <a:off x="1048944" y="769721"/>
            <a:ext cx="10483981" cy="369332"/>
          </a:xfrm>
          <a:prstGeom prst="rect">
            <a:avLst/>
          </a:prstGeom>
          <a:noFill/>
        </p:spPr>
        <p:txBody>
          <a:bodyPr wrap="square" rtlCol="0">
            <a:spAutoFit/>
          </a:bodyPr>
          <a:lstStyle/>
          <a:p>
            <a:pPr algn="ctr" defTabSz="457178">
              <a:defRPr/>
            </a:pPr>
            <a:r>
              <a:rPr lang="en-US" b="1" dirty="0">
                <a:solidFill>
                  <a:prstClr val="black"/>
                </a:solidFill>
                <a:latin typeface="Calibri" panose="020F0502020204030204"/>
              </a:rPr>
              <a:t>Community resources refers to any aspect of the community that may assist one with the needs of daily life.</a:t>
            </a:r>
          </a:p>
        </p:txBody>
      </p:sp>
      <p:sp>
        <p:nvSpPr>
          <p:cNvPr id="7" name="Content Placeholder 2"/>
          <p:cNvSpPr txBox="1">
            <a:spLocks/>
          </p:cNvSpPr>
          <p:nvPr/>
        </p:nvSpPr>
        <p:spPr>
          <a:xfrm>
            <a:off x="1048944" y="1882608"/>
            <a:ext cx="2761063" cy="4089573"/>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buClrTx/>
              <a:buFont typeface="Calibri" panose="020F0502020204030204" pitchFamily="34" charset="0"/>
              <a:buChar char="•"/>
              <a:defRPr/>
            </a:pPr>
            <a:r>
              <a:rPr lang="en-US" sz="7200" b="1" dirty="0">
                <a:solidFill>
                  <a:prstClr val="black"/>
                </a:solidFill>
                <a:latin typeface="Calibri" panose="020F0502020204030204"/>
              </a:rPr>
              <a:t>  Child care and Elder care</a:t>
            </a:r>
          </a:p>
          <a:p>
            <a:pPr defTabSz="914353">
              <a:buClrTx/>
              <a:buFont typeface="Calibri" panose="020F0502020204030204" pitchFamily="34" charset="0"/>
              <a:buChar char="•"/>
              <a:defRPr/>
            </a:pPr>
            <a:r>
              <a:rPr lang="en-US" sz="7200" b="1" dirty="0">
                <a:solidFill>
                  <a:prstClr val="black"/>
                </a:solidFill>
                <a:latin typeface="Calibri" panose="020F0502020204030204"/>
              </a:rPr>
              <a:t>  Employment assistance </a:t>
            </a:r>
          </a:p>
          <a:p>
            <a:pPr defTabSz="914353">
              <a:buClrTx/>
              <a:buFont typeface="Calibri" panose="020F0502020204030204" pitchFamily="34" charset="0"/>
              <a:buChar char="•"/>
              <a:defRPr/>
            </a:pPr>
            <a:r>
              <a:rPr lang="en-US" sz="7200" b="1" dirty="0">
                <a:solidFill>
                  <a:prstClr val="black"/>
                </a:solidFill>
                <a:latin typeface="Calibri" panose="020F0502020204030204"/>
              </a:rPr>
              <a:t>  Substance abuse</a:t>
            </a:r>
          </a:p>
          <a:p>
            <a:pPr defTabSz="914353">
              <a:buClrTx/>
              <a:buFont typeface="Calibri" panose="020F0502020204030204" pitchFamily="34" charset="0"/>
              <a:buChar char="•"/>
              <a:defRPr/>
            </a:pPr>
            <a:r>
              <a:rPr lang="en-US" sz="7200" b="1" dirty="0">
                <a:solidFill>
                  <a:prstClr val="black"/>
                </a:solidFill>
                <a:latin typeface="Calibri" panose="020F0502020204030204"/>
              </a:rPr>
              <a:t>  Housing</a:t>
            </a:r>
          </a:p>
          <a:p>
            <a:pPr defTabSz="914353">
              <a:buClrTx/>
              <a:buFont typeface="Calibri" panose="020F0502020204030204" pitchFamily="34" charset="0"/>
              <a:buChar char="•"/>
              <a:defRPr/>
            </a:pPr>
            <a:r>
              <a:rPr lang="en-US" sz="7200" b="1" dirty="0">
                <a:solidFill>
                  <a:prstClr val="black"/>
                </a:solidFill>
                <a:latin typeface="Calibri" panose="020F0502020204030204"/>
              </a:rPr>
              <a:t>  Shelters</a:t>
            </a:r>
          </a:p>
          <a:p>
            <a:pPr defTabSz="914353">
              <a:buClrTx/>
              <a:buFont typeface="Calibri" panose="020F0502020204030204" pitchFamily="34" charset="0"/>
              <a:buChar char="•"/>
              <a:defRPr/>
            </a:pPr>
            <a:r>
              <a:rPr lang="en-US" sz="7200" b="1" dirty="0">
                <a:solidFill>
                  <a:prstClr val="black"/>
                </a:solidFill>
                <a:latin typeface="Calibri" panose="020F0502020204030204"/>
              </a:rPr>
              <a:t>  Clothing</a:t>
            </a:r>
          </a:p>
          <a:p>
            <a:pPr defTabSz="914353">
              <a:buClrTx/>
              <a:buFont typeface="Calibri" panose="020F0502020204030204" pitchFamily="34" charset="0"/>
              <a:buChar char="•"/>
              <a:defRPr/>
            </a:pPr>
            <a:r>
              <a:rPr lang="en-US" sz="7200" b="1" dirty="0">
                <a:solidFill>
                  <a:prstClr val="black"/>
                </a:solidFill>
                <a:latin typeface="Calibri" panose="020F0502020204030204"/>
              </a:rPr>
              <a:t>  Educational assistance</a:t>
            </a:r>
          </a:p>
          <a:p>
            <a:pPr defTabSz="914353">
              <a:buClrTx/>
              <a:buFont typeface="Calibri" panose="020F0502020204030204" pitchFamily="34" charset="0"/>
              <a:buChar char="•"/>
              <a:defRPr/>
            </a:pPr>
            <a:r>
              <a:rPr lang="en-US" sz="7200" b="1" dirty="0">
                <a:solidFill>
                  <a:prstClr val="black"/>
                </a:solidFill>
                <a:latin typeface="Calibri" panose="020F0502020204030204"/>
              </a:rPr>
              <a:t>  Car repairs </a:t>
            </a:r>
          </a:p>
          <a:p>
            <a:pPr defTabSz="914353">
              <a:buClrTx/>
              <a:buFont typeface="Calibri" panose="020F0502020204030204" pitchFamily="34" charset="0"/>
              <a:buChar char="•"/>
              <a:defRPr/>
            </a:pPr>
            <a:r>
              <a:rPr lang="en-US" sz="7200" b="1" dirty="0">
                <a:solidFill>
                  <a:prstClr val="black"/>
                </a:solidFill>
                <a:latin typeface="Calibri" panose="020F0502020204030204"/>
              </a:rPr>
              <a:t>  Phone and Internet</a:t>
            </a:r>
          </a:p>
          <a:p>
            <a:pPr defTabSz="914353">
              <a:buClrTx/>
              <a:buFont typeface="Calibri" panose="020F0502020204030204" pitchFamily="34" charset="0"/>
              <a:buChar char="•"/>
              <a:defRPr/>
            </a:pPr>
            <a:r>
              <a:rPr lang="en-US" sz="7200" b="1" dirty="0">
                <a:solidFill>
                  <a:prstClr val="black"/>
                </a:solidFill>
                <a:latin typeface="Calibri" panose="020F0502020204030204"/>
              </a:rPr>
              <a:t>  Immigration Assistance</a:t>
            </a:r>
          </a:p>
          <a:p>
            <a:pPr defTabSz="914353">
              <a:buClrTx/>
              <a:buFont typeface="Calibri" panose="020F0502020204030204" pitchFamily="34" charset="0"/>
              <a:buChar char="•"/>
              <a:defRPr/>
            </a:pPr>
            <a:r>
              <a:rPr lang="en-US" sz="7200" b="1" dirty="0">
                <a:solidFill>
                  <a:prstClr val="black"/>
                </a:solidFill>
                <a:latin typeface="Calibri" panose="020F0502020204030204"/>
              </a:rPr>
              <a:t>  Mental health care</a:t>
            </a:r>
          </a:p>
          <a:p>
            <a:pPr marL="274306" indent="-274306" defTabSz="914353">
              <a:buClr>
                <a:srgbClr val="DDDDDD"/>
              </a:buClr>
              <a:buFont typeface="Wingdings" panose="05000000000000000000" pitchFamily="2" charset="2"/>
              <a:buChar char="v"/>
              <a:defRPr/>
            </a:pPr>
            <a:endParaRPr lang="en-US" sz="8000" dirty="0">
              <a:solidFill>
                <a:prstClr val="black">
                  <a:lumMod val="75000"/>
                  <a:lumOff val="25000"/>
                </a:prstClr>
              </a:solidFill>
              <a:latin typeface="Calibri" panose="020F0502020204030204"/>
            </a:endParaRPr>
          </a:p>
        </p:txBody>
      </p:sp>
      <p:sp>
        <p:nvSpPr>
          <p:cNvPr id="8" name="Content Placeholder 6"/>
          <p:cNvSpPr txBox="1">
            <a:spLocks/>
          </p:cNvSpPr>
          <p:nvPr/>
        </p:nvSpPr>
        <p:spPr>
          <a:xfrm>
            <a:off x="6505832" y="1867861"/>
            <a:ext cx="5299521" cy="279309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spcBef>
                <a:spcPts val="200"/>
              </a:spcBef>
              <a:buClrTx/>
              <a:buFont typeface="Calibri" panose="020F0502020204030204" pitchFamily="34" charset="0"/>
              <a:buChar char="•"/>
              <a:defRPr/>
            </a:pPr>
            <a:r>
              <a:rPr lang="en-US" sz="1800" b="1">
                <a:solidFill>
                  <a:prstClr val="black"/>
                </a:solidFill>
                <a:latin typeface="Calibri" panose="020F0502020204030204"/>
              </a:rPr>
              <a:t>  Albany County Assistance Program</a:t>
            </a:r>
            <a:br>
              <a:rPr lang="en-US" sz="1800" b="1">
                <a:solidFill>
                  <a:prstClr val="black"/>
                </a:solidFill>
                <a:latin typeface="Calibri" panose="020F0502020204030204"/>
              </a:rPr>
            </a:br>
            <a:r>
              <a:rPr lang="en-US" sz="1800" b="1">
                <a:solidFill>
                  <a:prstClr val="black"/>
                </a:solidFill>
                <a:latin typeface="Calibri" panose="020F0502020204030204"/>
              </a:rPr>
              <a:t>  </a:t>
            </a:r>
            <a:r>
              <a:rPr lang="en-US" sz="1800" b="1">
                <a:solidFill>
                  <a:prstClr val="black"/>
                </a:solidFill>
                <a:latin typeface="Calibri" panose="020F0502020204030204"/>
                <a:hlinkClick r:id="rId2"/>
              </a:rPr>
              <a:t>www.needhelppayingbills.com</a:t>
            </a:r>
            <a:br>
              <a:rPr lang="en-US" sz="1800" b="1">
                <a:solidFill>
                  <a:prstClr val="black"/>
                </a:solidFill>
                <a:latin typeface="Calibri" panose="020F0502020204030204"/>
              </a:rPr>
            </a:br>
            <a:endParaRPr lang="en-US" sz="1800" b="1">
              <a:solidFill>
                <a:prstClr val="black"/>
              </a:solidFill>
              <a:latin typeface="Calibri" panose="020F0502020204030204"/>
            </a:endParaRPr>
          </a:p>
          <a:p>
            <a:pPr defTabSz="914353">
              <a:spcBef>
                <a:spcPts val="200"/>
              </a:spcBef>
              <a:buClrTx/>
              <a:buFont typeface="Calibri" panose="020F0502020204030204" pitchFamily="34" charset="0"/>
              <a:buChar char="•"/>
              <a:defRPr/>
            </a:pPr>
            <a:r>
              <a:rPr lang="en-US" sz="1800" b="1">
                <a:solidFill>
                  <a:prstClr val="black"/>
                </a:solidFill>
                <a:latin typeface="Calibri" panose="020F0502020204030204"/>
              </a:rPr>
              <a:t>  Child Care Subsidy Program</a:t>
            </a:r>
            <a:br>
              <a:rPr lang="en-US" sz="1800" b="1">
                <a:solidFill>
                  <a:prstClr val="black"/>
                </a:solidFill>
                <a:latin typeface="Calibri" panose="020F0502020204030204"/>
              </a:rPr>
            </a:br>
            <a:r>
              <a:rPr lang="en-US" sz="1800" b="1">
                <a:solidFill>
                  <a:prstClr val="black"/>
                </a:solidFill>
                <a:latin typeface="Calibri" panose="020F0502020204030204"/>
              </a:rPr>
              <a:t>   </a:t>
            </a:r>
            <a:r>
              <a:rPr lang="en-US" sz="1800" b="1">
                <a:solidFill>
                  <a:prstClr val="black"/>
                </a:solidFill>
                <a:latin typeface="Calibri" panose="020F0502020204030204"/>
                <a:hlinkClick r:id="rId3"/>
              </a:rPr>
              <a:t>www.albanycounty.com</a:t>
            </a:r>
            <a:r>
              <a:rPr lang="en-US" sz="1800" b="1">
                <a:solidFill>
                  <a:prstClr val="black"/>
                </a:solidFill>
                <a:latin typeface="Calibri" panose="020F0502020204030204"/>
              </a:rPr>
              <a:t>    (518) 447-7435</a:t>
            </a:r>
          </a:p>
          <a:p>
            <a:pPr marL="0" indent="0" defTabSz="914353">
              <a:spcBef>
                <a:spcPts val="200"/>
              </a:spcBef>
              <a:buClrTx/>
              <a:buNone/>
              <a:defRPr/>
            </a:pPr>
            <a:endParaRPr lang="en-US" sz="1800" b="1">
              <a:solidFill>
                <a:prstClr val="black"/>
              </a:solidFill>
              <a:latin typeface="Calibri" panose="020F0502020204030204"/>
            </a:endParaRPr>
          </a:p>
          <a:p>
            <a:pPr defTabSz="914353">
              <a:spcBef>
                <a:spcPts val="200"/>
              </a:spcBef>
              <a:buClrTx/>
              <a:buFont typeface="Calibri" panose="020F0502020204030204" pitchFamily="34" charset="0"/>
              <a:buChar char="•"/>
              <a:defRPr/>
            </a:pPr>
            <a:r>
              <a:rPr lang="en-US" sz="1800" b="1">
                <a:solidFill>
                  <a:prstClr val="black"/>
                </a:solidFill>
                <a:latin typeface="Calibri" panose="020F0502020204030204"/>
              </a:rPr>
              <a:t>  Albany County Department of Social Services</a:t>
            </a:r>
            <a:br>
              <a:rPr lang="en-US" sz="1800" b="1">
                <a:solidFill>
                  <a:prstClr val="black"/>
                </a:solidFill>
                <a:latin typeface="Calibri" panose="020F0502020204030204"/>
              </a:rPr>
            </a:br>
            <a:r>
              <a:rPr lang="en-US" sz="1800" b="1">
                <a:solidFill>
                  <a:prstClr val="black"/>
                </a:solidFill>
                <a:latin typeface="Calibri" panose="020F0502020204030204"/>
              </a:rPr>
              <a:t>  518-447-7300</a:t>
            </a:r>
            <a:br>
              <a:rPr lang="en-US" sz="1800" b="1">
                <a:solidFill>
                  <a:prstClr val="black"/>
                </a:solidFill>
                <a:latin typeface="Calibri" panose="020F0502020204030204"/>
              </a:rPr>
            </a:br>
            <a:endParaRPr lang="en-US" sz="1800" b="1">
              <a:solidFill>
                <a:prstClr val="black"/>
              </a:solidFill>
              <a:latin typeface="Calibri" panose="020F0502020204030204"/>
            </a:endParaRPr>
          </a:p>
          <a:p>
            <a:pPr defTabSz="914353">
              <a:spcBef>
                <a:spcPts val="200"/>
              </a:spcBef>
              <a:buClrTx/>
              <a:buFont typeface="Calibri" panose="020F0502020204030204" pitchFamily="34" charset="0"/>
              <a:buChar char="•"/>
              <a:defRPr/>
            </a:pPr>
            <a:r>
              <a:rPr lang="en-US" sz="1800" b="1">
                <a:solidFill>
                  <a:prstClr val="black"/>
                </a:solidFill>
                <a:latin typeface="Calibri" panose="020F0502020204030204"/>
              </a:rPr>
              <a:t>  Albany Stratton VA Medical Center (518) 626-5000</a:t>
            </a:r>
            <a:endParaRPr lang="en-US" sz="1200" dirty="0">
              <a:solidFill>
                <a:prstClr val="black">
                  <a:lumMod val="75000"/>
                  <a:lumOff val="25000"/>
                </a:prstClr>
              </a:solidFill>
              <a:latin typeface="Calibri" panose="020F0502020204030204"/>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7766"/>
          <a:stretch/>
        </p:blipFill>
        <p:spPr>
          <a:xfrm>
            <a:off x="4069653" y="4541179"/>
            <a:ext cx="2714059" cy="1535085"/>
          </a:xfrm>
          <a:prstGeom prst="rect">
            <a:avLst/>
          </a:prstGeom>
        </p:spPr>
      </p:pic>
    </p:spTree>
    <p:extLst>
      <p:ext uri="{BB962C8B-B14F-4D97-AF65-F5344CB8AC3E}">
        <p14:creationId xmlns:p14="http://schemas.microsoft.com/office/powerpoint/2010/main" val="317704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990600" y="286613"/>
            <a:ext cx="10058400" cy="75162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b="1" spc="-51" dirty="0">
                <a:solidFill>
                  <a:prstClr val="black"/>
                </a:solidFill>
                <a:latin typeface="Calibri Light" panose="020F0302020204030204"/>
              </a:rPr>
              <a:t>Exceptional Family Member Program</a:t>
            </a:r>
          </a:p>
        </p:txBody>
      </p:sp>
      <p:sp>
        <p:nvSpPr>
          <p:cNvPr id="3" name="Text Placeholder 4"/>
          <p:cNvSpPr txBox="1">
            <a:spLocks/>
          </p:cNvSpPr>
          <p:nvPr/>
        </p:nvSpPr>
        <p:spPr>
          <a:xfrm>
            <a:off x="487679" y="2133899"/>
            <a:ext cx="6741796" cy="57928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353">
              <a:buClr>
                <a:srgbClr val="DDDDDD"/>
              </a:buClr>
              <a:defRPr/>
            </a:pPr>
            <a:r>
              <a:rPr lang="en-US" b="1">
                <a:solidFill>
                  <a:prstClr val="black"/>
                </a:solidFill>
                <a:latin typeface="Calibri" panose="020F0502020204030204"/>
              </a:rPr>
              <a:t>Selected Resources: </a:t>
            </a:r>
            <a:endParaRPr lang="en-US" b="1" dirty="0">
              <a:solidFill>
                <a:prstClr val="black"/>
              </a:solidFill>
              <a:latin typeface="Calibri" panose="020F0502020204030204"/>
            </a:endParaRPr>
          </a:p>
        </p:txBody>
      </p:sp>
      <p:sp>
        <p:nvSpPr>
          <p:cNvPr id="4" name="Content Placeholder 2"/>
          <p:cNvSpPr txBox="1">
            <a:spLocks/>
          </p:cNvSpPr>
          <p:nvPr/>
        </p:nvSpPr>
        <p:spPr>
          <a:xfrm>
            <a:off x="487685" y="2611439"/>
            <a:ext cx="6932295" cy="21994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defTabSz="914353">
              <a:spcBef>
                <a:spcPts val="200"/>
              </a:spcBef>
              <a:buClrTx/>
              <a:buFont typeface="Calibri" panose="020F0502020204030204" pitchFamily="34" charset="0"/>
              <a:buChar char="•"/>
              <a:defRPr/>
            </a:pPr>
            <a:r>
              <a:rPr lang="en-US" sz="1800" dirty="0">
                <a:solidFill>
                  <a:prstClr val="black"/>
                </a:solidFill>
                <a:latin typeface="Calibri" panose="020F0502020204030204"/>
              </a:rPr>
              <a:t>  </a:t>
            </a:r>
            <a:r>
              <a:rPr lang="en-US" sz="1800" b="1" dirty="0">
                <a:solidFill>
                  <a:prstClr val="black"/>
                </a:solidFill>
                <a:latin typeface="Calibri" panose="020F0502020204030204"/>
              </a:rPr>
              <a:t>Keller Army Community Hospital (Enroll)</a:t>
            </a:r>
            <a:br>
              <a:rPr lang="en-US" sz="1800" b="1" dirty="0">
                <a:solidFill>
                  <a:prstClr val="black"/>
                </a:solidFill>
                <a:latin typeface="Calibri" panose="020F0502020204030204"/>
              </a:rPr>
            </a:br>
            <a:r>
              <a:rPr lang="en-US" sz="1800" b="1" dirty="0">
                <a:solidFill>
                  <a:prstClr val="black"/>
                </a:solidFill>
                <a:latin typeface="Calibri" panose="020F0502020204030204"/>
              </a:rPr>
              <a:t>   900 Washington Road</a:t>
            </a:r>
          </a:p>
          <a:p>
            <a:pPr marL="0" indent="0" defTabSz="914353">
              <a:spcBef>
                <a:spcPts val="200"/>
              </a:spcBef>
              <a:buClrTx/>
              <a:buNone/>
              <a:defRPr/>
            </a:pPr>
            <a:r>
              <a:rPr lang="en-US" sz="1800" b="1" dirty="0">
                <a:solidFill>
                  <a:prstClr val="black"/>
                </a:solidFill>
                <a:latin typeface="Calibri" panose="020F0502020204030204"/>
              </a:rPr>
              <a:t>    West Point, NY  10996</a:t>
            </a:r>
          </a:p>
          <a:p>
            <a:pPr marL="0" indent="0" defTabSz="914353">
              <a:spcBef>
                <a:spcPts val="200"/>
              </a:spcBef>
              <a:buClrTx/>
              <a:buNone/>
              <a:defRPr/>
            </a:pPr>
            <a:r>
              <a:rPr lang="en-US" sz="1800" b="1" dirty="0">
                <a:solidFill>
                  <a:prstClr val="black"/>
                </a:solidFill>
                <a:latin typeface="Calibri" panose="020F0502020204030204"/>
              </a:rPr>
              <a:t>    (845-938-6881)</a:t>
            </a:r>
          </a:p>
          <a:p>
            <a:pPr defTabSz="914353">
              <a:buClrTx/>
              <a:buFont typeface="Calibri" panose="020F0502020204030204" pitchFamily="34" charset="0"/>
              <a:buChar char="•"/>
              <a:defRPr/>
            </a:pPr>
            <a:r>
              <a:rPr lang="en-US" sz="1800" b="1" dirty="0">
                <a:solidFill>
                  <a:prstClr val="black"/>
                </a:solidFill>
                <a:latin typeface="Calibri" panose="020F0502020204030204"/>
              </a:rPr>
              <a:t>  New York State Office for People with Developmental Disabilities </a:t>
            </a:r>
            <a:br>
              <a:rPr lang="en-US" sz="1800" b="1" dirty="0">
                <a:solidFill>
                  <a:prstClr val="black"/>
                </a:solidFill>
                <a:latin typeface="Calibri" panose="020F0502020204030204"/>
              </a:rPr>
            </a:br>
            <a:r>
              <a:rPr lang="en-US" sz="1800" b="1" dirty="0">
                <a:solidFill>
                  <a:prstClr val="black"/>
                </a:solidFill>
                <a:latin typeface="Calibri" panose="020F0502020204030204"/>
              </a:rPr>
              <a:t>  (866) 946-9733</a:t>
            </a:r>
            <a:br>
              <a:rPr lang="en-US" sz="1800" b="1" dirty="0">
                <a:solidFill>
                  <a:prstClr val="black"/>
                </a:solidFill>
                <a:latin typeface="Calibri" panose="020F0502020204030204"/>
              </a:rPr>
            </a:br>
            <a:endParaRPr lang="en-US" sz="1800" b="1" dirty="0">
              <a:solidFill>
                <a:prstClr val="black"/>
              </a:solidFill>
              <a:latin typeface="Calibri" panose="020F0502020204030204"/>
            </a:endParaRPr>
          </a:p>
          <a:p>
            <a:pPr marL="274306" indent="-274306" defTabSz="914353">
              <a:buClr>
                <a:srgbClr val="DDDDDD"/>
              </a:buClr>
              <a:buFont typeface="Wingdings" panose="05000000000000000000" pitchFamily="2" charset="2"/>
              <a:buChar char="v"/>
              <a:defRPr/>
            </a:pPr>
            <a:endParaRPr lang="en-US" sz="1600" dirty="0">
              <a:solidFill>
                <a:prstClr val="black">
                  <a:lumMod val="75000"/>
                  <a:lumOff val="25000"/>
                </a:prstClr>
              </a:solidFill>
              <a:latin typeface="Calibri" panose="020F0502020204030204"/>
            </a:endParaRPr>
          </a:p>
          <a:p>
            <a:pPr marL="0" indent="0" defTabSz="914353">
              <a:buClr>
                <a:srgbClr val="DDDDDD"/>
              </a:buClr>
              <a:buNone/>
              <a:defRPr/>
            </a:pPr>
            <a:endParaRPr lang="en-US" dirty="0">
              <a:solidFill>
                <a:prstClr val="black">
                  <a:lumMod val="75000"/>
                  <a:lumOff val="25000"/>
                </a:prstClr>
              </a:solidFill>
              <a:latin typeface="Calibri" panose="020F0502020204030204"/>
            </a:endParaRPr>
          </a:p>
        </p:txBody>
      </p:sp>
      <p:sp>
        <p:nvSpPr>
          <p:cNvPr id="5" name="Content Placeholder 6"/>
          <p:cNvSpPr txBox="1">
            <a:spLocks/>
          </p:cNvSpPr>
          <p:nvPr/>
        </p:nvSpPr>
        <p:spPr>
          <a:xfrm>
            <a:off x="6126480" y="3293051"/>
            <a:ext cx="4937760" cy="335509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914353">
              <a:buClr>
                <a:srgbClr val="DDDDDD"/>
              </a:buClr>
              <a:buNone/>
              <a:defRPr/>
            </a:pPr>
            <a:br>
              <a:rPr lang="en-US">
                <a:solidFill>
                  <a:prstClr val="black">
                    <a:lumMod val="75000"/>
                    <a:lumOff val="25000"/>
                  </a:prstClr>
                </a:solidFill>
                <a:latin typeface="Calibri" panose="020F0502020204030204"/>
                <a:hlinkClick r:id="rId2"/>
              </a:rPr>
            </a:br>
            <a:endParaRPr lang="en-US" sz="2200">
              <a:solidFill>
                <a:prstClr val="black">
                  <a:lumMod val="75000"/>
                  <a:lumOff val="25000"/>
                </a:prstClr>
              </a:solidFill>
              <a:latin typeface="Calibri" panose="020F0502020204030204"/>
            </a:endParaRPr>
          </a:p>
          <a:p>
            <a:pPr defTabSz="914353">
              <a:buClr>
                <a:srgbClr val="DDDDDD"/>
              </a:buClr>
              <a:defRPr/>
            </a:pPr>
            <a:endParaRPr lang="en-US">
              <a:solidFill>
                <a:prstClr val="black">
                  <a:lumMod val="75000"/>
                  <a:lumOff val="25000"/>
                </a:prstClr>
              </a:solidFill>
              <a:latin typeface="Calibri" panose="020F0502020204030204"/>
            </a:endParaRPr>
          </a:p>
          <a:p>
            <a:pPr defTabSz="914353">
              <a:buClr>
                <a:srgbClr val="DDDDDD"/>
              </a:buClr>
              <a:defRPr/>
            </a:pPr>
            <a:endParaRPr lang="en-US">
              <a:solidFill>
                <a:prstClr val="black">
                  <a:lumMod val="75000"/>
                  <a:lumOff val="25000"/>
                </a:prstClr>
              </a:solidFill>
              <a:latin typeface="Calibri" panose="020F0502020204030204"/>
            </a:endParaRPr>
          </a:p>
          <a:p>
            <a:pPr defTabSz="914353">
              <a:buClr>
                <a:srgbClr val="DDDDDD"/>
              </a:buClr>
              <a:defRPr/>
            </a:pPr>
            <a:endParaRPr lang="en-US" dirty="0">
              <a:solidFill>
                <a:prstClr val="black">
                  <a:lumMod val="75000"/>
                  <a:lumOff val="25000"/>
                </a:prstClr>
              </a:solidFill>
              <a:latin typeface="Calibri" panose="020F0502020204030204"/>
            </a:endParaRPr>
          </a:p>
        </p:txBody>
      </p:sp>
      <p:sp>
        <p:nvSpPr>
          <p:cNvPr id="6" name="TextBox 5"/>
          <p:cNvSpPr txBox="1"/>
          <p:nvPr/>
        </p:nvSpPr>
        <p:spPr>
          <a:xfrm>
            <a:off x="914401" y="950845"/>
            <a:ext cx="10241288" cy="830997"/>
          </a:xfrm>
          <a:prstGeom prst="rect">
            <a:avLst/>
          </a:prstGeom>
          <a:noFill/>
        </p:spPr>
        <p:txBody>
          <a:bodyPr wrap="square" rtlCol="0">
            <a:spAutoFit/>
          </a:bodyPr>
          <a:lstStyle/>
          <a:p>
            <a:pPr algn="ctr" defTabSz="457178">
              <a:defRPr/>
            </a:pPr>
            <a:r>
              <a:rPr lang="en-US" sz="1600" b="1" dirty="0">
                <a:solidFill>
                  <a:prstClr val="black"/>
                </a:solidFill>
                <a:latin typeface="Calibri" panose="020F0502020204030204"/>
              </a:rPr>
              <a:t>Exceptional Family Member Program (EFMP) is designed to assist military families with a special needs family member.  Support provided includes community support, housing, medical, educational, and personnel services to military Families with an  Exceptional Family Member EFM.</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628" t="4990" r="3011" b="5158"/>
          <a:stretch/>
        </p:blipFill>
        <p:spPr>
          <a:xfrm>
            <a:off x="7754085" y="2133892"/>
            <a:ext cx="3735707" cy="4032864"/>
          </a:xfrm>
          <a:prstGeom prst="rect">
            <a:avLst/>
          </a:prstGeom>
        </p:spPr>
      </p:pic>
    </p:spTree>
    <p:extLst>
      <p:ext uri="{BB962C8B-B14F-4D97-AF65-F5344CB8AC3E}">
        <p14:creationId xmlns:p14="http://schemas.microsoft.com/office/powerpoint/2010/main" val="291941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97280" y="286611"/>
            <a:ext cx="10058400" cy="145075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914353">
              <a:defRPr/>
            </a:pPr>
            <a:r>
              <a:rPr lang="en-US" b="1" spc="-51">
                <a:solidFill>
                  <a:prstClr val="black"/>
                </a:solidFill>
                <a:latin typeface="Calibri Light" panose="020F0302020204030204"/>
              </a:rPr>
              <a:t>Emergency Family Assistance Center (EFAC) </a:t>
            </a:r>
            <a:endParaRPr lang="en-US" b="1" spc="-51" dirty="0">
              <a:solidFill>
                <a:prstClr val="black"/>
              </a:solidFill>
              <a:latin typeface="Calibri Light" panose="020F0302020204030204"/>
            </a:endParaRPr>
          </a:p>
        </p:txBody>
      </p:sp>
      <p:sp>
        <p:nvSpPr>
          <p:cNvPr id="3" name="TextBox 2"/>
          <p:cNvSpPr txBox="1"/>
          <p:nvPr/>
        </p:nvSpPr>
        <p:spPr>
          <a:xfrm>
            <a:off x="609600" y="1905000"/>
            <a:ext cx="10972800" cy="1200329"/>
          </a:xfrm>
          <a:prstGeom prst="rect">
            <a:avLst/>
          </a:prstGeom>
          <a:noFill/>
        </p:spPr>
        <p:txBody>
          <a:bodyPr wrap="square" rtlCol="0">
            <a:spAutoFit/>
          </a:bodyPr>
          <a:lstStyle/>
          <a:p>
            <a:pPr algn="just" defTabSz="457178">
              <a:defRPr/>
            </a:pPr>
            <a:r>
              <a:rPr lang="en-US" b="1" dirty="0">
                <a:solidFill>
                  <a:prstClr val="black"/>
                </a:solidFill>
                <a:latin typeface="Calibri" panose="020F0502020204030204"/>
              </a:rPr>
              <a:t>The Emergency Family Assistance Center (EFAC) is the central point for coordinating a response to a natural or man made disaster.  The EFAC is a site where soldiers and their families can receive accurate information in a sensitive, timely, and effective manner. The EFAC will assist or support with short-term recovery, long-term recovery, and the return to a stable environment and mission ready status following all-hazard incidents.</a:t>
            </a:r>
          </a:p>
        </p:txBody>
      </p:sp>
    </p:spTree>
    <p:extLst>
      <p:ext uri="{BB962C8B-B14F-4D97-AF65-F5344CB8AC3E}">
        <p14:creationId xmlns:p14="http://schemas.microsoft.com/office/powerpoint/2010/main" val="17506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986619" y="1432112"/>
            <a:ext cx="184731" cy="391004"/>
          </a:xfrm>
          <a:prstGeom prst="rect">
            <a:avLst/>
          </a:prstGeom>
          <a:noFill/>
          <a:ln w="9525">
            <a:noFill/>
            <a:miter lim="800000"/>
            <a:headEnd/>
            <a:tailEnd/>
          </a:ln>
        </p:spPr>
        <p:txBody>
          <a:bodyPr wrap="none">
            <a:spAutoFit/>
          </a:bodyPr>
          <a:lstStyle/>
          <a:p>
            <a:endParaRPr lang="en-US" sz="1941" b="1" dirty="0"/>
          </a:p>
        </p:txBody>
      </p:sp>
      <p:sp>
        <p:nvSpPr>
          <p:cNvPr id="3076" name="Text Box 4"/>
          <p:cNvSpPr txBox="1">
            <a:spLocks noChangeArrowheads="1"/>
          </p:cNvSpPr>
          <p:nvPr/>
        </p:nvSpPr>
        <p:spPr bwMode="auto">
          <a:xfrm>
            <a:off x="2329144" y="2209800"/>
            <a:ext cx="7825348" cy="3057888"/>
          </a:xfrm>
          <a:prstGeom prst="rect">
            <a:avLst/>
          </a:prstGeom>
          <a:solidFill>
            <a:srgbClr val="FFFF00"/>
          </a:solidFill>
          <a:ln w="9525">
            <a:noFill/>
            <a:miter lim="800000"/>
            <a:headEnd/>
            <a:tailEnd/>
          </a:ln>
        </p:spPr>
        <p:txBody>
          <a:bodyPr wrap="square">
            <a:spAutoFit/>
          </a:bodyPr>
          <a:lstStyle/>
          <a:p>
            <a:pPr algn="ctr">
              <a:buNone/>
            </a:pPr>
            <a:endParaRPr lang="en-US" sz="1747" b="1" dirty="0">
              <a:latin typeface="Arial" panose="020B0604020202020204" pitchFamily="34" charset="0"/>
              <a:cs typeface="Arial" panose="020B0604020202020204" pitchFamily="34" charset="0"/>
            </a:endParaRPr>
          </a:p>
          <a:p>
            <a:pPr algn="ctr">
              <a:buNone/>
            </a:pPr>
            <a:r>
              <a:rPr lang="en-US" sz="1747" b="1" dirty="0">
                <a:latin typeface="Arial" panose="020B0604020202020204" pitchFamily="34" charset="0"/>
                <a:cs typeface="Arial" panose="020B0604020202020204" pitchFamily="34" charset="0"/>
              </a:rPr>
              <a:t>Please visit Family Programs at the </a:t>
            </a:r>
          </a:p>
          <a:p>
            <a:pPr algn="ctr">
              <a:buNone/>
            </a:pPr>
            <a:endParaRPr lang="en-US" sz="1747" b="1" dirty="0">
              <a:latin typeface="Arial" panose="020B0604020202020204" pitchFamily="34" charset="0"/>
              <a:cs typeface="Arial" panose="020B0604020202020204" pitchFamily="34" charset="0"/>
            </a:endParaRPr>
          </a:p>
          <a:p>
            <a:pPr algn="ctr">
              <a:buNone/>
            </a:pPr>
            <a:r>
              <a:rPr lang="en-US" sz="1747" b="1" dirty="0">
                <a:latin typeface="Arial" panose="020B0604020202020204" pitchFamily="34" charset="0"/>
                <a:cs typeface="Arial" panose="020B0604020202020204" pitchFamily="34" charset="0"/>
              </a:rPr>
              <a:t>Division of Military and Naval Affairs at:</a:t>
            </a:r>
          </a:p>
          <a:p>
            <a:pPr algn="ctr">
              <a:buNone/>
            </a:pPr>
            <a:r>
              <a:rPr lang="en-US" sz="1747" b="1" dirty="0">
                <a:latin typeface="Arial" panose="020B0604020202020204" pitchFamily="34" charset="0"/>
                <a:cs typeface="Arial" panose="020B0604020202020204" pitchFamily="34" charset="0"/>
                <a:hlinkClick r:id="rId3"/>
              </a:rPr>
              <a:t>www.dmna.state.ny.us/family</a:t>
            </a:r>
            <a:endParaRPr lang="en-US" sz="1747" b="1" dirty="0">
              <a:latin typeface="Arial" panose="020B0604020202020204" pitchFamily="34" charset="0"/>
              <a:cs typeface="Arial" panose="020B0604020202020204" pitchFamily="34" charset="0"/>
            </a:endParaRPr>
          </a:p>
          <a:p>
            <a:pPr algn="ctr">
              <a:buNone/>
            </a:pPr>
            <a:endParaRPr lang="en-US" sz="1747" b="1" dirty="0">
              <a:latin typeface="Arial" panose="020B0604020202020204" pitchFamily="34" charset="0"/>
              <a:cs typeface="Arial" panose="020B0604020202020204" pitchFamily="34" charset="0"/>
            </a:endParaRPr>
          </a:p>
          <a:p>
            <a:pPr algn="ctr">
              <a:buNone/>
            </a:pPr>
            <a:r>
              <a:rPr lang="en-US" sz="1747" b="1" dirty="0">
                <a:latin typeface="Arial" panose="020B0604020202020204" pitchFamily="34" charset="0"/>
                <a:cs typeface="Arial" panose="020B0604020202020204" pitchFamily="34" charset="0"/>
              </a:rPr>
              <a:t>or call us Toll Free at</a:t>
            </a:r>
          </a:p>
          <a:p>
            <a:pPr algn="ctr"/>
            <a:r>
              <a:rPr lang="en-US" sz="1747" b="1" dirty="0">
                <a:latin typeface="Arial" panose="020B0604020202020204" pitchFamily="34" charset="0"/>
                <a:cs typeface="Arial" panose="020B0604020202020204" pitchFamily="34" charset="0"/>
              </a:rPr>
              <a:t>1-877-715-7817</a:t>
            </a:r>
          </a:p>
          <a:p>
            <a:pPr algn="ctr"/>
            <a:endParaRPr lang="en-US" sz="1747" b="1" dirty="0">
              <a:latin typeface="Arial" panose="020B0604020202020204" pitchFamily="34" charset="0"/>
              <a:cs typeface="Arial" panose="020B0604020202020204" pitchFamily="34" charset="0"/>
            </a:endParaRPr>
          </a:p>
          <a:p>
            <a:pPr algn="ctr"/>
            <a:r>
              <a:rPr lang="en-US" sz="1747" b="1" dirty="0">
                <a:solidFill>
                  <a:srgbClr val="3333FF"/>
                </a:solidFill>
                <a:latin typeface="Arial" panose="020B0604020202020204" pitchFamily="34" charset="0"/>
                <a:cs typeface="Arial" panose="020B0604020202020204" pitchFamily="34" charset="0"/>
              </a:rPr>
              <a:t>For more information, please contact us at:</a:t>
            </a:r>
          </a:p>
          <a:p>
            <a:pPr algn="ctr">
              <a:buNone/>
            </a:pPr>
            <a:r>
              <a:rPr lang="en-US" sz="1750" b="1" dirty="0">
                <a:latin typeface="Arial" panose="020B0604020202020204" pitchFamily="34" charset="0"/>
                <a:cs typeface="Arial" panose="020B0604020202020204" pitchFamily="34" charset="0"/>
                <a:hlinkClick r:id="rId4"/>
              </a:rPr>
              <a:t>ng.ny.nyarng.mbx.family-programs@army.mil</a:t>
            </a:r>
            <a:r>
              <a:rPr lang="en-US" dirty="0"/>
              <a:t> </a:t>
            </a:r>
            <a:endParaRPr lang="en-US" sz="1747" b="1" dirty="0"/>
          </a:p>
        </p:txBody>
      </p:sp>
      <p:sp>
        <p:nvSpPr>
          <p:cNvPr id="3077" name="Rectangle 5"/>
          <p:cNvSpPr>
            <a:spLocks noChangeArrowheads="1"/>
          </p:cNvSpPr>
          <p:nvPr/>
        </p:nvSpPr>
        <p:spPr bwMode="auto">
          <a:xfrm>
            <a:off x="2758609" y="156322"/>
            <a:ext cx="7395882" cy="1167756"/>
          </a:xfrm>
          <a:prstGeom prst="rect">
            <a:avLst/>
          </a:prstGeom>
          <a:noFill/>
          <a:ln w="9525">
            <a:noFill/>
            <a:miter lim="800000"/>
            <a:headEnd/>
            <a:tailEnd/>
          </a:ln>
        </p:spPr>
        <p:txBody>
          <a:bodyPr>
            <a:spAutoFit/>
          </a:bodyPr>
          <a:lstStyle/>
          <a:p>
            <a:pPr algn="ctr">
              <a:spcBef>
                <a:spcPct val="50000"/>
              </a:spcBef>
            </a:pPr>
            <a:r>
              <a:rPr lang="en-US" sz="3494" b="1" dirty="0">
                <a:latin typeface="Arial" panose="020B0604020202020204" pitchFamily="34" charset="0"/>
                <a:cs typeface="Arial" panose="020B0604020202020204" pitchFamily="34" charset="0"/>
              </a:rPr>
              <a:t>NEW YORK NATIONAL GUARD FAMILY PROGRAMS</a:t>
            </a:r>
          </a:p>
        </p:txBody>
      </p:sp>
    </p:spTree>
    <p:extLst>
      <p:ext uri="{BB962C8B-B14F-4D97-AF65-F5344CB8AC3E}">
        <p14:creationId xmlns:p14="http://schemas.microsoft.com/office/powerpoint/2010/main" val="120011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are your 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615" y="1752600"/>
            <a:ext cx="2669585" cy="2669585"/>
          </a:xfrm>
          <a:prstGeom prst="rect">
            <a:avLst/>
          </a:prstGeom>
        </p:spPr>
      </p:pic>
    </p:spTree>
    <p:extLst>
      <p:ext uri="{BB962C8B-B14F-4D97-AF65-F5344CB8AC3E}">
        <p14:creationId xmlns:p14="http://schemas.microsoft.com/office/powerpoint/2010/main" val="334313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a:xfrm>
            <a:off x="5005364" y="2105113"/>
            <a:ext cx="231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005364" y="2896911"/>
            <a:ext cx="231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005364" y="3463946"/>
            <a:ext cx="231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329690" y="3979029"/>
            <a:ext cx="2820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3303056" y="2896911"/>
            <a:ext cx="31694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45" idx="0"/>
          </p:cNvCxnSpPr>
          <p:nvPr/>
        </p:nvCxnSpPr>
        <p:spPr>
          <a:xfrm flipH="1" flipV="1">
            <a:off x="10608896" y="1595721"/>
            <a:ext cx="5170" cy="20091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63" idx="2"/>
          </p:cNvCxnSpPr>
          <p:nvPr/>
        </p:nvCxnSpPr>
        <p:spPr>
          <a:xfrm flipH="1" flipV="1">
            <a:off x="9052388" y="1605564"/>
            <a:ext cx="50908" cy="40418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46" idx="0"/>
          </p:cNvCxnSpPr>
          <p:nvPr/>
        </p:nvCxnSpPr>
        <p:spPr>
          <a:xfrm flipV="1">
            <a:off x="7634110" y="1633733"/>
            <a:ext cx="33965" cy="3763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a:endCxn id="157" idx="2"/>
          </p:cNvCxnSpPr>
          <p:nvPr/>
        </p:nvCxnSpPr>
        <p:spPr>
          <a:xfrm>
            <a:off x="6133182" y="1595720"/>
            <a:ext cx="0" cy="2039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8063329" y="6624476"/>
            <a:ext cx="296563" cy="2100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3" name="TextBox 132"/>
          <p:cNvSpPr txBox="1"/>
          <p:nvPr/>
        </p:nvSpPr>
        <p:spPr>
          <a:xfrm>
            <a:off x="8359892" y="6606397"/>
            <a:ext cx="58060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TITLE 5 </a:t>
            </a:r>
          </a:p>
        </p:txBody>
      </p:sp>
      <p:sp>
        <p:nvSpPr>
          <p:cNvPr id="134" name="Rectangle 133"/>
          <p:cNvSpPr/>
          <p:nvPr/>
        </p:nvSpPr>
        <p:spPr>
          <a:xfrm>
            <a:off x="9928266" y="1767632"/>
            <a:ext cx="1371600" cy="64008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R3SP Program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CW4 Larry Langley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35" name="Rectangle 134"/>
          <p:cNvSpPr/>
          <p:nvPr/>
        </p:nvSpPr>
        <p:spPr>
          <a:xfrm>
            <a:off x="8826564" y="6624476"/>
            <a:ext cx="296563" cy="21006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TextBox 135"/>
          <p:cNvSpPr txBox="1"/>
          <p:nvPr/>
        </p:nvSpPr>
        <p:spPr>
          <a:xfrm>
            <a:off x="9145166" y="6594618"/>
            <a:ext cx="40748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a:t>
            </a:r>
          </a:p>
        </p:txBody>
      </p:sp>
      <p:sp>
        <p:nvSpPr>
          <p:cNvPr id="137" name="Rectangle 136"/>
          <p:cNvSpPr/>
          <p:nvPr/>
        </p:nvSpPr>
        <p:spPr>
          <a:xfrm>
            <a:off x="6962026" y="1767632"/>
            <a:ext cx="1344168" cy="63019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Military &amp; Family Readiness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Linda Rennie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38" name="Rectangle 137"/>
          <p:cNvSpPr/>
          <p:nvPr/>
        </p:nvSpPr>
        <p:spPr>
          <a:xfrm>
            <a:off x="8431212" y="1767632"/>
            <a:ext cx="1344168" cy="6301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Military &amp; Family Readiness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Betty Eissfeld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39" name="Rectangle 138"/>
          <p:cNvSpPr/>
          <p:nvPr/>
        </p:nvSpPr>
        <p:spPr>
          <a:xfrm>
            <a:off x="6962026" y="2469587"/>
            <a:ext cx="1344168" cy="28477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Military &amp; Family Readiness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Buffalo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Maggie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Michael Stanton</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Taylor Cross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Rochester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Joel Beardsley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Gary Pike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Syracuse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Tyler Swartz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Steve Marchese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0" name="Rectangle 139"/>
          <p:cNvSpPr/>
          <p:nvPr/>
        </p:nvSpPr>
        <p:spPr>
          <a:xfrm>
            <a:off x="10419509" y="6616876"/>
            <a:ext cx="296563" cy="21006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1" name="TextBox 140"/>
          <p:cNvSpPr txBox="1"/>
          <p:nvPr/>
        </p:nvSpPr>
        <p:spPr>
          <a:xfrm>
            <a:off x="10705570" y="6609993"/>
            <a:ext cx="76576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Contractor</a:t>
            </a:r>
          </a:p>
        </p:txBody>
      </p:sp>
      <p:sp>
        <p:nvSpPr>
          <p:cNvPr id="142" name="Rectangle 141"/>
          <p:cNvSpPr/>
          <p:nvPr/>
        </p:nvSpPr>
        <p:spPr>
          <a:xfrm>
            <a:off x="9928266" y="2469587"/>
            <a:ext cx="1371600" cy="109728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Reduction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Alcohol &amp; Drug Control Officer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Patricia Lopez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43" name="Rectangle 142"/>
          <p:cNvSpPr/>
          <p:nvPr/>
        </p:nvSpPr>
        <p:spPr>
          <a:xfrm>
            <a:off x="9608690" y="6642556"/>
            <a:ext cx="296563" cy="21006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4" name="TextBox 143"/>
          <p:cNvSpPr txBox="1"/>
          <p:nvPr/>
        </p:nvSpPr>
        <p:spPr>
          <a:xfrm>
            <a:off x="9927293" y="6624476"/>
            <a:ext cx="4764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ADOS</a:t>
            </a:r>
          </a:p>
        </p:txBody>
      </p:sp>
      <p:sp>
        <p:nvSpPr>
          <p:cNvPr id="145" name="Rectangle 144"/>
          <p:cNvSpPr/>
          <p:nvPr/>
        </p:nvSpPr>
        <p:spPr>
          <a:xfrm>
            <a:off x="9928266" y="3604910"/>
            <a:ext cx="1371600" cy="260604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Substance Abuse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Buffalo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Julia Blujus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Isabella Denysenko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Syracuse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Jessica Mulet (P/T)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Coordinator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Aidan O’Neil</a:t>
            </a:r>
          </a:p>
        </p:txBody>
      </p:sp>
      <p:sp>
        <p:nvSpPr>
          <p:cNvPr id="146" name="Rectangle 145"/>
          <p:cNvSpPr/>
          <p:nvPr/>
        </p:nvSpPr>
        <p:spPr>
          <a:xfrm>
            <a:off x="6962026" y="5397270"/>
            <a:ext cx="1344168" cy="63019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DEERS/HR Assistant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 Lowe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47" name="Rectangle 146"/>
          <p:cNvSpPr/>
          <p:nvPr/>
        </p:nvSpPr>
        <p:spPr>
          <a:xfrm>
            <a:off x="3765570" y="2469587"/>
            <a:ext cx="1344168" cy="630192"/>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&amp; Youth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Steffi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Fauré</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Kimberly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Groshans</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48" name="Rectangle 147"/>
          <p:cNvSpPr/>
          <p:nvPr/>
        </p:nvSpPr>
        <p:spPr>
          <a:xfrm>
            <a:off x="3765570" y="3188224"/>
            <a:ext cx="1344168" cy="555597"/>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ESGR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Daisy Smith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49" name="Rectangle 148"/>
          <p:cNvSpPr/>
          <p:nvPr/>
        </p:nvSpPr>
        <p:spPr>
          <a:xfrm>
            <a:off x="3765570" y="1767632"/>
            <a:ext cx="1344168" cy="63019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Military One Source </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50" name="Rectangle 149"/>
          <p:cNvSpPr/>
          <p:nvPr/>
        </p:nvSpPr>
        <p:spPr>
          <a:xfrm>
            <a:off x="2085353" y="3604910"/>
            <a:ext cx="1374400" cy="2607881"/>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Personal Financial Counselors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Buffalo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Timothy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Sobolewski</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Lisa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Dapolito</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Brooklyn</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Calvin Lipscomb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Farmingdale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Paula Mucci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Rochester</a:t>
            </a: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Ken Moyer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Scotia/Stratton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Roger Greenwood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1" name="Rectangle 150"/>
          <p:cNvSpPr/>
          <p:nvPr/>
        </p:nvSpPr>
        <p:spPr>
          <a:xfrm>
            <a:off x="2085353" y="2469587"/>
            <a:ext cx="1371600" cy="109728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Assistance Advisor (TAA)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Latham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Dave Earsing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NYC</a:t>
            </a: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a:t>
            </a:r>
          </a:p>
        </p:txBody>
      </p:sp>
      <p:cxnSp>
        <p:nvCxnSpPr>
          <p:cNvPr id="152" name="Straight Connector 151"/>
          <p:cNvCxnSpPr/>
          <p:nvPr/>
        </p:nvCxnSpPr>
        <p:spPr>
          <a:xfrm flipV="1">
            <a:off x="3605174" y="1598179"/>
            <a:ext cx="6995176" cy="24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605174" y="1612572"/>
            <a:ext cx="6599" cy="23664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227869" y="1624720"/>
            <a:ext cx="0" cy="1836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5461098" y="1767632"/>
            <a:ext cx="1344168" cy="630193"/>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Plans Officer ADOS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1LT Daniel Hill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57" name="Rectangle 156"/>
          <p:cNvSpPr/>
          <p:nvPr/>
        </p:nvSpPr>
        <p:spPr>
          <a:xfrm>
            <a:off x="5461098" y="2469587"/>
            <a:ext cx="1344168" cy="1165941"/>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Programs ADOS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SSG Austin Osborn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SGT Ryan Schyberg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SGT Thomas 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SPC Ayla Goronkin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PFC Alex Lopez</a:t>
            </a: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58" name="Rectangle 157"/>
          <p:cNvSpPr/>
          <p:nvPr/>
        </p:nvSpPr>
        <p:spPr>
          <a:xfrm>
            <a:off x="2889581" y="810363"/>
            <a:ext cx="1344168" cy="630193"/>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Deputy State Chaplain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 Timothy Miller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59" name="Rectangle 158"/>
          <p:cNvSpPr/>
          <p:nvPr/>
        </p:nvSpPr>
        <p:spPr>
          <a:xfrm>
            <a:off x="7151812" y="6624476"/>
            <a:ext cx="296563" cy="21006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0" name="TextBox 159"/>
          <p:cNvSpPr txBox="1"/>
          <p:nvPr/>
        </p:nvSpPr>
        <p:spPr>
          <a:xfrm>
            <a:off x="7448375" y="6606397"/>
            <a:ext cx="63831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TITLE 32 </a:t>
            </a:r>
          </a:p>
        </p:txBody>
      </p:sp>
      <p:cxnSp>
        <p:nvCxnSpPr>
          <p:cNvPr id="161" name="Straight Connector 160"/>
          <p:cNvCxnSpPr/>
          <p:nvPr/>
        </p:nvCxnSpPr>
        <p:spPr>
          <a:xfrm flipV="1">
            <a:off x="3286182" y="2082979"/>
            <a:ext cx="336608" cy="8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2085353" y="1767632"/>
            <a:ext cx="1371600" cy="64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Assistance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Rochester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Larry Linville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63" name="Rectangle 162"/>
          <p:cNvSpPr/>
          <p:nvPr/>
        </p:nvSpPr>
        <p:spPr>
          <a:xfrm>
            <a:off x="8431212" y="2469587"/>
            <a:ext cx="1344168" cy="31777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Military &amp; Family Readiness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Camp Smith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Farmingdale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Laraine Figliuolo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Ft. Hamilton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Melissa Wong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VACANT</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Ronkonkoma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Brian Randolph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Windsor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Shelly Aiken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5" name="Straight Connector 164"/>
          <p:cNvCxnSpPr>
            <a:cxnSpLocks/>
            <a:stCxn id="158" idx="3"/>
            <a:endCxn id="170" idx="1"/>
          </p:cNvCxnSpPr>
          <p:nvPr/>
        </p:nvCxnSpPr>
        <p:spPr>
          <a:xfrm flipV="1">
            <a:off x="4233749" y="1115285"/>
            <a:ext cx="2802960" cy="10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p:cNvCxnSpPr>
          <p:nvPr/>
        </p:nvCxnSpPr>
        <p:spPr>
          <a:xfrm>
            <a:off x="5611360" y="750809"/>
            <a:ext cx="0" cy="364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a:xfrm>
            <a:off x="4972887" y="119873"/>
            <a:ext cx="1345302" cy="630936"/>
          </a:xfrm>
          <a:prstGeom prst="rect">
            <a:avLst/>
          </a:prstGeom>
          <a:solidFill>
            <a:schemeClr val="bg2">
              <a:lumMod val="9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Federal HRO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(GS-14)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 Michelle Buonome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cxnSp>
        <p:nvCxnSpPr>
          <p:cNvPr id="169" name="Straight Connector 168"/>
          <p:cNvCxnSpPr/>
          <p:nvPr/>
        </p:nvCxnSpPr>
        <p:spPr>
          <a:xfrm>
            <a:off x="7657713" y="1002885"/>
            <a:ext cx="13258" cy="5928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7036709" y="800188"/>
            <a:ext cx="1345302" cy="63019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Family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Programs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MSG Michael Blass</a:t>
            </a:r>
          </a:p>
        </p:txBody>
      </p:sp>
      <p:sp>
        <p:nvSpPr>
          <p:cNvPr id="171" name="TextBox 170"/>
          <p:cNvSpPr txBox="1"/>
          <p:nvPr/>
        </p:nvSpPr>
        <p:spPr>
          <a:xfrm>
            <a:off x="831111" y="6594618"/>
            <a:ext cx="57667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9/16/22</a:t>
            </a:r>
          </a:p>
        </p:txBody>
      </p:sp>
    </p:spTree>
    <p:extLst>
      <p:ext uri="{BB962C8B-B14F-4D97-AF65-F5344CB8AC3E}">
        <p14:creationId xmlns:p14="http://schemas.microsoft.com/office/powerpoint/2010/main" val="410932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txBox="1">
            <a:spLocks/>
          </p:cNvSpPr>
          <p:nvPr/>
        </p:nvSpPr>
        <p:spPr>
          <a:xfrm>
            <a:off x="533400" y="228600"/>
            <a:ext cx="10972800" cy="5943600"/>
          </a:xfrm>
          <a:prstGeom prst="rect">
            <a:avLst/>
          </a:prstGeom>
          <a:solidFill>
            <a:schemeClr val="bg1"/>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pPr>
            <a:r>
              <a:rPr lang="en-US" sz="2200" b="1" dirty="0">
                <a:latin typeface="Arial" panose="020B0604020202020204" pitchFamily="34" charset="0"/>
                <a:cs typeface="Arial" panose="020B0604020202020204" pitchFamily="34" charset="0"/>
              </a:rPr>
              <a:t>New York National Guard</a:t>
            </a:r>
          </a:p>
          <a:p>
            <a:pPr marL="0" indent="0" algn="ctr">
              <a:lnSpc>
                <a:spcPct val="100000"/>
              </a:lnSpc>
              <a:spcBef>
                <a:spcPts val="0"/>
              </a:spcBef>
              <a:spcAft>
                <a:spcPts val="0"/>
              </a:spcAft>
            </a:pPr>
            <a:r>
              <a:rPr lang="en-US" sz="2200" b="1" dirty="0">
                <a:latin typeface="Arial" panose="020B0604020202020204" pitchFamily="34" charset="0"/>
                <a:cs typeface="Arial" panose="020B0604020202020204" pitchFamily="34" charset="0"/>
              </a:rPr>
              <a:t>Family Programs</a:t>
            </a:r>
          </a:p>
          <a:p>
            <a:pPr algn="ctr"/>
            <a:r>
              <a:rPr lang="en-US" sz="1800" b="1" u="sng" dirty="0">
                <a:latin typeface="Arial" panose="020B0604020202020204" pitchFamily="34" charset="0"/>
                <a:cs typeface="Arial" panose="020B0604020202020204" pitchFamily="34" charset="0"/>
              </a:rPr>
              <a:t>Military  and Family Readiness Specialists (MFRS)</a:t>
            </a:r>
          </a:p>
          <a:p>
            <a:r>
              <a:rPr lang="en-US" sz="1800" dirty="0">
                <a:latin typeface="Arial" panose="020B0604020202020204" pitchFamily="34" charset="0"/>
                <a:cs typeface="Arial" panose="020B0604020202020204" pitchFamily="34" charset="0"/>
              </a:rPr>
              <a:t>Provide Service Members, Families and Veterans with information, referral and outreach.  Regardless of their service component.</a:t>
            </a:r>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Provide Commanders, Service Members, Family Members and volunteers with Family Programs support, hands-on assistance in establishing and maintaining an effective Soldier Family Readiness Group (SFRG).</a:t>
            </a:r>
            <a:endParaRPr lang="en-US" sz="1800" b="1" u="sng" dirty="0">
              <a:latin typeface="Arial" panose="020B0604020202020204" pitchFamily="34" charset="0"/>
              <a:cs typeface="Arial" panose="020B0604020202020204" pitchFamily="34" charset="0"/>
            </a:endParaRPr>
          </a:p>
          <a:p>
            <a:pPr marL="0" indent="0" algn="ctr">
              <a:buNone/>
            </a:pPr>
            <a:r>
              <a:rPr lang="en-US" sz="1800" b="1" u="sng" dirty="0">
                <a:solidFill>
                  <a:schemeClr val="tx1"/>
                </a:solidFill>
                <a:latin typeface="Arial" panose="020B0604020202020204" pitchFamily="34" charset="0"/>
                <a:cs typeface="Arial" panose="020B0604020202020204" pitchFamily="34" charset="0"/>
              </a:rPr>
              <a:t>Child &amp; Youth Program</a:t>
            </a:r>
            <a:r>
              <a:rPr lang="en-US" sz="1800" b="1"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Address the needs of our military youth, offering safe activities, a place to meet, talk, and have fun with youth who understand each others issues.</a:t>
            </a:r>
          </a:p>
          <a:p>
            <a:pPr algn="ctr" fontAlgn="base">
              <a:spcBef>
                <a:spcPct val="0"/>
              </a:spcBef>
              <a:spcAft>
                <a:spcPct val="0"/>
              </a:spcAft>
            </a:pPr>
            <a:endParaRPr lang="en-US" sz="1800" b="1" u="sng"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sz="1600" b="1" u="sng" dirty="0">
                <a:solidFill>
                  <a:srgbClr val="000000"/>
                </a:solidFill>
                <a:latin typeface="Arial" panose="020B0604020202020204" pitchFamily="34" charset="0"/>
                <a:cs typeface="Arial" panose="020B0604020202020204" pitchFamily="34" charset="0"/>
              </a:rPr>
              <a:t>Employer Support of the Guard and Reserve (ESGR)</a:t>
            </a:r>
          </a:p>
          <a:p>
            <a:pPr algn="ctr" fontAlgn="base">
              <a:spcBef>
                <a:spcPct val="0"/>
              </a:spcBef>
              <a:spcAft>
                <a:spcPct val="0"/>
              </a:spcAft>
            </a:pPr>
            <a:endParaRPr lang="en-US" sz="1600" b="1" u="sng" dirty="0">
              <a:solidFill>
                <a:srgbClr val="000000"/>
              </a:solidFill>
              <a:latin typeface="Arial" panose="020B0604020202020204" pitchFamily="34" charset="0"/>
              <a:cs typeface="Arial" panose="020B0604020202020204" pitchFamily="34" charset="0"/>
            </a:endParaRPr>
          </a:p>
          <a:p>
            <a:pPr algn="just" fontAlgn="base">
              <a:spcBef>
                <a:spcPct val="0"/>
              </a:spcBef>
              <a:spcAft>
                <a:spcPct val="0"/>
              </a:spcAft>
            </a:pPr>
            <a:r>
              <a:rPr lang="en-US" sz="1600" dirty="0">
                <a:solidFill>
                  <a:srgbClr val="000000"/>
                </a:solidFill>
                <a:latin typeface="Arial" panose="020B0604020202020204" pitchFamily="34" charset="0"/>
                <a:cs typeface="Arial" panose="020B0604020202020204" pitchFamily="34" charset="0"/>
              </a:rPr>
              <a:t>As a National Guard member, the time spent away from the workplace on drills and deployments could cause employment challenges.  NGB partners with Employer Support of the Guard and Reserve (ESGR) to improve the quality of life of Service Members and their Families by promoting the security of their civilian jobs.  We provide education, employment opportunities, ombudsman services, and Employer Awards for employers who support a Service Member employee.</a:t>
            </a:r>
            <a:endParaRPr lang="en-US" sz="1600" b="1" dirty="0">
              <a:latin typeface="Arial" panose="020B0604020202020204" pitchFamily="34" charset="0"/>
              <a:cs typeface="Arial" panose="020B0604020202020204" pitchFamily="34" charset="0"/>
            </a:endParaRPr>
          </a:p>
          <a:p>
            <a:pPr marL="0" indent="0">
              <a:buNone/>
            </a:pPr>
            <a:endParaRPr lang="en-US" sz="1600" dirty="0"/>
          </a:p>
          <a:p>
            <a:endParaRPr lang="en-US" sz="1600" dirty="0"/>
          </a:p>
        </p:txBody>
      </p:sp>
    </p:spTree>
    <p:extLst>
      <p:ext uri="{BB962C8B-B14F-4D97-AF65-F5344CB8AC3E}">
        <p14:creationId xmlns:p14="http://schemas.microsoft.com/office/powerpoint/2010/main" val="170502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457200" y="228600"/>
            <a:ext cx="10972800" cy="5078313"/>
          </a:xfrm>
          <a:prstGeom prst="rect">
            <a:avLst/>
          </a:prstGeom>
        </p:spPr>
        <p:txBody>
          <a:bodyPr wrap="square">
            <a:spAutoFit/>
          </a:bodyPr>
          <a:lstStyle/>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b="1" u="sng" dirty="0">
                <a:solidFill>
                  <a:srgbClr val="000000"/>
                </a:solidFill>
                <a:latin typeface="Arial" panose="020B0604020202020204" pitchFamily="34" charset="0"/>
                <a:cs typeface="Arial" panose="020B0604020202020204" pitchFamily="34" charset="0"/>
              </a:rPr>
              <a:t>Military OneSource</a:t>
            </a:r>
          </a:p>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algn="just"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Military OneSource is a Department of Defense-funded program providing information on every aspect of military life at no cost to all Active Duty, Guard and Reserve Component Service Members, and their Families. Military OneSource is available 24 hours a day by telephone and online. </a:t>
            </a:r>
          </a:p>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b="1" u="sng" dirty="0">
                <a:solidFill>
                  <a:srgbClr val="000000"/>
                </a:solidFill>
                <a:latin typeface="Arial" panose="020B0604020202020204" pitchFamily="34" charset="0"/>
                <a:cs typeface="Arial" panose="020B0604020202020204" pitchFamily="34" charset="0"/>
              </a:rPr>
              <a:t>Personal Financial Counselor</a:t>
            </a:r>
          </a:p>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lvl="0" fontAlgn="base"/>
            <a:r>
              <a:rPr lang="en-US" dirty="0">
                <a:solidFill>
                  <a:srgbClr val="000000"/>
                </a:solidFill>
                <a:latin typeface="Arial" panose="020B0604020202020204" pitchFamily="34" charset="0"/>
                <a:cs typeface="Arial" panose="020B0604020202020204" pitchFamily="34" charset="0"/>
              </a:rPr>
              <a:t>Personal Financial Counselors provide free c</a:t>
            </a:r>
            <a:r>
              <a:rPr lang="en-US" dirty="0">
                <a:latin typeface="Arial" panose="020B0604020202020204" pitchFamily="34" charset="0"/>
                <a:cs typeface="Arial" panose="020B0604020202020204" pitchFamily="34" charset="0"/>
              </a:rPr>
              <a:t>onfidential financial consultations for Soldiers and their families.  They also provide referrals to community resources.  They are ready to support service and family members during all stages of the deployment cycle.  They help with credit management, budgeting and understanding Credit Reports, assist with navigating benefits and more. </a:t>
            </a: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 </a:t>
            </a: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540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09600" y="304800"/>
            <a:ext cx="10972800" cy="5078313"/>
          </a:xfrm>
          <a:prstGeom prst="rect">
            <a:avLst/>
          </a:prstGeom>
        </p:spPr>
        <p:txBody>
          <a:bodyPr wrap="square">
            <a:spAutoFit/>
          </a:bodyPr>
          <a:lstStyle/>
          <a:p>
            <a:pPr algn="ctr" fontAlgn="base">
              <a:spcBef>
                <a:spcPct val="0"/>
              </a:spcBef>
              <a:spcAft>
                <a:spcPct val="0"/>
              </a:spcAft>
            </a:pPr>
            <a:r>
              <a:rPr lang="en-US" b="1" u="sng" dirty="0">
                <a:solidFill>
                  <a:srgbClr val="000000"/>
                </a:solidFill>
                <a:latin typeface="Arial" panose="020B0604020202020204" pitchFamily="34" charset="0"/>
                <a:cs typeface="Arial" panose="020B0604020202020204" pitchFamily="34" charset="0"/>
              </a:rPr>
              <a:t>Resilience, Risk Reduction and Suicide Prevention (R3SP)</a:t>
            </a:r>
          </a:p>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The NYARNG R3SP Program will promote resilience among Soldiers and Family Members.  Enhance skills to recognize at risk factors, mitigate high stress and facilitate long term reduction of high risk behaviors, drug and alcohol addiction, and suicide actions through training, educations and resources </a:t>
            </a:r>
          </a:p>
          <a:p>
            <a:pP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algn="ctr" fontAlgn="base">
              <a:spcBef>
                <a:spcPct val="0"/>
              </a:spcBef>
              <a:spcAft>
                <a:spcPct val="0"/>
              </a:spcAft>
            </a:pPr>
            <a:r>
              <a:rPr lang="en-US" b="1" u="sng" dirty="0">
                <a:solidFill>
                  <a:srgbClr val="000000"/>
                </a:solidFill>
                <a:latin typeface="Arial" panose="020B0604020202020204" pitchFamily="34" charset="0"/>
                <a:cs typeface="Arial" panose="020B0604020202020204" pitchFamily="34" charset="0"/>
              </a:rPr>
              <a:t>Transition Assistance Advisor</a:t>
            </a:r>
          </a:p>
          <a:p>
            <a:pPr algn="ctr" fontAlgn="base">
              <a:spcBef>
                <a:spcPct val="0"/>
              </a:spcBef>
              <a:spcAft>
                <a:spcPct val="0"/>
              </a:spcAft>
            </a:pPr>
            <a:endParaRPr lang="en-US" b="1" u="sng"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n-US" dirty="0">
                <a:solidFill>
                  <a:srgbClr val="000000"/>
                </a:solidFill>
                <a:latin typeface="Arial" panose="020B0604020202020204" pitchFamily="34" charset="0"/>
                <a:cs typeface="Arial" panose="020B0604020202020204" pitchFamily="34" charset="0"/>
              </a:rPr>
              <a:t>Transition Assistance makes accessing the benefits and entitlement earned by Service Members easier. Here you’ll find valuable information about programs and services addressing a variety of issues, from financial matters, to funeral honors, to emotional support.</a:t>
            </a: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a:p>
            <a:pPr algn="ctr"/>
            <a:r>
              <a:rPr lang="en-US" b="1" u="sng" dirty="0">
                <a:latin typeface="Arial" panose="020B0604020202020204" pitchFamily="34" charset="0"/>
                <a:cs typeface="Arial" panose="020B0604020202020204" pitchFamily="34" charset="0"/>
              </a:rPr>
              <a:t>Yellow Ribbon Team</a:t>
            </a:r>
          </a:p>
          <a:p>
            <a:pPr algn="ct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Plans, coordinates and hosts Yellow Ribbon Pre – During – and Post Deployment Events for Service Members and their Families to assist them with reintegration.</a:t>
            </a:r>
            <a:endParaRPr lang="en-US"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79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101717" y="105380"/>
            <a:ext cx="10058400" cy="644273"/>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353" rtl="0" eaLnBrk="1" fontAlgn="auto" latinLnBrk="0" hangingPunct="1">
              <a:lnSpc>
                <a:spcPct val="85000"/>
              </a:lnSpc>
              <a:spcBef>
                <a:spcPct val="0"/>
              </a:spcBef>
              <a:spcAft>
                <a:spcPts val="0"/>
              </a:spcAft>
              <a:buClrTx/>
              <a:buSzTx/>
              <a:buFontTx/>
              <a:buNone/>
              <a:tabLst/>
              <a:defRPr/>
            </a:pPr>
            <a:r>
              <a:rPr kumimoji="0" lang="en-US" sz="4800" b="1" i="1" u="none" strike="noStrike" kern="1200" cap="none" spc="-51" normalizeH="0" baseline="0" noProof="0" dirty="0">
                <a:ln>
                  <a:noFill/>
                </a:ln>
                <a:solidFill>
                  <a:prstClr val="black"/>
                </a:solidFill>
                <a:effectLst/>
                <a:uLnTx/>
                <a:uFillTx/>
                <a:latin typeface="Calibri Light" panose="020F0302020204030204"/>
                <a:ea typeface="+mj-ea"/>
                <a:cs typeface="+mj-cs"/>
              </a:rPr>
              <a:t>Where We Are Located</a:t>
            </a:r>
          </a:p>
        </p:txBody>
      </p:sp>
      <p:sp>
        <p:nvSpPr>
          <p:cNvPr id="3" name="Rectangle 2"/>
          <p:cNvSpPr/>
          <p:nvPr/>
        </p:nvSpPr>
        <p:spPr>
          <a:xfrm>
            <a:off x="146187" y="1179994"/>
            <a:ext cx="3892413" cy="1477328"/>
          </a:xfrm>
          <a:prstGeom prst="rect">
            <a:avLst/>
          </a:prstGeom>
        </p:spPr>
        <p:txBody>
          <a:bodyPr wrap="square">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Service Member &amp; Family Resource Centers (SMFRC) are located in ten convenient locations in New York State</a:t>
            </a:r>
            <a:r>
              <a:rPr kumimoji="0" lang="en-US" sz="1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noProof="0">
                <a:ln>
                  <a:noFill/>
                </a:ln>
                <a:solidFill>
                  <a:prstClr val="black"/>
                </a:solidFill>
                <a:effectLst/>
                <a:uLnTx/>
                <a:uFillTx/>
                <a:latin typeface="Calibri" panose="020F0502020204030204"/>
                <a:ea typeface="+mn-ea"/>
                <a:cs typeface="+mn-cs"/>
              </a:rPr>
              <a:t>and are staffed with</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Military &amp; Family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Readiness Specialists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(MFRS).</a:t>
            </a:r>
          </a:p>
        </p:txBody>
      </p:sp>
      <p:sp>
        <p:nvSpPr>
          <p:cNvPr id="4" name="Rectangle 3"/>
          <p:cNvSpPr/>
          <p:nvPr/>
        </p:nvSpPr>
        <p:spPr>
          <a:xfrm>
            <a:off x="146182" y="3375788"/>
            <a:ext cx="3816218" cy="923330"/>
          </a:xfrm>
          <a:prstGeom prst="rect">
            <a:avLst/>
          </a:prstGeom>
        </p:spPr>
        <p:txBody>
          <a:bodyPr wrap="square">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MFRS’s are easy to reach, ready to help, and serve as a one-stop shop for information and referrals. </a:t>
            </a:r>
          </a:p>
        </p:txBody>
      </p:sp>
      <p:sp>
        <p:nvSpPr>
          <p:cNvPr id="6" name="5-Point Star 5"/>
          <p:cNvSpPr/>
          <p:nvPr/>
        </p:nvSpPr>
        <p:spPr>
          <a:xfrm>
            <a:off x="6038241" y="3246042"/>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5-Point Star 6"/>
          <p:cNvSpPr/>
          <p:nvPr/>
        </p:nvSpPr>
        <p:spPr>
          <a:xfrm>
            <a:off x="6923197" y="3124822"/>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5-Point Star 7"/>
          <p:cNvSpPr/>
          <p:nvPr/>
        </p:nvSpPr>
        <p:spPr>
          <a:xfrm>
            <a:off x="9963979" y="3672018"/>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5-Point Star 8"/>
          <p:cNvSpPr/>
          <p:nvPr/>
        </p:nvSpPr>
        <p:spPr>
          <a:xfrm>
            <a:off x="9851306" y="3585521"/>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5-Point Star 9"/>
          <p:cNvSpPr/>
          <p:nvPr/>
        </p:nvSpPr>
        <p:spPr>
          <a:xfrm>
            <a:off x="9813839" y="5650673"/>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5-Point Star 11"/>
          <p:cNvSpPr/>
          <p:nvPr/>
        </p:nvSpPr>
        <p:spPr>
          <a:xfrm>
            <a:off x="10053056" y="5564176"/>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5-Point Star 13"/>
          <p:cNvSpPr/>
          <p:nvPr/>
        </p:nvSpPr>
        <p:spPr>
          <a:xfrm flipH="1" flipV="1">
            <a:off x="10368628" y="5509601"/>
            <a:ext cx="115137" cy="10915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5-Point Star 14"/>
          <p:cNvSpPr/>
          <p:nvPr/>
        </p:nvSpPr>
        <p:spPr>
          <a:xfrm>
            <a:off x="8165390" y="3332539"/>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5-Point Star 15"/>
          <p:cNvSpPr/>
          <p:nvPr/>
        </p:nvSpPr>
        <p:spPr>
          <a:xfrm>
            <a:off x="9759974" y="5509000"/>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5-Point Star 16"/>
          <p:cNvSpPr/>
          <p:nvPr/>
        </p:nvSpPr>
        <p:spPr>
          <a:xfrm>
            <a:off x="9838552" y="4945488"/>
            <a:ext cx="92676" cy="864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615089"/>
            <a:ext cx="7860970" cy="5699203"/>
          </a:xfrm>
          <a:prstGeom prst="rect">
            <a:avLst/>
          </a:prstGeom>
        </p:spPr>
      </p:pic>
      <p:sp>
        <p:nvSpPr>
          <p:cNvPr id="5" name="5-Point Star 4"/>
          <p:cNvSpPr/>
          <p:nvPr/>
        </p:nvSpPr>
        <p:spPr>
          <a:xfrm>
            <a:off x="9759566" y="2677181"/>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806312" y="3464691"/>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660730" y="3457547"/>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9605433" y="5105400"/>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486400" y="3265538"/>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6477000" y="3063251"/>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667822" y="3213561"/>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9581911" y="5791200"/>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9552590" y="5650673"/>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9885719" y="5729629"/>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108465" y="5718939"/>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385855" y="5842080"/>
            <a:ext cx="146949" cy="12314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2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37C049C-29C9-6C7B-4144-B97FF41CD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343" y="597924"/>
            <a:ext cx="8009314" cy="5662151"/>
          </a:xfrm>
          <a:prstGeom prst="rect">
            <a:avLst/>
          </a:prstGeom>
        </p:spPr>
      </p:pic>
    </p:spTree>
    <p:extLst>
      <p:ext uri="{BB962C8B-B14F-4D97-AF65-F5344CB8AC3E}">
        <p14:creationId xmlns:p14="http://schemas.microsoft.com/office/powerpoint/2010/main" val="25229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55C81A3B-DCDE-8E74-705B-F936F4F9E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394" y="206387"/>
            <a:ext cx="8633806" cy="6042013"/>
          </a:xfrm>
          <a:prstGeom prst="rect">
            <a:avLst/>
          </a:prstGeom>
        </p:spPr>
      </p:pic>
    </p:spTree>
    <p:extLst>
      <p:ext uri="{BB962C8B-B14F-4D97-AF65-F5344CB8AC3E}">
        <p14:creationId xmlns:p14="http://schemas.microsoft.com/office/powerpoint/2010/main" val="148012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524000" y="271053"/>
            <a:ext cx="9052560" cy="5007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600" b="0" i="0" u="none" strike="noStrike" kern="12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sng" strike="noStrike" kern="1200" cap="none" spc="-5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Military and Family Readiness Specialist</a:t>
            </a:r>
            <a:br>
              <a:rPr kumimoji="0" lang="en-US" sz="28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rPr>
            </a:br>
            <a:endParaRPr kumimoji="0" 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3" name="Content Placeholder 4"/>
          <p:cNvSpPr txBox="1">
            <a:spLocks/>
          </p:cNvSpPr>
          <p:nvPr/>
        </p:nvSpPr>
        <p:spPr>
          <a:xfrm>
            <a:off x="6675120" y="881746"/>
            <a:ext cx="5440680" cy="360098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9DBFBE"/>
              </a:buClr>
              <a:buSzPct val="100000"/>
              <a:buFont typeface="Calibri" panose="020F0502020204030204" pitchFamily="34" charset="0"/>
              <a:buChar char=" "/>
              <a:tabLst/>
              <a:defRPr/>
            </a:pPr>
            <a:r>
              <a:rPr kumimoji="0" lang="en-US" sz="2000" b="1" i="0" u="sng"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Eight Essential Services</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a:t>
            </a: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Legal Resources and Referral</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Financial Resources and Referrals</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TRICARE Resources and Referrals</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ID Cards and DEERS </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Crisis Intervention and Referral</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Community Information and Outreach</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Exceptional Family Member Program EMFP</a:t>
            </a:r>
          </a:p>
          <a:p>
            <a:pPr marL="91440" marR="0" lvl="0" indent="-91440" algn="l" defTabSz="914400" rtl="0" eaLnBrk="1" fontAlgn="auto" latinLnBrk="0" hangingPunct="1">
              <a:lnSpc>
                <a:spcPct val="90000"/>
              </a:lnSpc>
              <a:spcBef>
                <a:spcPts val="1200"/>
              </a:spcBef>
              <a:spcAft>
                <a:spcPts val="200"/>
              </a:spcAft>
              <a:buClr>
                <a:srgbClr val="9DBFBE"/>
              </a:buClr>
              <a:buSzPct val="100000"/>
              <a:buFont typeface="Arial"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mn-cs"/>
              </a:rPr>
              <a:t>  </a:t>
            </a:r>
            <a:r>
              <a:rPr kumimoji="0" lang="en-US" sz="1800" b="0" i="0" u="none" strike="noStrike" kern="1200" cap="none" spc="0" normalizeH="0" baseline="0" noProof="0" dirty="0">
                <a:ln>
                  <a:noFill/>
                </a:ln>
                <a:solidFill>
                  <a:prstClr val="black">
                    <a:lumMod val="75000"/>
                    <a:lumOff val="25000"/>
                  </a:prstClr>
                </a:solidFill>
                <a:effectLst/>
                <a:uLnTx/>
                <a:uFillTx/>
                <a:latin typeface="Arial" pitchFamily="34" charset="0"/>
                <a:ea typeface="+mn-ea"/>
              </a:rPr>
              <a:t>Emergency Family Assistance Center EFAC</a:t>
            </a:r>
            <a:endParaRPr kumimoji="0" lang="en-US" sz="1800" b="1" i="0" u="sng"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91440" marR="0" lvl="0" indent="-91440" algn="ctr" defTabSz="914400" rtl="0" eaLnBrk="1" fontAlgn="auto" latinLnBrk="0" hangingPunct="1">
              <a:lnSpc>
                <a:spcPct val="90000"/>
              </a:lnSpc>
              <a:spcBef>
                <a:spcPts val="1200"/>
              </a:spcBef>
              <a:spcAft>
                <a:spcPts val="200"/>
              </a:spcAft>
              <a:buClr>
                <a:srgbClr val="9DBFBE"/>
              </a:buClr>
              <a:buSzPct val="100000"/>
              <a:buFont typeface="Calibri" panose="020F0502020204030204" pitchFamily="34" charset="0"/>
              <a:buChar char=" "/>
              <a:tabLst/>
              <a:defRPr/>
            </a:pPr>
            <a:r>
              <a:rPr kumimoji="0" lang="en-US" sz="2000" b="1" i="0" u="sng"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Outreach to Families</a:t>
            </a:r>
          </a:p>
          <a:p>
            <a:pPr marL="91440" marR="0" lvl="0" indent="-91440" defTabSz="914400" rtl="0" eaLnBrk="1" fontAlgn="auto" latinLnBrk="0" hangingPunct="1">
              <a:lnSpc>
                <a:spcPct val="90000"/>
              </a:lnSpc>
              <a:spcBef>
                <a:spcPts val="1200"/>
              </a:spcBef>
              <a:spcAft>
                <a:spcPts val="200"/>
              </a:spcAft>
              <a:buClr>
                <a:srgbClr val="9DBFBE"/>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Every 30 days during mobilization and deployment</a:t>
            </a:r>
          </a:p>
        </p:txBody>
      </p:sp>
      <p:pic>
        <p:nvPicPr>
          <p:cNvPr id="4" name="Picture 3" descr="D:\Users\stephanie.duell\Desktop\imagesCAJEHXLS.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414337" y="803577"/>
            <a:ext cx="2219325" cy="2255521"/>
          </a:xfrm>
          <a:prstGeom prst="rect">
            <a:avLst/>
          </a:prstGeom>
          <a:solidFill>
            <a:schemeClr val="bg1">
              <a:lumMod val="75000"/>
            </a:schemeClr>
          </a:solidFill>
        </p:spPr>
      </p:pic>
      <p:sp>
        <p:nvSpPr>
          <p:cNvPr id="5" name="TextBox 4"/>
          <p:cNvSpPr txBox="1"/>
          <p:nvPr/>
        </p:nvSpPr>
        <p:spPr>
          <a:xfrm>
            <a:off x="0" y="3213876"/>
            <a:ext cx="6817507"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Community Capacity Building /(JCF) Joining Community Forces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rPr>
              <a:t>Optimize Network Providers through Cross-Referrals:</a:t>
            </a:r>
          </a:p>
        </p:txBody>
      </p:sp>
      <p:pic>
        <p:nvPicPr>
          <p:cNvPr id="6" name="Picture 2" descr="D:\Users\stephanie.duell\Desktop\imagesCAMIIP12.jpg"/>
          <p:cNvPicPr>
            <a:picLocks noChangeAspect="1" noChangeArrowheads="1"/>
          </p:cNvPicPr>
          <p:nvPr/>
        </p:nvPicPr>
        <p:blipFill>
          <a:blip r:embed="rId3" cstate="print">
            <a:duotone>
              <a:prstClr val="black"/>
              <a:schemeClr val="accent3">
                <a:tint val="45000"/>
                <a:satMod val="400000"/>
              </a:schemeClr>
            </a:duotone>
            <a:lum bright="16000" contrast="37000"/>
          </a:blip>
          <a:srcRect b="36000"/>
          <a:stretch>
            <a:fillRect/>
          </a:stretch>
        </p:blipFill>
        <p:spPr bwMode="auto">
          <a:xfrm>
            <a:off x="3879946" y="4876800"/>
            <a:ext cx="2286000" cy="1219200"/>
          </a:xfrm>
          <a:prstGeom prst="rect">
            <a:avLst/>
          </a:prstGeom>
          <a:noFill/>
        </p:spPr>
      </p:pic>
    </p:spTree>
    <p:extLst>
      <p:ext uri="{BB962C8B-B14F-4D97-AF65-F5344CB8AC3E}">
        <p14:creationId xmlns:p14="http://schemas.microsoft.com/office/powerpoint/2010/main" val="11633779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16882</TotalTime>
  <Words>1739</Words>
  <Application>Microsoft Office PowerPoint</Application>
  <PresentationFormat>Widescreen</PresentationFormat>
  <Paragraphs>359</Paragraphs>
  <Slides>19</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Calibri</vt:lpstr>
      <vt:lpstr>Calibri Light</vt:lpstr>
      <vt:lpstr>Wingdings</vt:lpstr>
      <vt:lpstr>1_Office Theme</vt:lpstr>
      <vt:lpstr>5_Office Theme</vt:lpstr>
      <vt:lpstr>Retrospect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Army National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A Fiebke</dc:creator>
  <cp:lastModifiedBy>Rennie, Linda M CIV NG NYARNG (USA)</cp:lastModifiedBy>
  <cp:revision>243</cp:revision>
  <cp:lastPrinted>2021-11-05T15:26:35Z</cp:lastPrinted>
  <dcterms:created xsi:type="dcterms:W3CDTF">2012-10-12T17:15:39Z</dcterms:created>
  <dcterms:modified xsi:type="dcterms:W3CDTF">2022-09-16T16:52:44Z</dcterms:modified>
</cp:coreProperties>
</file>